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57" r:id="rId4"/>
    <p:sldId id="267" r:id="rId5"/>
    <p:sldId id="258" r:id="rId6"/>
    <p:sldId id="259" r:id="rId7"/>
    <p:sldId id="260" r:id="rId8"/>
    <p:sldId id="261" r:id="rId9"/>
    <p:sldId id="262" r:id="rId10"/>
    <p:sldId id="263" r:id="rId11"/>
    <p:sldId id="264" r:id="rId12"/>
    <p:sldId id="265" r:id="rId13"/>
    <p:sldId id="268" r:id="rId1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ru-R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ru-RU"/>
          </a:p>
        </p:txBody>
      </p:sp>
      <p:sp>
        <p:nvSpPr>
          <p:cNvPr id="4" name="Date Placeholder 3"/>
          <p:cNvSpPr>
            <a:spLocks noGrp="1"/>
          </p:cNvSpPr>
          <p:nvPr>
            <p:ph type="dt" sz="half" idx="10"/>
          </p:nvPr>
        </p:nvSpPr>
        <p:spPr/>
        <p:txBody>
          <a:bodyPr/>
          <a:lstStyle/>
          <a:p>
            <a:fld id="{6E5228E5-EB2C-496B-A52B-C70B034DB61C}"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347B8A4-24B4-4DF6-BFB0-951CA0D6B54A}" type="slidenum">
              <a:rPr lang="ru-RU" smtClean="0"/>
              <a:t>‹#›</a:t>
            </a:fld>
            <a:endParaRPr lang="ru-RU"/>
          </a:p>
        </p:txBody>
      </p:sp>
    </p:spTree>
    <p:extLst>
      <p:ext uri="{BB962C8B-B14F-4D97-AF65-F5344CB8AC3E}">
        <p14:creationId xmlns:p14="http://schemas.microsoft.com/office/powerpoint/2010/main" val="4369226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6E5228E5-EB2C-496B-A52B-C70B034DB61C}"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347B8A4-24B4-4DF6-BFB0-951CA0D6B54A}" type="slidenum">
              <a:rPr lang="ru-RU" smtClean="0"/>
              <a:t>‹#›</a:t>
            </a:fld>
            <a:endParaRPr lang="ru-RU"/>
          </a:p>
        </p:txBody>
      </p:sp>
    </p:spTree>
    <p:extLst>
      <p:ext uri="{BB962C8B-B14F-4D97-AF65-F5344CB8AC3E}">
        <p14:creationId xmlns:p14="http://schemas.microsoft.com/office/powerpoint/2010/main" val="4590922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ru-R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E5228E5-EB2C-496B-A52B-C70B034DB61C}"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347B8A4-24B4-4DF6-BFB0-951CA0D6B54A}" type="slidenum">
              <a:rPr lang="ru-RU" smtClean="0"/>
              <a:t>‹#›</a:t>
            </a:fld>
            <a:endParaRPr lang="ru-RU"/>
          </a:p>
        </p:txBody>
      </p:sp>
    </p:spTree>
    <p:extLst>
      <p:ext uri="{BB962C8B-B14F-4D97-AF65-F5344CB8AC3E}">
        <p14:creationId xmlns:p14="http://schemas.microsoft.com/office/powerpoint/2010/main" val="16961725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Date Placeholder 4"/>
          <p:cNvSpPr>
            <a:spLocks noGrp="1"/>
          </p:cNvSpPr>
          <p:nvPr>
            <p:ph type="dt" sz="half" idx="10"/>
          </p:nvPr>
        </p:nvSpPr>
        <p:spPr/>
        <p:txBody>
          <a:bodyPr/>
          <a:lstStyle/>
          <a:p>
            <a:fld id="{6E5228E5-EB2C-496B-A52B-C70B034DB61C}"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347B8A4-24B4-4DF6-BFB0-951CA0D6B54A}" type="slidenum">
              <a:rPr lang="ru-RU" smtClean="0"/>
              <a:t>‹#›</a:t>
            </a:fld>
            <a:endParaRPr lang="ru-RU"/>
          </a:p>
        </p:txBody>
      </p:sp>
    </p:spTree>
    <p:extLst>
      <p:ext uri="{BB962C8B-B14F-4D97-AF65-F5344CB8AC3E}">
        <p14:creationId xmlns:p14="http://schemas.microsoft.com/office/powerpoint/2010/main" val="38888112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ru-R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Date Placeholder 6"/>
          <p:cNvSpPr>
            <a:spLocks noGrp="1"/>
          </p:cNvSpPr>
          <p:nvPr>
            <p:ph type="dt" sz="half" idx="10"/>
          </p:nvPr>
        </p:nvSpPr>
        <p:spPr/>
        <p:txBody>
          <a:bodyPr/>
          <a:lstStyle/>
          <a:p>
            <a:fld id="{6E5228E5-EB2C-496B-A52B-C70B034DB61C}" type="datetimeFigureOut">
              <a:rPr lang="ru-RU" smtClean="0"/>
              <a:t>27.11.2015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1347B8A4-24B4-4DF6-BFB0-951CA0D6B54A}" type="slidenum">
              <a:rPr lang="ru-RU" smtClean="0"/>
              <a:t>‹#›</a:t>
            </a:fld>
            <a:endParaRPr lang="ru-RU"/>
          </a:p>
        </p:txBody>
      </p:sp>
    </p:spTree>
    <p:extLst>
      <p:ext uri="{BB962C8B-B14F-4D97-AF65-F5344CB8AC3E}">
        <p14:creationId xmlns:p14="http://schemas.microsoft.com/office/powerpoint/2010/main" val="3740833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Date Placeholder 2"/>
          <p:cNvSpPr>
            <a:spLocks noGrp="1"/>
          </p:cNvSpPr>
          <p:nvPr>
            <p:ph type="dt" sz="half" idx="10"/>
          </p:nvPr>
        </p:nvSpPr>
        <p:spPr/>
        <p:txBody>
          <a:bodyPr/>
          <a:lstStyle/>
          <a:p>
            <a:fld id="{6E5228E5-EB2C-496B-A52B-C70B034DB61C}" type="datetimeFigureOut">
              <a:rPr lang="ru-RU" smtClean="0"/>
              <a:t>27.11.2015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1347B8A4-24B4-4DF6-BFB0-951CA0D6B54A}" type="slidenum">
              <a:rPr lang="ru-RU" smtClean="0"/>
              <a:t>‹#›</a:t>
            </a:fld>
            <a:endParaRPr lang="ru-RU"/>
          </a:p>
        </p:txBody>
      </p:sp>
    </p:spTree>
    <p:extLst>
      <p:ext uri="{BB962C8B-B14F-4D97-AF65-F5344CB8AC3E}">
        <p14:creationId xmlns:p14="http://schemas.microsoft.com/office/powerpoint/2010/main" val="40135287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5228E5-EB2C-496B-A52B-C70B034DB61C}" type="datetimeFigureOut">
              <a:rPr lang="ru-RU" smtClean="0"/>
              <a:t>27.11.2015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1347B8A4-24B4-4DF6-BFB0-951CA0D6B54A}" type="slidenum">
              <a:rPr lang="ru-RU" smtClean="0"/>
              <a:t>‹#›</a:t>
            </a:fld>
            <a:endParaRPr lang="ru-RU"/>
          </a:p>
        </p:txBody>
      </p:sp>
    </p:spTree>
    <p:extLst>
      <p:ext uri="{BB962C8B-B14F-4D97-AF65-F5344CB8AC3E}">
        <p14:creationId xmlns:p14="http://schemas.microsoft.com/office/powerpoint/2010/main" val="1735077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E5228E5-EB2C-496B-A52B-C70B034DB61C}"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347B8A4-24B4-4DF6-BFB0-951CA0D6B54A}" type="slidenum">
              <a:rPr lang="ru-RU" smtClean="0"/>
              <a:t>‹#›</a:t>
            </a:fld>
            <a:endParaRPr lang="ru-RU"/>
          </a:p>
        </p:txBody>
      </p:sp>
    </p:spTree>
    <p:extLst>
      <p:ext uri="{BB962C8B-B14F-4D97-AF65-F5344CB8AC3E}">
        <p14:creationId xmlns:p14="http://schemas.microsoft.com/office/powerpoint/2010/main" val="30824096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E5228E5-EB2C-496B-A52B-C70B034DB61C}"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347B8A4-24B4-4DF6-BFB0-951CA0D6B54A}" type="slidenum">
              <a:rPr lang="ru-RU" smtClean="0"/>
              <a:t>‹#›</a:t>
            </a:fld>
            <a:endParaRPr lang="ru-RU"/>
          </a:p>
        </p:txBody>
      </p:sp>
    </p:spTree>
    <p:extLst>
      <p:ext uri="{BB962C8B-B14F-4D97-AF65-F5344CB8AC3E}">
        <p14:creationId xmlns:p14="http://schemas.microsoft.com/office/powerpoint/2010/main" val="874156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6E5228E5-EB2C-496B-A52B-C70B034DB61C}"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347B8A4-24B4-4DF6-BFB0-951CA0D6B54A}" type="slidenum">
              <a:rPr lang="ru-RU" smtClean="0"/>
              <a:t>‹#›</a:t>
            </a:fld>
            <a:endParaRPr lang="ru-RU"/>
          </a:p>
        </p:txBody>
      </p:sp>
    </p:spTree>
    <p:extLst>
      <p:ext uri="{BB962C8B-B14F-4D97-AF65-F5344CB8AC3E}">
        <p14:creationId xmlns:p14="http://schemas.microsoft.com/office/powerpoint/2010/main" val="25338932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6E5228E5-EB2C-496B-A52B-C70B034DB61C}"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347B8A4-24B4-4DF6-BFB0-951CA0D6B54A}" type="slidenum">
              <a:rPr lang="ru-RU" smtClean="0"/>
              <a:t>‹#›</a:t>
            </a:fld>
            <a:endParaRPr lang="ru-RU"/>
          </a:p>
        </p:txBody>
      </p:sp>
    </p:spTree>
    <p:extLst>
      <p:ext uri="{BB962C8B-B14F-4D97-AF65-F5344CB8AC3E}">
        <p14:creationId xmlns:p14="http://schemas.microsoft.com/office/powerpoint/2010/main" val="20806539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5228E5-EB2C-496B-A52B-C70B034DB61C}" type="datetimeFigureOut">
              <a:rPr lang="ru-RU" smtClean="0"/>
              <a:t>27.11.2015</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47B8A4-24B4-4DF6-BFB0-951CA0D6B54A}" type="slidenum">
              <a:rPr lang="ru-RU" smtClean="0"/>
              <a:t>‹#›</a:t>
            </a:fld>
            <a:endParaRPr lang="ru-RU"/>
          </a:p>
        </p:txBody>
      </p:sp>
    </p:spTree>
    <p:extLst>
      <p:ext uri="{BB962C8B-B14F-4D97-AF65-F5344CB8AC3E}">
        <p14:creationId xmlns:p14="http://schemas.microsoft.com/office/powerpoint/2010/main" val="4717784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ru-RU" dirty="0"/>
              <a:t>Окклюзирующие </a:t>
            </a:r>
            <a:r>
              <a:rPr lang="ru-RU" dirty="0" smtClean="0"/>
              <a:t>цереброваскулярные </a:t>
            </a:r>
            <a:r>
              <a:rPr lang="ru-RU" dirty="0"/>
              <a:t>заболевания.</a:t>
            </a:r>
          </a:p>
        </p:txBody>
      </p:sp>
      <p:sp>
        <p:nvSpPr>
          <p:cNvPr id="3" name="Subtitle 2"/>
          <p:cNvSpPr>
            <a:spLocks noGrp="1"/>
          </p:cNvSpPr>
          <p:nvPr>
            <p:ph type="subTitle" idx="1"/>
          </p:nvPr>
        </p:nvSpPr>
        <p:spPr/>
        <p:txBody>
          <a:bodyPr/>
          <a:lstStyle/>
          <a:p>
            <a:r>
              <a:rPr lang="ru-RU" dirty="0" smtClean="0"/>
              <a:t>Кафедра нейрохирургии НГМУ</a:t>
            </a:r>
            <a:endParaRPr lang="ru-RU" dirty="0"/>
          </a:p>
        </p:txBody>
      </p:sp>
    </p:spTree>
    <p:extLst>
      <p:ext uri="{BB962C8B-B14F-4D97-AF65-F5344CB8AC3E}">
        <p14:creationId xmlns:p14="http://schemas.microsoft.com/office/powerpoint/2010/main" val="142387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r>
              <a:rPr lang="ru-RU" b="1"/>
              <a:t>Цель: </a:t>
            </a:r>
            <a:r>
              <a:rPr lang="ru-RU"/>
              <a:t>рассмотреть клинику и диагностику окклюзирующих цереброваскулярных заболеваний.</a:t>
            </a:r>
          </a:p>
          <a:p>
            <a:endParaRPr lang="ru-RU"/>
          </a:p>
        </p:txBody>
      </p:sp>
    </p:spTree>
    <p:extLst>
      <p:ext uri="{BB962C8B-B14F-4D97-AF65-F5344CB8AC3E}">
        <p14:creationId xmlns:p14="http://schemas.microsoft.com/office/powerpoint/2010/main" val="33889552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задачи</a:t>
            </a:r>
            <a:endParaRPr lang="ru-RU" dirty="0"/>
          </a:p>
        </p:txBody>
      </p:sp>
      <p:sp>
        <p:nvSpPr>
          <p:cNvPr id="3" name="Content Placeholder 2"/>
          <p:cNvSpPr>
            <a:spLocks noGrp="1"/>
          </p:cNvSpPr>
          <p:nvPr>
            <p:ph idx="1"/>
          </p:nvPr>
        </p:nvSpPr>
        <p:spPr/>
        <p:txBody>
          <a:bodyPr/>
          <a:lstStyle/>
          <a:p>
            <a:r>
              <a:rPr lang="ru-RU" sz="3200" dirty="0"/>
              <a:t>Изучение эпидемиологии, патогенеза, классификации, клинических проявлений, методов диагностики и </a:t>
            </a:r>
            <a:r>
              <a:rPr lang="ru-RU" sz="3200" dirty="0" smtClean="0"/>
              <a:t>хирургического лечения </a:t>
            </a:r>
            <a:r>
              <a:rPr lang="ru-RU" sz="3200" dirty="0"/>
              <a:t>при </a:t>
            </a:r>
            <a:r>
              <a:rPr lang="ru-RU" sz="3200" dirty="0" smtClean="0"/>
              <a:t>окклюзирующих цереброваскулярных заболеваниях.</a:t>
            </a:r>
            <a:endParaRPr lang="ru-RU" sz="3200" dirty="0"/>
          </a:p>
          <a:p>
            <a:endParaRPr lang="ru-RU" dirty="0"/>
          </a:p>
        </p:txBody>
      </p:sp>
    </p:spTree>
    <p:extLst>
      <p:ext uri="{BB962C8B-B14F-4D97-AF65-F5344CB8AC3E}">
        <p14:creationId xmlns:p14="http://schemas.microsoft.com/office/powerpoint/2010/main" val="3096125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r>
              <a:rPr lang="ru-RU" b="1" dirty="0"/>
              <a:t>План:</a:t>
            </a:r>
            <a:endParaRPr lang="ru-RU" dirty="0"/>
          </a:p>
          <a:p>
            <a:r>
              <a:rPr lang="ru-RU" dirty="0"/>
              <a:t>ВВЕДЕНИЕ</a:t>
            </a:r>
          </a:p>
          <a:p>
            <a:r>
              <a:rPr lang="ru-RU" dirty="0"/>
              <a:t>ЭТИОЛОГИЯ</a:t>
            </a:r>
          </a:p>
          <a:p>
            <a:r>
              <a:rPr lang="ru-RU" dirty="0"/>
              <a:t>ПАТОГЕНЕЗ</a:t>
            </a:r>
          </a:p>
          <a:p>
            <a:r>
              <a:rPr lang="ru-RU" dirty="0"/>
              <a:t>ДИАГНОСТИКА</a:t>
            </a:r>
          </a:p>
          <a:p>
            <a:endParaRPr lang="ru-RU" dirty="0"/>
          </a:p>
        </p:txBody>
      </p:sp>
    </p:spTree>
    <p:extLst>
      <p:ext uri="{BB962C8B-B14F-4D97-AF65-F5344CB8AC3E}">
        <p14:creationId xmlns:p14="http://schemas.microsoft.com/office/powerpoint/2010/main" val="38984966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77500" lnSpcReduction="20000"/>
          </a:bodyPr>
          <a:lstStyle/>
          <a:p>
            <a:r>
              <a:rPr lang="ru-RU" dirty="0"/>
              <a:t>Одной из наиболее важных проблем медицины является лечение расстройств мозгового кровообращения. Это обусловлено очень большой распространенностью цереброваскулярных заболеваний, в структуре которых ведущее место занимают нарушения кровообращения ишемического характера, обусловленных атеросклерозом.</a:t>
            </a:r>
          </a:p>
          <a:p>
            <a:r>
              <a:rPr lang="ru-RU" dirty="0"/>
              <a:t>Смертность от ишемического инсульта во всех экономически развитых странах составляет от 12 до 20% от общей летальности, уступая лишь смертности от заболеваний сердца и опухолей всех локализаций. В США инсульт занимает третье место среди причин смерти взрослого населения. Больные с острым инсультом занимают 5% экстренных больничных коек в США. Среди белого населения в США летальность от инсульта составляет 31 на 100 тыс. мужчин и 27 на 100 тыс. женщин. Интересно отметить,что летальность от инсульта среди черного населения США выше, чем среди белого населения, а именно 59 на 100 тыс. мужчин и 48 на 100 тыс. женщин, но преимущественно в связи с нелеченной гипертензией. В то же время черное население США имеет значительно меньшую встречаемость инсульта, обусловленного поражением экстракраниальных сегментов сонных артерий.</a:t>
            </a:r>
          </a:p>
          <a:p>
            <a:endParaRPr lang="ru-RU" dirty="0"/>
          </a:p>
        </p:txBody>
      </p:sp>
    </p:spTree>
    <p:extLst>
      <p:ext uri="{BB962C8B-B14F-4D97-AF65-F5344CB8AC3E}">
        <p14:creationId xmlns:p14="http://schemas.microsoft.com/office/powerpoint/2010/main" val="18556144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92500" lnSpcReduction="10000"/>
          </a:bodyPr>
          <a:lstStyle/>
          <a:p>
            <a:r>
              <a:rPr lang="ru-RU" dirty="0"/>
              <a:t>Основной причиной ишемических расстройств мозгового кровообращения является атеросклероз сосудов головного мозга, что подтверждается большим статистическим материалом.</a:t>
            </a:r>
          </a:p>
          <a:p>
            <a:r>
              <a:rPr lang="ru-RU" dirty="0"/>
              <a:t>Среди всех причин развития ишемического инсульта головного мозга экстракраниальные поражения ( стеноз и тромбоз) внутренней сонной артерии ( ВСА ) составляют не менее 40%. В одном из американских исследований 1000 больных с впервые возникшим инсультом было показано, что 89% больных имели инфаркты мозга и 68% из них имели инсульт в бассейне сонных артерий. Среди больных с инфарктом в каротидном бассейне 34% имели стеноз более 50% ипсилатеральной внутренней сонной артерии (ВСА). Таким образом, в 206 из 1000 случаев инфаркты имели причину, которая теоретически могла бы быть предотвращена каротидной эндартерэктомией (ЭАЭ).</a:t>
            </a:r>
          </a:p>
          <a:p>
            <a:endParaRPr lang="ru-RU" dirty="0"/>
          </a:p>
        </p:txBody>
      </p:sp>
    </p:spTree>
    <p:extLst>
      <p:ext uri="{BB962C8B-B14F-4D97-AF65-F5344CB8AC3E}">
        <p14:creationId xmlns:p14="http://schemas.microsoft.com/office/powerpoint/2010/main" val="22037824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62500" lnSpcReduction="20000"/>
          </a:bodyPr>
          <a:lstStyle/>
          <a:p>
            <a:r>
              <a:rPr lang="ru-RU" dirty="0"/>
              <a:t>Огромную роль в определении показаний к хирургическому лечению стеноза сонных артерий имеет точное определение механизма развития инсульта или ТИА. Можно считать доказанным, что среди них наибольшее значение имеет гемодинамический механизм развития церебральной дисгемии и механизм артерио-артериальной эмболии.</a:t>
            </a:r>
          </a:p>
          <a:p>
            <a:r>
              <a:rPr lang="ru-RU" dirty="0"/>
              <a:t>Развитие выраженного стеноза сонной артерии с сужением просвета более 70-75% или при тромбозе может привести к снижению перфузионного давления в сонной артерии дистальнее стеноза или окклюзии и, как следствие, к низкой перфузии в ветвях ВСА - средней и передней мозговых артериях. Воздействие экстрацеребральных факторов( снижение артериального давления, периферическая вазодилятация и др.), приводящих даже к кратковременному дополнительному снижению уровня перфузии, может привести к развитию ишемии. Точно такой же механизм развития возможен при резком стенозе или окклюзии позвоночной артерии ( ПА ), только со снижением перфузионного давления в системе основной артерии. Состояние коллатерального кровообращения, свертывающей и противосвертывающей системы крови и целый ряд других факторов влияют на темп восстановления перфузии: при быстром темпе клинические проявления могут ограничиться ТИА, при медленном или неполном восстановлении уровня перфузии развивается ишемический инсульт.</a:t>
            </a:r>
          </a:p>
          <a:p>
            <a:r>
              <a:rPr lang="ru-RU" dirty="0"/>
              <a:t>Отрыв фрагмента атеросклеротической бляшки в сонной, перемещение ее в дистальное сосудистое русло, чаще всего в одну из ветвей средней мозговой артерии с ее тромбозом и развитием преходящей или стойкой ишемии лежит в основе механизма артерио- артериальной эмболии</a:t>
            </a:r>
            <a:r>
              <a:rPr lang="ru-RU" dirty="0" smtClean="0"/>
              <a:t>.</a:t>
            </a:r>
            <a:endParaRPr lang="ru-RU" dirty="0"/>
          </a:p>
        </p:txBody>
      </p:sp>
    </p:spTree>
    <p:extLst>
      <p:ext uri="{BB962C8B-B14F-4D97-AF65-F5344CB8AC3E}">
        <p14:creationId xmlns:p14="http://schemas.microsoft.com/office/powerpoint/2010/main" val="32745423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70000" lnSpcReduction="20000"/>
          </a:bodyPr>
          <a:lstStyle/>
          <a:p>
            <a:r>
              <a:rPr lang="ru-RU" dirty="0" smtClean="0"/>
              <a:t>Механизм артерио-артериальной эмболии более универсален, поскольку может реализовываться при любой степени стеноза ВСА , в том числе при очень небольших и даже при т.н. ульцерированных бляшках ( от латинского ulcera - язва), когда просвет артерии практически не сужен, но имеющаяся язвенная поверхность может явиться источником эмболов. С другой стороны, при тромбозах сонной артерии ( более принятый в ангиохирургии термин - окклюзия) механизм артерио- артериальных эмболий, естественно,не действует - эта ситуация является чисто гемодинамической.</a:t>
            </a:r>
          </a:p>
          <a:p>
            <a:r>
              <a:rPr lang="ru-RU" dirty="0" smtClean="0"/>
              <a:t>Рядом исследователей утверждается, что и при стенозах ПА может действовать механизм артерио-артериальных эмболий, что доказывается единичными морфологическими исследованиями. Все же своеобразное строение вертебрально-базилярного бассейна ( слияние обеих ПА в одну основную, отхождение ветвей основной артерии к стволу головного мозга практически под прямым углом), значительно меньшая в сравнении с ВСА роль атеросклероза в развитии поражения ПА ставят артерио-артериальные эмболии далеко не на первое место среди причин развития вертебрально- базилярной недостаточности (ВБН). Большинство исследователей склонны полагать,что преобладает гемодинамический тип развития ВБН при поражении ПА не только при окклюзии этой артерии, но и при ее стенозах, извитостях и перегибах.</a:t>
            </a:r>
          </a:p>
          <a:p>
            <a:endParaRPr lang="ru-RU" dirty="0" smtClean="0"/>
          </a:p>
          <a:p>
            <a:endParaRPr lang="ru-RU" dirty="0"/>
          </a:p>
        </p:txBody>
      </p:sp>
    </p:spTree>
    <p:extLst>
      <p:ext uri="{BB962C8B-B14F-4D97-AF65-F5344CB8AC3E}">
        <p14:creationId xmlns:p14="http://schemas.microsoft.com/office/powerpoint/2010/main" val="40453282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276" y="425003"/>
            <a:ext cx="10851524" cy="5751960"/>
          </a:xfrm>
        </p:spPr>
        <p:txBody>
          <a:bodyPr>
            <a:normAutofit fontScale="62500" lnSpcReduction="20000"/>
          </a:bodyPr>
          <a:lstStyle/>
          <a:p>
            <a:r>
              <a:rPr lang="ru-RU" dirty="0"/>
              <a:t>С учетом этих данных совершенно очевидно, что при окклюзии ВСА или ПА , гемодинамически значимых стенозах или извитости этих артерий основная задача хирургической реваскуляризации состоит в увеличении перфузии крови в заинтересованный сосудистый бассейн ( обходное шунтирование в случаях окклюзии, удаление бляшки при гемодинамически значимых стенозах - эндартерэктомия , "выпрямление" извитости), а при гемодинамически незначимых стенозах, но с потенциальной ( или уже реализованной) возможностью развития артерио-артериальных эмболий - в удаление бляшки из этой артерии.</a:t>
            </a:r>
          </a:p>
          <a:p>
            <a:r>
              <a:rPr lang="ru-RU" dirty="0"/>
              <a:t>Клиническое течение инсульта при экстракраниальном поражении сонных артерий хорошо изучено. Патогномоничным для него является развитие ТИА, преходящих нарушений ретинального кровообращения (amaurosus fugax) или контрлатерального оптико- пирамидного синдрома и малых инсультов. В то же время удельный вес этих синдромов в общей структуре клинических проявлений составляет не более 20-25% . Хорошо известно также, что для поражения сонных артерий на шее характерны ТИА, но только у 30% больных они предшествуют развитию инсульта, а у 70% инсульт наступает внезапно без каких- либо предвестников. Клиника ВБН практически не зависит от вида поражения ПА ( стеноз, извитость, экстравазальная компрессия). Более того, другие причины развития ВБН (артериальная гипертензия, шейный остеохондроз) не имеют опорных симптомов, отличающихся от клиники органического поражения ПА.</a:t>
            </a:r>
          </a:p>
          <a:p>
            <a:r>
              <a:rPr lang="ru-RU" dirty="0"/>
              <a:t>Таким образом, в дифференциальной диагностике поражений сонных и позвоночных артерий на первый план выдвигаются инструментальные методы исследования, среди которых главенствующее положение занимает ультразвуковая допплеровская диагностика. В "пирамиде" допплеровских методов обследования все ее составляющие важны и дополняют друг друга. Сочетание периорбитальной допплерографии со спектральным анализом и дуплексным сканированием дают совершенно полную картину поражения ВСА с точностью ( по отношению к ангиографии) до 95-96%. Состояние интракраниальных мозговых сосудов может быть диагностировано с помощью транскраниальной допплерографии. В целом, внедрение неинвазивного обследования и его совершенствование является огромным достижением. Его развитие постоянно совершенствуется для всех сосудистых бассейнов и слелало ангиографию с ее потенциальным риском и высокой стоимостью почти ненужной. Широко применяется интраоперационнывй мониторинг с помощью ультразвуковых методов.</a:t>
            </a:r>
          </a:p>
          <a:p>
            <a:endParaRPr lang="ru-RU" dirty="0"/>
          </a:p>
        </p:txBody>
      </p:sp>
    </p:spTree>
    <p:extLst>
      <p:ext uri="{BB962C8B-B14F-4D97-AF65-F5344CB8AC3E}">
        <p14:creationId xmlns:p14="http://schemas.microsoft.com/office/powerpoint/2010/main" val="12111673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70000" lnSpcReduction="20000"/>
          </a:bodyPr>
          <a:lstStyle/>
          <a:p>
            <a:r>
              <a:rPr lang="ru-RU" dirty="0" smtClean="0"/>
              <a:t>создание </a:t>
            </a:r>
            <a:r>
              <a:rPr lang="ru-RU" dirty="0"/>
              <a:t>экстра- интракраниального микроанастомоза ( ЭИКМА ) между поверхностной височной артерией ( ПВА ) и корковыми ветвями средней или передней мозговыми артериями ( СМА , ПМА ) при окклюзии ВСА, является наиболее адекватной операцией, направленной на реваскуляризацию головного мозга и повышение перфузионного давления (ПД) в бассейне окклюзированной ВСА.</a:t>
            </a:r>
          </a:p>
          <a:p>
            <a:r>
              <a:rPr lang="ru-RU" dirty="0"/>
              <a:t>Идея создания ЭИКМА впервые была высказана в 1912 году Crutrie а была осуществлена в 1967 году Donaghy и Yazargil. Внедрение этого вида хирургической коррекции в практику было расценено как значительный прогресс в лечение цереброваскулярных заболеваний ,так как до этого пациенты с окклюзией ВСА считались неоперабельными и имеющими высокий риск повторных инсультов. Так, в первый год после заболевания, в 9-12% наблюдений возникают повторные инсульты, а в течение последующих 5 лет - в 20-50% ,с летальностью 16-40%. В то же время , в группе оперированных больных с завершенным инсультом эти показатели были существенно ниже.</a:t>
            </a:r>
          </a:p>
          <a:p>
            <a:r>
              <a:rPr lang="ru-RU" dirty="0"/>
              <a:t>Уже в первые годы применения операции ЭИКМА были получены хорошие результаты при лечении больных и с ТИА.</a:t>
            </a:r>
          </a:p>
          <a:p>
            <a:r>
              <a:rPr lang="ru-RU" dirty="0"/>
              <a:t>В ряде работ отмечалось также ,что ЭИКМА приводил помимо выраженного профилактического эффекта и к регрессу неврологических симптомов у больных с легко и умеренно выраженным неврологическим дефицитом после завершенного инсульта.</a:t>
            </a:r>
          </a:p>
          <a:p>
            <a:endParaRPr lang="ru-RU" dirty="0"/>
          </a:p>
        </p:txBody>
      </p:sp>
    </p:spTree>
    <p:extLst>
      <p:ext uri="{BB962C8B-B14F-4D97-AF65-F5344CB8AC3E}">
        <p14:creationId xmlns:p14="http://schemas.microsoft.com/office/powerpoint/2010/main" val="13271046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u-RU" dirty="0" smtClean="0"/>
              <a:t>гемодинамические показания к ЭИКМА формулируются следующим образом:</a:t>
            </a:r>
            <a:br>
              <a:rPr lang="ru-RU" dirty="0" smtClean="0"/>
            </a:br>
            <a:endParaRPr lang="ru-RU" dirty="0"/>
          </a:p>
        </p:txBody>
      </p:sp>
      <p:sp>
        <p:nvSpPr>
          <p:cNvPr id="3" name="Content Placeholder 2"/>
          <p:cNvSpPr>
            <a:spLocks noGrp="1"/>
          </p:cNvSpPr>
          <p:nvPr>
            <p:ph idx="1"/>
          </p:nvPr>
        </p:nvSpPr>
        <p:spPr/>
        <p:txBody>
          <a:bodyPr>
            <a:normAutofit fontScale="85000" lnSpcReduction="10000"/>
          </a:bodyPr>
          <a:lstStyle/>
          <a:p>
            <a:r>
              <a:rPr lang="ru-RU" dirty="0" smtClean="0"/>
              <a:t>состояние </a:t>
            </a:r>
            <a:r>
              <a:rPr lang="ru-RU" dirty="0"/>
              <a:t>мозговой гемодинамики у больных с окклюзией ВСА является определяющим фактором для гемодинамических показаний к созданию экстра-интракраниального анастомоза;</a:t>
            </a:r>
          </a:p>
          <a:p>
            <a:r>
              <a:rPr lang="ru-RU" dirty="0"/>
              <a:t>создание ЭИКМА не показано при высоком перфузионном церебральном резерве;</a:t>
            </a:r>
          </a:p>
          <a:p>
            <a:r>
              <a:rPr lang="ru-RU" dirty="0"/>
              <a:t>создание ЭИКМА показано при низком перфузионном церебральном резерве, при котором метод математического многофакторного анализа дает уверенный предоперационный прогноз гемодинамически значимого анастомоза;</a:t>
            </a:r>
          </a:p>
          <a:p>
            <a:r>
              <a:rPr lang="ru-RU" dirty="0"/>
              <a:t>при сочетании экстракраниального поражения сонной артерии ( стеноз наружной сонной артерии , окклюзия или стеноз общей сонной артерии) с окклюзией ВСА необходима первоочередная реконструкция этих сегментов для обеспечения нормальных гемодинамических условий для ЭИКМА.</a:t>
            </a:r>
          </a:p>
          <a:p>
            <a:endParaRPr lang="ru-RU" dirty="0"/>
          </a:p>
        </p:txBody>
      </p:sp>
    </p:spTree>
    <p:extLst>
      <p:ext uri="{BB962C8B-B14F-4D97-AF65-F5344CB8AC3E}">
        <p14:creationId xmlns:p14="http://schemas.microsoft.com/office/powerpoint/2010/main" val="28217417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31065"/>
            <a:ext cx="10515600" cy="5988676"/>
          </a:xfrm>
        </p:spPr>
        <p:txBody>
          <a:bodyPr>
            <a:normAutofit fontScale="77500" lnSpcReduction="20000"/>
          </a:bodyPr>
          <a:lstStyle/>
          <a:p>
            <a:r>
              <a:rPr lang="ru-RU" dirty="0"/>
              <a:t>Еще одна проблема является предметом нарастающего внимания ангиохирургов - патология позвоночных артерий. Хорошо известна высокая распространенность хронической вертебрально- базилярной недостаточности особенно на поликлиническом звене, которая описывается хорошо известными диагнозами - "синдром позвоночной артерии", "шейный остеохондроз". Установление показаний к хирургическому лечению при патологии позвоночных артерий - трудная задача. Это объясняется тем, что очень часто ВБН может быть следствием суммации нескольких причин, при этом органическое поражение ПА ( стеноз, экстравазальная компрессия, извитость) может сочетаться с другими ( шейный остеохондроз и другие вертеброгенные поражения, артериальная гипертензия, клинически манифестирующая синдромом ВБН, внутричерепная гипертензия). Кроме того, если при поражении сонных артерий ультразвуковая допплеровская диагностика практически безошибочна, то при патологии ПА ее точность едва достигает 70%. Поэтому в данном случае основным методом диагностики становится ангиография. Наконец, нашими исследованиями было показано, что патология позвоночных артерий довольно редко приводит к развитию инсульта. Таким образом, цель хирургического лечения при патологии ПА - достижение , скорее, не профилактической, а в большей степени клинической эффективности. Следовательно, показания к хирургическому лечению ПА зависят от , решения трех задач: во- первых, необходима тщательная диагностика поражения ПА, подтвержденная с помощью ангиографии, во - вторых, очень важно точно определиться в том, что именно патология ПА является основной причиной клинической манифестации, и, в- третьих, что ВБН резистентна к медикаментозной терапии.</a:t>
            </a:r>
          </a:p>
        </p:txBody>
      </p:sp>
    </p:spTree>
    <p:extLst>
      <p:ext uri="{BB962C8B-B14F-4D97-AF65-F5344CB8AC3E}">
        <p14:creationId xmlns:p14="http://schemas.microsoft.com/office/powerpoint/2010/main" val="12925527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Литература </a:t>
            </a:r>
            <a:endParaRPr lang="ru-RU" dirty="0"/>
          </a:p>
        </p:txBody>
      </p:sp>
      <p:sp>
        <p:nvSpPr>
          <p:cNvPr id="3" name="Content Placeholder 2"/>
          <p:cNvSpPr>
            <a:spLocks noGrp="1"/>
          </p:cNvSpPr>
          <p:nvPr>
            <p:ph idx="1"/>
          </p:nvPr>
        </p:nvSpPr>
        <p:spPr/>
        <p:txBody>
          <a:bodyPr>
            <a:normAutofit fontScale="85000" lnSpcReduction="10000"/>
          </a:bodyPr>
          <a:lstStyle/>
          <a:p>
            <a:r>
              <a:rPr lang="ru-RU" dirty="0"/>
              <a:t>1. Гусев Е. И. Неврология и нейрохирургия [Комплект] : учебник: в 2 т. Т.2 : Нейрохирургия / ред.: А. Н. Коновалов, А. В. Козлов. - 2-е изд.,испр.и доп. - М. : ГЭОТАР-Медиа, 2009. - 420 с. : ил. 1,0 5</a:t>
            </a:r>
          </a:p>
          <a:p>
            <a:r>
              <a:rPr lang="ru-RU" dirty="0"/>
              <a:t>2. Можаев С. В. Нейрохирургия: учебник / С. В. Можаев, А. А. Скоромец, Т. А. Скоромец. - 2-е изд., перераб. и доп. - М. : ГЭОТАР-Медиа, 2009. - 480 с. : ил..</a:t>
            </a:r>
          </a:p>
          <a:p>
            <a:r>
              <a:rPr lang="ru-RU" dirty="0"/>
              <a:t>3. Лекции по нейрохирургии : учебник / ред. В. В. Крылов. - М. : Авторская академия : Товарищество научных изданий КМК, 2007. - 234 с. : ил</a:t>
            </a:r>
            <a:r>
              <a:rPr lang="ru-RU" dirty="0" smtClean="0"/>
              <a:t>.</a:t>
            </a:r>
          </a:p>
          <a:p>
            <a:r>
              <a:rPr lang="ru-RU" dirty="0"/>
              <a:t>Цементис, Сотириос А. Дифференциальная диагностика в неврологии и нейрохирургии : пер. с англ. / С. А. Цементис ; ред. Е. И. Гусев. - М. : ГЭОТАР-Медиа, 2007. - 384 с. : ил.</a:t>
            </a:r>
            <a:endParaRPr lang="ru-RU" dirty="0"/>
          </a:p>
          <a:p>
            <a:r>
              <a:rPr lang="ru-RU" dirty="0" smtClean="0"/>
              <a:t>Неврология </a:t>
            </a:r>
            <a:r>
              <a:rPr lang="ru-RU" dirty="0"/>
              <a:t>и нейрохирургия : клинические рекомендации / ред. Е. И. Гусев, А. Н. Коновалов, А. Б. Гехт. - М. : ГЭОТАР-Медиа, 2007. – 368 с.</a:t>
            </a:r>
          </a:p>
          <a:p>
            <a:endParaRPr lang="ru-RU" dirty="0"/>
          </a:p>
          <a:p>
            <a:endParaRPr lang="ru-RU" dirty="0"/>
          </a:p>
        </p:txBody>
      </p:sp>
    </p:spTree>
    <p:extLst>
      <p:ext uri="{BB962C8B-B14F-4D97-AF65-F5344CB8AC3E}">
        <p14:creationId xmlns:p14="http://schemas.microsoft.com/office/powerpoint/2010/main" val="269988907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1865</Words>
  <Application>Microsoft Office PowerPoint</Application>
  <PresentationFormat>Widescreen</PresentationFormat>
  <Paragraphs>38</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Окклюзирующие цереброваскулярные заболевания.</vt:lpstr>
      <vt:lpstr>PowerPoint Presentation</vt:lpstr>
      <vt:lpstr>задачи</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гемодинамические показания к ЭИКМА формулируются следующим образом: </vt:lpstr>
      <vt:lpstr>PowerPoint Presentation</vt:lpstr>
      <vt:lpstr>Литература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Окклюзирующие цереброваскулярные заболевания.</dc:title>
  <dc:creator>Тахи Тахи</dc:creator>
  <cp:lastModifiedBy>Тахи Тахи</cp:lastModifiedBy>
  <cp:revision>6</cp:revision>
  <dcterms:created xsi:type="dcterms:W3CDTF">2015-10-04T19:32:06Z</dcterms:created>
  <dcterms:modified xsi:type="dcterms:W3CDTF">2015-11-27T08:48:06Z</dcterms:modified>
</cp:coreProperties>
</file>