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71" r:id="rId5"/>
    <p:sldId id="258" r:id="rId6"/>
    <p:sldId id="263" r:id="rId7"/>
    <p:sldId id="262" r:id="rId8"/>
    <p:sldId id="266" r:id="rId9"/>
    <p:sldId id="268" r:id="rId10"/>
    <p:sldId id="267" r:id="rId11"/>
    <p:sldId id="269" r:id="rId12"/>
    <p:sldId id="270" r:id="rId13"/>
    <p:sldId id="259" r:id="rId14"/>
    <p:sldId id="260" r:id="rId15"/>
    <p:sldId id="261" r:id="rId16"/>
    <p:sldId id="264" r:id="rId17"/>
    <p:sldId id="265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075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451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519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489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631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789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098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82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677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882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508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24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7C061-257E-41C3-8E83-C1115EFD400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7EC87-1A0D-460F-A75A-429B102241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500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400" dirty="0"/>
              <a:t>Современные возможности диагностики и хирургического лечения ишемического и геморрагического инсульта.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433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Цель: </a:t>
            </a:r>
            <a:r>
              <a:rPr lang="ru-RU" dirty="0"/>
              <a:t>рассмотреть современные возможности диагностики и хирургического лечения ишемического и геморрагического инсульта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478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показаний, области применения инструментальных методов обследования и хирургического лечения ишемического и геморрагического инсульта.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74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План</a:t>
            </a:r>
            <a:r>
              <a:rPr lang="ru-RU" b="1" dirty="0"/>
              <a:t>:</a:t>
            </a:r>
            <a:endParaRPr lang="ru-RU" dirty="0"/>
          </a:p>
          <a:p>
            <a:r>
              <a:rPr lang="ru-RU" dirty="0" smtClean="0"/>
              <a:t>МЕТОДЫ ДИАГНОСТИКИ</a:t>
            </a:r>
          </a:p>
          <a:p>
            <a:r>
              <a:rPr lang="ru-RU" dirty="0" smtClean="0"/>
              <a:t>МЕТОДЫ ЛЕЧЕНИЯ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901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МЕТОДЫ ЛУЧЕВОЙ ДИАГНОСТИКИ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Основными </a:t>
            </a:r>
            <a:r>
              <a:rPr lang="ru-RU" dirty="0"/>
              <a:t>методами лучевой диагностики в неврологии и нейрохирургии являются КТ и МРТ, так как они наиболее информативны в диагностике многих заболеваний и повреждений. Однако в некоторых случаях рентгенологический метод сохранил свое значение. В диагностически сложных случаях применяются специальные методики КТ и МРТ. Для функциональных исследований показано использование радионуклидного метода (ОФЭКТ и ПЭТ).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296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МАГНИТНО-РЕЗОНАНСНАЯ ТОМОГРАФИЯ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Преимуществом МРТ перед КТ является возможность получения изображений мозга в трех взаимно перпендикулярных плоскостях. Это особенно важно при исследовании структур задней черепной ямки, в частности, ствола головного мозга, который лучше всего визуализируется на МР-томограммах в сагиттальной </a:t>
            </a:r>
            <a:r>
              <a:rPr lang="ru-RU" dirty="0" smtClean="0"/>
              <a:t>плоскости.</a:t>
            </a:r>
            <a:endParaRPr lang="ru-RU" dirty="0"/>
          </a:p>
          <a:p>
            <a:r>
              <a:rPr lang="ru-RU" dirty="0"/>
              <a:t>Изучение МР-анатомии неизмененного головного мозга способствует более точному определению локализации и распространенности патологических изменений в </a:t>
            </a:r>
            <a:r>
              <a:rPr lang="ru-RU" dirty="0" smtClean="0"/>
              <a:t>трех</a:t>
            </a:r>
            <a:r>
              <a:rPr lang="ru-RU" dirty="0"/>
              <a:t>мерном пространстве. Установление анатомо-топографического расположения патологических очагов особенно важно при планировании оперативного доступа.</a:t>
            </a:r>
          </a:p>
        </p:txBody>
      </p:sp>
    </p:spTree>
    <p:extLst>
      <p:ext uri="{BB962C8B-B14F-4D97-AF65-F5344CB8AC3E}">
        <p14:creationId xmlns:p14="http://schemas.microsoft.com/office/powerpoint/2010/main" val="286444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761" y="257577"/>
            <a:ext cx="11153104" cy="660042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b="1" dirty="0"/>
              <a:t>РЕНТГЕНОВСКАЯ КОМПЬЮТЕРНАЯ ТОМОГРАФИЯ</a:t>
            </a:r>
            <a:endParaRPr lang="ru-RU" dirty="0"/>
          </a:p>
          <a:p>
            <a:r>
              <a:rPr lang="ru-RU" dirty="0"/>
              <a:t>КТ является наиболее информативным методом лучевой диагностики повреждений черепа и головного мозга. При клинических показаниях и доступности КТ следует выполнять до проведения любых рентгеноконт-растных исследований.</a:t>
            </a:r>
          </a:p>
          <a:p>
            <a:r>
              <a:rPr lang="ru-RU" dirty="0"/>
              <a:t>В норме на компьютерных томограммах может наблюдаться физиологическая кальцификация вещества и оболочек головного мозга. Участки обызвествления могут располагаться в шишковидной железе, сосудистых сплетениях боковых желудочков.</a:t>
            </a:r>
          </a:p>
          <a:p>
            <a:pPr marL="0" indent="0">
              <a:buNone/>
            </a:pPr>
            <a:r>
              <a:rPr lang="ru-RU" b="1" dirty="0"/>
              <a:t>СПЕЦИАЛЬНЫЕ МЕТОДИКИ КТ КТ с контрастным усилением</a:t>
            </a:r>
            <a:endParaRPr lang="ru-RU" dirty="0"/>
          </a:p>
          <a:p>
            <a:r>
              <a:rPr lang="ru-RU" dirty="0"/>
              <a:t>Различные образования головного мозга по-разному накапливают контрастное вещество, что позволяет использовать эту методику при дифференциальной диагностике новообразований головного </a:t>
            </a:r>
            <a:r>
              <a:rPr lang="ru-RU" dirty="0" smtClean="0"/>
              <a:t>мозга.</a:t>
            </a:r>
            <a:endParaRPr lang="ru-RU" dirty="0"/>
          </a:p>
          <a:p>
            <a:r>
              <a:rPr lang="ru-RU" b="1" dirty="0"/>
              <a:t>Компьютерно-томографическая ангиография </a:t>
            </a:r>
            <a:r>
              <a:rPr lang="ru-RU" dirty="0"/>
              <a:t>позволяет после внутривенного болюсного введения 50-100 мл РКС со скоростью 3-4,5 мл/с получить изображение артериальных и венозных структур.</a:t>
            </a:r>
          </a:p>
          <a:p>
            <a:r>
              <a:rPr lang="ru-RU" dirty="0"/>
              <a:t>Преимуществами метода являются быстрота исследования и хорошее соответствие полученных данных результатам интраартериальной ангиографии.</a:t>
            </a:r>
          </a:p>
          <a:p>
            <a:r>
              <a:rPr lang="ru-RU" dirty="0"/>
              <a:t>КТ-ангиография позволяет оценить изменение сосудистой топографии, выявить стенозирование магистральных сосудов вследствие воздействия новообразования, визуализировать особенности строения собственной сосудистой сети опухоли, определить артериальные аневризмы и сосудистые мальформации головного </a:t>
            </a:r>
            <a:r>
              <a:rPr lang="ru-RU" dirty="0" smtClean="0"/>
              <a:t>мозга.</a:t>
            </a:r>
            <a:endParaRPr lang="ru-RU" dirty="0"/>
          </a:p>
          <a:p>
            <a:r>
              <a:rPr lang="ru-RU" b="1" dirty="0"/>
              <a:t>Компьютерно-томографическая цистернография. </a:t>
            </a:r>
            <a:r>
              <a:rPr lang="ru-RU" dirty="0"/>
              <a:t>Эта методика проводится при подозрении на опухоли хиазмально-селлярной области и для поиска места ликвореи при открытой черепно-мозговой травме. После </a:t>
            </a:r>
            <a:r>
              <a:rPr lang="ru-RU" dirty="0" smtClean="0"/>
              <a:t>спинномозговой </a:t>
            </a:r>
            <a:r>
              <a:rPr lang="ru-RU" dirty="0"/>
              <a:t>пункции вводят водорастворимые РКС в объеме 5-7 мл. КТ выполняют через 15-30 мин.</a:t>
            </a:r>
          </a:p>
          <a:p>
            <a:r>
              <a:rPr lang="ru-RU" b="1" dirty="0"/>
              <a:t>Перфузионная компьютерная томография </a:t>
            </a:r>
            <a:r>
              <a:rPr lang="ru-RU" dirty="0"/>
              <a:t>позволяет оценить временные и объемные показатели перфузии вещества головного мозга.</a:t>
            </a:r>
          </a:p>
          <a:p>
            <a:r>
              <a:rPr lang="ru-RU" dirty="0"/>
              <a:t>Для выполнения перфузионной КТ необходимо быстрое внутривенное введение 50 мл РКС со скоростью 8-10 мл/с.</a:t>
            </a:r>
          </a:p>
          <a:p>
            <a:r>
              <a:rPr lang="ru-RU" dirty="0"/>
              <a:t>Перфузионную КТ наиболее часто применяют при диагностике острых нарушений мозгового </a:t>
            </a:r>
            <a:r>
              <a:rPr lang="ru-RU" dirty="0" smtClean="0"/>
              <a:t>кровообращения. </a:t>
            </a:r>
            <a:r>
              <a:rPr lang="ru-RU" dirty="0"/>
              <a:t>В нейроонкологии она позволяет оценить васкуляризацию новообразования и особенности его кровоснабжения, а также эффективность предоперационной эмболизации опухоли.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4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88" y="61990"/>
            <a:ext cx="10844012" cy="6497392"/>
          </a:xfrm>
        </p:spPr>
      </p:pic>
    </p:spTree>
    <p:extLst>
      <p:ext uri="{BB962C8B-B14F-4D97-AF65-F5344CB8AC3E}">
        <p14:creationId xmlns:p14="http://schemas.microsoft.com/office/powerpoint/2010/main" val="102870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73" y="0"/>
            <a:ext cx="11870028" cy="6941713"/>
          </a:xfrm>
        </p:spPr>
      </p:pic>
    </p:spTree>
    <p:extLst>
      <p:ext uri="{BB962C8B-B14F-4D97-AF65-F5344CB8AC3E}">
        <p14:creationId xmlns:p14="http://schemas.microsoft.com/office/powerpoint/2010/main" val="39874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-11336"/>
            <a:ext cx="12063211" cy="6690575"/>
          </a:xfrm>
        </p:spPr>
      </p:pic>
    </p:spTree>
    <p:extLst>
      <p:ext uri="{BB962C8B-B14F-4D97-AF65-F5344CB8AC3E}">
        <p14:creationId xmlns:p14="http://schemas.microsoft.com/office/powerpoint/2010/main" val="190198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30" y="200344"/>
            <a:ext cx="11367685" cy="6180053"/>
          </a:xfrm>
        </p:spPr>
      </p:pic>
    </p:spTree>
    <p:extLst>
      <p:ext uri="{BB962C8B-B14F-4D97-AF65-F5344CB8AC3E}">
        <p14:creationId xmlns:p14="http://schemas.microsoft.com/office/powerpoint/2010/main" val="372893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КТ головного мозга больного с инсульт-гематомой левой височно-подкорковой области в первый </a:t>
            </a:r>
            <a:r>
              <a:rPr lang="ru-RU" dirty="0" smtClean="0"/>
              <a:t>день  инсульта</a:t>
            </a:r>
            <a:r>
              <a:rPr lang="ru-RU" dirty="0"/>
              <a:t>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51" y="2595152"/>
            <a:ext cx="11535043" cy="383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21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34" y="759854"/>
            <a:ext cx="10825766" cy="5417109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Задняя полуаксиальная краниограмма (рентгенограмма затылочной кости) </a:t>
            </a:r>
            <a:r>
              <a:rPr lang="ru-RU" dirty="0"/>
              <a:t>предназначена для изучения затылочной кости, заднего края большого затылочного отверстия, костного валика, окружающего его, внутреннего затылочного гребня и пирамид височных костей. На снимке виден ламб-довидный и ниже - затылочно-сосцевидный шов. В просвет большого затылочного отверстия проецируется либо дуга атланта, либо спинка турецкого седла. Эта рентгенограмма широко используется при диагностике черепно-мозговой травмы.</a:t>
            </a:r>
          </a:p>
          <a:p>
            <a:r>
              <a:rPr lang="ru-RU" b="1" dirty="0"/>
              <a:t>Аксиальная краниограмма (рентгенограмма основания черепа) </a:t>
            </a:r>
            <a:r>
              <a:rPr lang="ru-RU" dirty="0"/>
              <a:t>предназначена для изучения анатомических структур задней и средней черепных ямок и лицевого скелета. Основная задача при изучении рентгенограмм основания черепа заключается в выявлении изменений в области дна средней и задней черепных ямок.</a:t>
            </a:r>
          </a:p>
          <a:p>
            <a:r>
              <a:rPr lang="ru-RU" b="1" dirty="0"/>
              <a:t>Рентгенография височной кости. </a:t>
            </a:r>
            <a:r>
              <a:rPr lang="ru-RU" dirty="0"/>
              <a:t>Для исследования височной кости применяют прицельные снимки в косой (по Шюллеру), в осевой (по Майеру) и в поперечной проекциях (по Стенверсу). Рентгенограммы по Шюллеру делают главным образом при заболеваниях среднего уха для определения структуры сосцевидного отростка, а также для выявления продольных переломов пирамиды при продолженных переломах основания черепа. </a:t>
            </a:r>
            <a:endParaRPr lang="en-US" dirty="0" smtClean="0"/>
          </a:p>
          <a:p>
            <a:r>
              <a:rPr lang="ru-RU" dirty="0" smtClean="0"/>
              <a:t>Рентгенограммы </a:t>
            </a:r>
            <a:r>
              <a:rPr lang="ru-RU" dirty="0"/>
              <a:t>по Майеру, как и по Шюллеру, выполняют главным образом в оториноларингологии для диагностики заболеваний среднего уха, а также для уточнения повреждений структур среднего уха при продольных переломах пирамиды. Рентгенограммы пирамид височных костей по Стенверсу применяют в неврологической практике при поражении мосто-мозжечко-вого угла, для изучения пирамиды височной кости, ее верхушки и внутреннего слухового прохода, а также при травмах для диагностики поперечного перелома пирамиды. </a:t>
            </a:r>
          </a:p>
        </p:txBody>
      </p:sp>
    </p:spTree>
    <p:extLst>
      <p:ext uri="{BB962C8B-B14F-4D97-AF65-F5344CB8AC3E}">
        <p14:creationId xmlns:p14="http://schemas.microsoft.com/office/powerpoint/2010/main" val="87979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РЕНТГЕНОКОНТРАСТНЫЕ МЕТОДИКИ ИССЛЕДОВАНИЯ ГОЛОВНОГО МОЗГА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003" y="1313645"/>
            <a:ext cx="11449318" cy="564094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 </a:t>
            </a:r>
            <a:r>
              <a:rPr lang="ru-RU" dirty="0"/>
              <a:t>качестве контрастных веществ можно использовать как рентгенонега-тивные (воздух, кислород, закись азота), так и рентгенопозитивные (омни-пак) вещества. Контрастирование ликворных пространств чаще проводят с помощью спинномозговой пункции или пункции бокового желудочка через фрезевое отверстие.</a:t>
            </a:r>
          </a:p>
          <a:p>
            <a:pPr marL="0" indent="0">
              <a:buNone/>
            </a:pPr>
            <a:r>
              <a:rPr lang="ru-RU" b="1" dirty="0"/>
              <a:t>Пневмоэнцефалография (ПЭГ) </a:t>
            </a:r>
            <a:r>
              <a:rPr lang="ru-RU" dirty="0"/>
              <a:t>- метод контрастирования желудочков и субарахноидальных пространств путем введения газа в подпаутинные пространства.</a:t>
            </a:r>
          </a:p>
          <a:p>
            <a:r>
              <a:rPr lang="ru-RU" dirty="0"/>
              <a:t>Показания: воспалительные заболевания, опухоли головного мозга, последствия черепно-мозговых травм.</a:t>
            </a:r>
          </a:p>
          <a:p>
            <a:r>
              <a:rPr lang="ru-RU" dirty="0"/>
              <a:t>Противопоказаниями к ПЭГ являются опухоли задней черепной ямки, III желудочка, височной доли, вызывающие окклюзию подпаутинных пространств и гипертензионно-дислокационные явления. Основная опасность - острое развитие дислокации ствола мозга и его ущемление в вырезке мозжечкового намета или большом затылочном отверстии.</a:t>
            </a:r>
          </a:p>
          <a:p>
            <a:r>
              <a:rPr lang="ru-RU" dirty="0"/>
              <a:t>После введения газа выполняют рентгенограммы, сначала в типичных проекциях (переднезадняя, заднепередняя и две боковые), а затем и в дополнительных укладках для визуализации всех отделов желудочковой системы.</a:t>
            </a:r>
          </a:p>
          <a:p>
            <a:r>
              <a:rPr lang="ru-RU" dirty="0"/>
              <a:t>На пневмоэнцефалограммах отчетливо визуализируется нормальная анатомия желудочков мозга и субарахноидальных пространств.</a:t>
            </a:r>
          </a:p>
          <a:p>
            <a:r>
              <a:rPr lang="ru-RU" dirty="0"/>
              <a:t>При патологических процессах на пневмоэнцефалограммах определяются изменения желудочков и субарахноидальных пространств. Так, при объемном образовании происходит смещение соответствующих отделов желудочковой системы в противоположную сторону. После воспалительных процессов нередко возникают слипчивые изменения в оболочках, вследствие чего подпаутинные пространства облитерируются и перестают быть видимыми на рентгенограммах. При кистозных изменениях наблюдается неравномерное расширение субарахноидальных пространств. Эти изменения возникают при церебральном </a:t>
            </a:r>
            <a:r>
              <a:rPr lang="ru-RU" dirty="0" smtClean="0"/>
              <a:t>арахноидите.</a:t>
            </a:r>
          </a:p>
        </p:txBody>
      </p:sp>
    </p:spTree>
    <p:extLst>
      <p:ext uri="{BB962C8B-B14F-4D97-AF65-F5344CB8AC3E}">
        <p14:creationId xmlns:p14="http://schemas.microsoft.com/office/powerpoint/2010/main" val="115688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730" y="128789"/>
            <a:ext cx="11018949" cy="6460298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Вентрикулография. </a:t>
            </a:r>
            <a:r>
              <a:rPr lang="ru-RU" dirty="0"/>
              <a:t>Исследование проводят при окклюзии на разных уровнях желудочковой системы. Через фрезевое отверстие производят пункцию переднего или заднего рога боковых желудочков. Извлекают небольшое количество спинномозговой жидкости и вводят газ</a:t>
            </a:r>
            <a:r>
              <a:rPr lang="ru-RU" dirty="0" smtClean="0"/>
              <a:t>.</a:t>
            </a:r>
            <a:endParaRPr lang="en-US" b="1" dirty="0"/>
          </a:p>
          <a:p>
            <a:r>
              <a:rPr lang="ru-RU" b="1" dirty="0" smtClean="0"/>
              <a:t>Пневмоцистернография. </a:t>
            </a:r>
            <a:r>
              <a:rPr lang="ru-RU" dirty="0" smtClean="0"/>
              <a:t>После спинномозговой пункции вводят 10-20 мл газа и выполняют краниограммы в боковой проекции в положении пациента сидя с максимально запрокинутой головой. В норме газ виден непосредственно над диафрагмой турецкого седла. При опухолях гипофиза в случаях распространения их кверху околоселлярные цистерны сдавливаются и смещаются вверх, нижний контур заполненных газом цистерн окаймляет верхний полюс опухоли.</a:t>
            </a:r>
          </a:p>
          <a:p>
            <a:r>
              <a:rPr lang="ru-RU" dirty="0" smtClean="0"/>
              <a:t>В настоящее время перечисленные контрастные методики исследования стали использоваться значительно меньше, что связано с широким внедрением в клиническую практику КТ и МРТ.</a:t>
            </a:r>
          </a:p>
          <a:p>
            <a:r>
              <a:rPr lang="ru-RU" b="1" dirty="0" smtClean="0"/>
              <a:t>Церебральная ангиография </a:t>
            </a:r>
            <a:r>
              <a:rPr lang="ru-RU" dirty="0" smtClean="0"/>
              <a:t>- методика контрастирования сосудов головного мозга. Основные показания: артериальные аневризмы, сосудистые</a:t>
            </a:r>
          </a:p>
          <a:p>
            <a:r>
              <a:rPr lang="ru-RU" dirty="0" smtClean="0"/>
              <a:t>мальформации и опухоли головного мозга. Кроме того, данная методика применяется при интервенционных вмешательствах.</a:t>
            </a:r>
          </a:p>
          <a:p>
            <a:r>
              <a:rPr lang="ru-RU" dirty="0" smtClean="0"/>
              <a:t>В настоящее время специализированные нейрохирургические стационары оснащены ангиографическими комплексами, позволяющими выполнять дигитальную субтракционную ангиографию (DSA) с автоматическим введением РКС. Это исследование можно провести путем пункции общей сонной артерии на стороне повреждения либо путем селективной катетеризации с пункцией бедренной артерии (по Сель-дингеру).</a:t>
            </a:r>
          </a:p>
          <a:p>
            <a:r>
              <a:rPr lang="ru-RU" dirty="0" smtClean="0"/>
              <a:t>При выполнении церебральной ангиографии внутриартериально вводят до 10 мл РКС со скоростью 8-10 мл/с. Ангиограммы выполняют в стандартных (прямой и боковой) и в косых, произвольно выбранных проекциях путем перемещения рентгеновской трубки вокруг головы пациента. Обязательно получение артериальной, капиллярной и венозной фаз кровотока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548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ЛЕЧЕНИЕ ИНСУЛЬТОВ: Принципы – экстренность, этапность, интенсивность, этиопатогенетичность. Выделяют два вида лечения: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 I. </a:t>
            </a:r>
            <a:r>
              <a:rPr lang="ru-RU" i="1" dirty="0"/>
              <a:t>Базисное</a:t>
            </a:r>
            <a:r>
              <a:rPr lang="ru-RU" dirty="0"/>
              <a:t>: применяемое независимо от вида инсульта. Оно включает:</a:t>
            </a:r>
          </a:p>
          <a:p>
            <a:r>
              <a:rPr lang="ru-RU" dirty="0"/>
              <a:t>А. коррекцию дыхательных нарушений.</a:t>
            </a:r>
          </a:p>
          <a:p>
            <a:r>
              <a:rPr lang="ru-RU" dirty="0"/>
              <a:t>Б. санацию трахеобронхиального дерева (постановка воздуховода, устранение  западения языка).</a:t>
            </a:r>
          </a:p>
          <a:p>
            <a:r>
              <a:rPr lang="ru-RU" dirty="0"/>
              <a:t>В. </a:t>
            </a:r>
            <a:r>
              <a:rPr lang="ru-RU" dirty="0" smtClean="0"/>
              <a:t>подача </a:t>
            </a:r>
            <a:r>
              <a:rPr lang="ru-RU" dirty="0"/>
              <a:t>кислородоуглекислой смеси через ноздрю.</a:t>
            </a:r>
          </a:p>
          <a:p>
            <a:r>
              <a:rPr lang="ru-RU" dirty="0"/>
              <a:t>Г. ИВЛ (при ЧД 35-40 в мин).</a:t>
            </a:r>
          </a:p>
          <a:p>
            <a:r>
              <a:rPr lang="ru-RU" dirty="0"/>
              <a:t>Д. гемодинамическая коррекция: при высоком АД – клофелин (гемитон), эуфиллин в/в; рауседил или магнезию не вводят т.к. угнетается дыхательный центр. При низком АД применяют вазопрессоры: мезатон, эфедрин, сердечные гликозиды (строфантин, корггакон), при неэффективности этих средств – допамин 50 мг на хлориде натрия в/в капельно 3-6 капель в мин до нормализации АД, если АД не спадает – увеличивают скорость до 12 кап/мин и присоединяют кортткостероиды: гидрокортезон, преднизолон, кордкамин, сульфакамфакоин (не используют при. эпилептическом синдроме).</a:t>
            </a:r>
          </a:p>
          <a:p>
            <a:r>
              <a:rPr lang="ru-RU" dirty="0"/>
              <a:t>Е. нормализация КЩС (ацидоза): бикарбонат натрия 200 мл 4%.</a:t>
            </a:r>
          </a:p>
          <a:p>
            <a:r>
              <a:rPr lang="ru-RU" dirty="0"/>
              <a:t>Ж. нормализация ОЦК – инфузионная терапия 1,5-2 л на каждые пять тахипное и дополнительно 500 мл на каждый градус повышенной температуры.</a:t>
            </a:r>
          </a:p>
          <a:p>
            <a:r>
              <a:rPr lang="ru-RU" dirty="0"/>
              <a:t>3. защита мозга (при нарушении метаболизма): ноотропы – 12г ноотропила или пирацетама (5мл 20% раствора содержит, 1г), церебролизин (нейротрансмиттер, нейромедиатор) по 12-14 мл капельно (улучшает выживаемость нейронов и ассоциативные связи между ними), АТФ, макродент, витамин В</a:t>
            </a:r>
            <a:r>
              <a:rPr lang="ru-RU" baseline="-25000" dirty="0"/>
              <a:t>6</a:t>
            </a:r>
            <a:r>
              <a:rPr lang="ru-RU" dirty="0"/>
              <a:t> (макроэрг).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234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И. борьба с отеком мозга (это универсальная реакция на любое повреждение), применяют:</a:t>
            </a:r>
          </a:p>
          <a:p>
            <a:r>
              <a:rPr lang="ru-RU" dirty="0" smtClean="0"/>
              <a:t>Осмодиуретики: 10% глицерол в/в в дозе 1,5 г/кг, глицерин 30-60 г/сут per os, маннитол и мочевину не используют при геморрагических инсультах, т.к. они повышают осмомолярность крови, иссушают головной мозг и усиливают кровотечение;</a:t>
            </a:r>
          </a:p>
          <a:p>
            <a:r>
              <a:rPr lang="ru-RU" dirty="0" smtClean="0"/>
              <a:t>Салуретики: фуросемид, лазикс;</a:t>
            </a:r>
          </a:p>
          <a:p>
            <a:r>
              <a:rPr lang="ru-RU" dirty="0" smtClean="0"/>
              <a:t>Кортикостероиды для защиты мембран: дексон, дексометазон (пролонгированный) по 16-32 мг/сут в/в капельно;</a:t>
            </a:r>
          </a:p>
          <a:p>
            <a:r>
              <a:rPr lang="ru-RU" dirty="0" smtClean="0"/>
              <a:t>Седуксен (сибазон) в/в при повреждений ВНС.</a:t>
            </a:r>
          </a:p>
          <a:p>
            <a:r>
              <a:rPr lang="ru-RU" dirty="0" smtClean="0"/>
              <a:t>II. Дифференцированное лечение по виду инсультов. При ишемических инсультах применяют антикоагулянты: гепарин 20 тыс ЕД/сут (при этой дозе не требуется контроль свертываемости крови); антиагреганты – трентал, пентоксифиллин, агапурин; микродиляторы – реополиглюкин, реомакродекс, неокомпенсан), мозговые микродилеторы: кавинтон, сермион; аспирин (0,125 мг/сут) с курантилом (2 таб 2 раза в день) и никотиновой кислотой. При геморрагических инсультах назначают прокоагулянты: эпсилон-аминокапроновую кислоту (5г 4р/сут), дицинон в/в или в/м; хлорид кальция и викасол не эффективны; назначают ингибиторы протеаз: контрикал, гордокс, трасилол; блокаторы кальциевых каналов для профилактики спазмов: нифедипин; ннматок (единственный блокатор, проходящий ч/з ГЭБ); проводят повторные спинномозговые пункции.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974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r>
              <a:rPr lang="ru-RU" dirty="0"/>
              <a:t>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364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820</Words>
  <Application>Microsoft Office PowerPoint</Application>
  <PresentationFormat>Widescreen</PresentationFormat>
  <Paragraphs>67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Современные возможности диагностики и хирургического лечения ишемического и геморрагического инсульта.</vt:lpstr>
      <vt:lpstr>PowerPoint Presentation</vt:lpstr>
      <vt:lpstr>задачи</vt:lpstr>
      <vt:lpstr>PowerPoint Presentation</vt:lpstr>
      <vt:lpstr>МЕТОДЫ ЛУЧЕВОЙ ДИАГНОСТИКИ </vt:lpstr>
      <vt:lpstr>МАГНИТНО-РЕЗОНАНСНАЯ ТОМОГРАФИЯ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РЕНТГЕНОКОНТРАСТНЫЕ МЕТОДИКИ ИССЛЕДОВАНИЯ ГОЛОВНОГО МОЗГА </vt:lpstr>
      <vt:lpstr>PowerPoint Presentation</vt:lpstr>
      <vt:lpstr>ЛЕЧЕНИЕ ИНСУЛЬТОВ: Принципы – экстренность, этапность, интенсивность, этиопатогенетичность. Выделяют два вида лечения: 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возможности диагностики и хирургического лечения ишемического и геморрагического инсульта.</dc:title>
  <dc:creator>Тахи Тахи</dc:creator>
  <cp:lastModifiedBy>Тахи Тахи</cp:lastModifiedBy>
  <cp:revision>9</cp:revision>
  <dcterms:created xsi:type="dcterms:W3CDTF">2015-10-07T13:35:08Z</dcterms:created>
  <dcterms:modified xsi:type="dcterms:W3CDTF">2015-11-27T08:48:42Z</dcterms:modified>
</cp:coreProperties>
</file>