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66" r:id="rId5"/>
    <p:sldId id="262" r:id="rId6"/>
    <p:sldId id="258" r:id="rId7"/>
    <p:sldId id="260" r:id="rId8"/>
    <p:sldId id="265" r:id="rId9"/>
    <p:sldId id="263" r:id="rId10"/>
    <p:sldId id="259" r:id="rId11"/>
    <p:sldId id="264" r:id="rId12"/>
    <p:sldId id="261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7676-85B1-4DFF-A42F-B27740DE12D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0526-777A-4322-95C9-21335E341F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82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7676-85B1-4DFF-A42F-B27740DE12D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0526-777A-4322-95C9-21335E341F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7051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7676-85B1-4DFF-A42F-B27740DE12D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0526-777A-4322-95C9-21335E341F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9113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7676-85B1-4DFF-A42F-B27740DE12D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0526-777A-4322-95C9-21335E341F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8038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7676-85B1-4DFF-A42F-B27740DE12D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0526-777A-4322-95C9-21335E341F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0616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7676-85B1-4DFF-A42F-B27740DE12D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0526-777A-4322-95C9-21335E341F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47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7676-85B1-4DFF-A42F-B27740DE12D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0526-777A-4322-95C9-21335E341F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9854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7676-85B1-4DFF-A42F-B27740DE12D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0526-777A-4322-95C9-21335E341F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6213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7676-85B1-4DFF-A42F-B27740DE12D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0526-777A-4322-95C9-21335E341F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1348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7676-85B1-4DFF-A42F-B27740DE12D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0526-777A-4322-95C9-21335E341F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8371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7676-85B1-4DFF-A42F-B27740DE12D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A0526-777A-4322-95C9-21335E341F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606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897676-85B1-4DFF-A42F-B27740DE12D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A0526-777A-4322-95C9-21335E341F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2460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Спинальный инсульт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Каыедра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775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Цель:</a:t>
            </a:r>
            <a:r>
              <a:rPr lang="ru-RU" dirty="0"/>
              <a:t> рассмотреть спинальный инсульт, синдромы и лечение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034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Изучение эпидемиологии, классификации, клинических проявлений, методов диагностики и терапии при </a:t>
            </a:r>
            <a:r>
              <a:rPr lang="ru-RU" sz="3600" dirty="0" smtClean="0"/>
              <a:t>спинальном </a:t>
            </a:r>
            <a:r>
              <a:rPr lang="ru-RU" sz="3600" dirty="0"/>
              <a:t>инсульте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785602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/>
              <a:t>План</a:t>
            </a:r>
            <a:endParaRPr lang="ru-RU" dirty="0"/>
          </a:p>
          <a:p>
            <a:r>
              <a:rPr lang="ru-RU" dirty="0"/>
              <a:t>КЛАССИФИКАЦИЯ</a:t>
            </a:r>
          </a:p>
          <a:p>
            <a:r>
              <a:rPr lang="ru-RU" dirty="0"/>
              <a:t>ЭТИОЛОГИЯ</a:t>
            </a:r>
          </a:p>
          <a:p>
            <a:r>
              <a:rPr lang="ru-RU" dirty="0"/>
              <a:t>АНАМНЕЗ</a:t>
            </a:r>
          </a:p>
          <a:p>
            <a:r>
              <a:rPr lang="ru-RU" dirty="0"/>
              <a:t>СИНДРОМЫ</a:t>
            </a:r>
          </a:p>
          <a:p>
            <a:r>
              <a:rPr lang="ru-RU" dirty="0"/>
              <a:t>ДИАГНОСТИКА</a:t>
            </a:r>
          </a:p>
          <a:p>
            <a:r>
              <a:rPr lang="ru-RU" dirty="0"/>
              <a:t>ЛЕЧЕНИЕ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3049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КЛАССИФИКАЦИЯ СОСУДИСТЫХ ЗАБОЛЕВАНИЙ СПИННОГО МОЗГА.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I</a:t>
            </a:r>
            <a:r>
              <a:rPr lang="ru-RU" dirty="0"/>
              <a:t>. Заболевания и патологические состояния, приводящие к нарушению кровообращения в спинном мозгу.</a:t>
            </a:r>
          </a:p>
          <a:p>
            <a:r>
              <a:rPr lang="ru-RU" dirty="0"/>
              <a:t>· Поражение сосудов спинного мозга и их истоков (врожденная патология (мальформации), приобретенная патология сосудов (атеросклероз и его осложнения, инфекционные и аллергические васкулиты, токсическое и компрессионное поражение сосудов).</a:t>
            </a:r>
          </a:p>
          <a:p>
            <a:r>
              <a:rPr lang="ru-RU" dirty="0"/>
              <a:t>· Нарушение общей и региональной гемодинамики (инфаркт миокарда, гипертоническая и гипотоническая болезни, острая сердечно-сосудистая недостаточность и др.).</a:t>
            </a:r>
          </a:p>
          <a:p>
            <a:r>
              <a:rPr lang="ru-RU" dirty="0"/>
              <a:t>· Болезни крови и изменения физико-химических свойств.</a:t>
            </a:r>
          </a:p>
          <a:p>
            <a:r>
              <a:rPr lang="ru-RU" dirty="0"/>
              <a:t>II. Темп и характер нарушения спинномозгового кровообращения.</a:t>
            </a:r>
          </a:p>
          <a:p>
            <a:r>
              <a:rPr lang="ru-RU" dirty="0"/>
              <a:t>1. Начальные проявления недостаточности кровообращения спинного мозга.</a:t>
            </a:r>
          </a:p>
          <a:p>
            <a:r>
              <a:rPr lang="ru-RU" dirty="0"/>
              <a:t>2. Острые нарушения спинномозгового кровообращения:</a:t>
            </a:r>
          </a:p>
          <a:p>
            <a:r>
              <a:rPr lang="ru-RU" dirty="0"/>
              <a:t>· преходящие (транзиторные) ишемические нарушения (миелогенная, каудогенная, сочетанная перемежающаяся хромота);</a:t>
            </a:r>
          </a:p>
          <a:p>
            <a:r>
              <a:rPr lang="ru-RU" dirty="0"/>
              <a:t>· ишемический инсульт спинного мозга (тромботический, нетромботический, эмболический, компрессионный);</a:t>
            </a:r>
          </a:p>
          <a:p>
            <a:r>
              <a:rPr lang="ru-RU" dirty="0"/>
              <a:t>· геморрагический инсульт (гематомиелия, гематорахис, спинальное субарахноидальное кровоизлияние, эпидуральная и субдуральная гематома (гематорахис));</a:t>
            </a:r>
          </a:p>
          <a:p>
            <a:r>
              <a:rPr lang="ru-RU" dirty="0"/>
              <a:t>3. Медленно прогрессирующие ишемические нарушения спинномозгового кровообращения.</a:t>
            </a:r>
          </a:p>
          <a:p>
            <a:r>
              <a:rPr lang="ru-RU" dirty="0"/>
              <a:t>4. Характер нарушения спинального кровообращения не установлен.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819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15446" y="1521411"/>
            <a:ext cx="11876554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cs typeface="Arial" panose="020B0604020202020204" pitchFamily="34" charset="0"/>
              </a:rPr>
              <a:t>Спинальный инсульт — острое нарушение спинального кровообращения с повреждением спинного мозга и расстройством его функций вследствие затруднения или прекращения поступления крови.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cs typeface="Arial" panose="020B0604020202020204" pitchFamily="34" charset="0"/>
              </a:rPr>
              <a:t>Этиология и патогенез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cs typeface="Arial" panose="020B0604020202020204" pitchFamily="34" charset="0"/>
              </a:rPr>
              <a:t>Причинами нарушения кровообращения спинного мозга являются: окклюзия и стеноз сосудов, обусловленные атеросклерозом, сдавлением опухолью или грыжей межпозвоночного диска, остеохондрозом позвоночника, патологией аорты, болезнями крови, сердечно-сосудистой системы, васкулитами.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cs typeface="Arial" panose="020B0604020202020204" pitchFamily="34" charset="0"/>
              </a:rPr>
              <a:t>Причинами геморрагического спинального инсульта могут стать травмы позвоночника, аномалии сосудистой системы спинного мозга(артериовенозные аневризмы).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cs typeface="Arial" panose="020B0604020202020204" pitchFamily="34" charset="0"/>
              </a:rPr>
              <a:t>Выделяют ишемический и геморрагический спинальные инсульты.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80775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7126" y="218942"/>
            <a:ext cx="10478037" cy="6447419"/>
          </a:xfrm>
        </p:spPr>
        <p:txBody>
          <a:bodyPr>
            <a:normAutofit fontScale="85000" lnSpcReduction="1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5900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Клиническая картина и симптомы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kumimoji="0" lang="ru-RU" altLang="ru-RU" sz="5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2900" b="1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1.Ишемический спинальный инсульт.</a:t>
            </a:r>
            <a:endParaRPr kumimoji="0" lang="ru-RU" altLang="ru-RU" sz="2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2900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 течении болезни можно выделить несколько стадий:</a:t>
            </a:r>
            <a:endParaRPr kumimoji="0" lang="ru-RU" altLang="ru-RU" sz="2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2900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стадию предвестников (дальних и близких);</a:t>
            </a:r>
            <a:endParaRPr kumimoji="0" lang="ru-RU" altLang="ru-RU" sz="2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2900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стадию развития инсульта;</a:t>
            </a:r>
            <a:endParaRPr kumimoji="0" lang="ru-RU" altLang="ru-RU" sz="2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2900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стадию обратного развития;</a:t>
            </a:r>
            <a:endParaRPr kumimoji="0" lang="ru-RU" altLang="ru-RU" sz="2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2900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стадию резидуальных явлений (если не наступило полного выздоровления).</a:t>
            </a:r>
            <a:endParaRPr kumimoji="0" lang="ru-RU" altLang="ru-RU" sz="2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2900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Предвестниками ишемического спинального инсульта являются пароксизмы преходящих спинномозговых расстройств (миелогенная, каудогенная или сочетанная перемежающаяся хромота, преходящие боли и парестезии в области позвоночника или в проекции разветвления определенных спинномозговых корешков, расстройства на функции тазовых органов).</a:t>
            </a:r>
            <a:endParaRPr kumimoji="0" lang="ru-RU" altLang="ru-RU" sz="2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8971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Клиника ишемического спинального инсульта зависит от обширности ишемии но поперечнику спинного мозга: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При ишемии в верхнешейном отделе спинного мозга (СI-CIV) возможны паралич дыхательных мышц, спастическая тетраплегия, расстройства всех видов чувствительности но проводниковому типу книзу от уровня поражения, нарушения функций тазовых органов (задержка мочеиспускания и дефекации).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При ишемии в области шейного утолщения спинного мозга развиваются периферический паралич верхних конечностей и спастический нижних, расстройства всех видов чувствительности по проводниковому типу книзу от уровня поражения, задержка мочеиспускания и дефекации, синдром Горнера.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Поражение верхнегрудного отдела спинного мозга характеризуется нижней спастической параплегией, отсутствием брюшных рефлексов, расстройством чувствительности но проводниковому типу, задержкой мочеиспускания и дефекации.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При поражении поясничного отдела спинного мозга возникает вялый паралич мышц проксимальных отделов нижних конечностей, исчезают коленные рефлексы и усиливаются ахилловы, развиваются расстройства всех видов чувствительности книзу от паховых складок. Наблюдается задержка мочеиспускания и дефекации.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Для поражения мозгового конуса характерны выпадение чувствительности в области промежности, истинное недержание мочи и кала.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090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lnSpc>
                <a:spcPct val="100000"/>
              </a:lnSpc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lang="ru-RU" altLang="ru-RU" b="1" dirty="0" smtClean="0">
                <a:solidFill>
                  <a:srgbClr val="0A66A7"/>
                </a:solidFill>
                <a:cs typeface="Arial" panose="020B0604020202020204" pitchFamily="34" charset="0"/>
              </a:rPr>
              <a:t>2.Геморрагический спинальный инсульт.</a:t>
            </a:r>
            <a:endParaRPr kumimoji="0" lang="ru-RU" alt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dirty="0" smtClean="0">
                <a:solidFill>
                  <a:srgbClr val="0A66A7"/>
                </a:solidFill>
                <a:cs typeface="Arial" panose="020B0604020202020204" pitchFamily="34" charset="0"/>
              </a:rPr>
              <a:t>Клиническая картина зависит от локализации гематомы. Появляются периферические парезы соответствующих мышечных групп и сегментарная диссоциированная анестезия. Может нарушаться функция тазовых органов. При гематомиелии в области шейных сегментов к периферическому парезу рук и центральному ног может присоединиться нарушение функции дыхания (парез мышц диафрагмы).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7745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Диагностика</a:t>
            </a:r>
            <a:r>
              <a:rPr kumimoji="0" lang="ru-RU" altLang="ru-RU" sz="6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ru-RU" altLang="ru-RU" sz="6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kumimoji="0" lang="ru-RU" alt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Люмбальная пункция - обнаружение крови в спинномозговой жидкости при геморрагическом инсульте.</a:t>
            </a:r>
            <a:endParaRPr kumimoji="0" lang="ru-RU" alt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Ангиография.</a:t>
            </a:r>
            <a:endParaRPr kumimoji="0" lang="ru-RU" alt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Спондилография.</a:t>
            </a:r>
            <a:endParaRPr kumimoji="0" lang="ru-RU" alt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Миелография.</a:t>
            </a:r>
            <a:endParaRPr kumimoji="0" lang="ru-RU" alt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Компьютерная томография.</a:t>
            </a:r>
            <a:endParaRPr kumimoji="0" lang="ru-RU" alt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Магнитно-резонансная томография.</a:t>
            </a:r>
            <a:endParaRPr kumimoji="0" lang="ru-RU" alt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5682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300" y="473343"/>
            <a:ext cx="6434649" cy="579866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51" y="473343"/>
            <a:ext cx="5061013" cy="5798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08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аналогично лечению церебрального инсульта.</a:t>
            </a:r>
            <a:endParaRPr kumimoji="0" lang="ru-RU" alt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A66A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Назначают сосудорасширяющие средства, способствующие улучшению коллатерального кровообращения, стимулирующие сердечно-сосудистую деятельность (эуфиллин, дибазол, никотиновую кислоту, компламин, кордиамин, но-шпу, папаверина гидрохлорид), вазоактивные препараты (пентоксифиллин, кавинтон. инстенон, сермион, стугерон), а также препараты, улучшающие реологию крови (декстраны, трентал, курантил). Проводят дегидратационную терапию (лазикс, маинит), назначают антикоагулянты прямого и непрямого действия (гепарин, пелентан, фенилин, синкумар, фраксипарин).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8073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 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ил.</a:t>
            </a:r>
          </a:p>
          <a:p>
            <a:r>
              <a:rPr lang="ru-RU" dirty="0"/>
              <a:t>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416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907</Words>
  <Application>Microsoft Office PowerPoint</Application>
  <PresentationFormat>Widescreen</PresentationFormat>
  <Paragraphs>65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Спинальный инсульт</vt:lpstr>
      <vt:lpstr>PowerPoint Presentation</vt:lpstr>
      <vt:lpstr>ЗАДАЧИ</vt:lpstr>
      <vt:lpstr>PowerPoint Presentation</vt:lpstr>
      <vt:lpstr>КЛАССИФИКАЦИЯ СОСУДИСТЫХ ЗАБОЛЕВАНИЙ СПИННОГО МОЗГА. </vt:lpstr>
      <vt:lpstr>PowerPoint Presentation</vt:lpstr>
      <vt:lpstr>PowerPoint Presentation</vt:lpstr>
      <vt:lpstr>PowerPoint Presentation</vt:lpstr>
      <vt:lpstr>PowerPoint Presentation</vt:lpstr>
      <vt:lpstr>Диагностика </vt:lpstr>
      <vt:lpstr>PowerPoint Presentation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Тахи Тахи</dc:creator>
  <cp:lastModifiedBy>Тахи Тахи</cp:lastModifiedBy>
  <cp:revision>6</cp:revision>
  <dcterms:created xsi:type="dcterms:W3CDTF">2015-10-05T08:14:42Z</dcterms:created>
  <dcterms:modified xsi:type="dcterms:W3CDTF">2015-11-27T08:49:10Z</dcterms:modified>
</cp:coreProperties>
</file>