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6E391-B07C-4D47-BB2C-331472C47DC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E9EF1-A0AC-46F8-A8C5-54C30403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795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6E391-B07C-4D47-BB2C-331472C47DC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E9EF1-A0AC-46F8-A8C5-54C30403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1558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6E391-B07C-4D47-BB2C-331472C47DC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E9EF1-A0AC-46F8-A8C5-54C30403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638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6E391-B07C-4D47-BB2C-331472C47DC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E9EF1-A0AC-46F8-A8C5-54C30403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007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6E391-B07C-4D47-BB2C-331472C47DC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E9EF1-A0AC-46F8-A8C5-54C30403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861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6E391-B07C-4D47-BB2C-331472C47DC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E9EF1-A0AC-46F8-A8C5-54C30403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1488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6E391-B07C-4D47-BB2C-331472C47DC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E9EF1-A0AC-46F8-A8C5-54C30403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1498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6E391-B07C-4D47-BB2C-331472C47DC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E9EF1-A0AC-46F8-A8C5-54C30403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884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6E391-B07C-4D47-BB2C-331472C47DC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E9EF1-A0AC-46F8-A8C5-54C30403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527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6E391-B07C-4D47-BB2C-331472C47DC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E9EF1-A0AC-46F8-A8C5-54C30403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127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6E391-B07C-4D47-BB2C-331472C47DC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E9EF1-A0AC-46F8-A8C5-54C30403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932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6E391-B07C-4D47-BB2C-331472C47DC4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E9EF1-A0AC-46F8-A8C5-54C30403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247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/>
              <a:t>Сравнение медикаментозного, хирургического </a:t>
            </a:r>
            <a:r>
              <a:rPr lang="ru-RU" sz="4400" dirty="0" smtClean="0"/>
              <a:t>и эндоваскулярного </a:t>
            </a:r>
            <a:r>
              <a:rPr lang="ru-RU" sz="4400" dirty="0"/>
              <a:t>лечения поражений экстракраниальных сегментов сонных артерий.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608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лекции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Изучение преимуществ и особенностей методов </a:t>
            </a:r>
            <a:r>
              <a:rPr lang="ru-RU" sz="3600" dirty="0"/>
              <a:t>лечения поражений экстракраниальных сегментов сонных артерий</a:t>
            </a:r>
          </a:p>
        </p:txBody>
      </p:sp>
    </p:spTree>
    <p:extLst>
      <p:ext uri="{BB962C8B-B14F-4D97-AF65-F5344CB8AC3E}">
        <p14:creationId xmlns:p14="http://schemas.microsoft.com/office/powerpoint/2010/main" val="348205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сравнить </a:t>
            </a:r>
            <a:r>
              <a:rPr lang="ru-RU" dirty="0"/>
              <a:t>медикаментозное, хирургическое и эндоваскулярное лечения поражений экстракраниальных сегментов сонных артерий.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863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План: </a:t>
            </a:r>
            <a:endParaRPr lang="ru-RU" dirty="0"/>
          </a:p>
          <a:p>
            <a:r>
              <a:rPr lang="ru-RU" dirty="0" smtClean="0"/>
              <a:t>МЕТОДЫ ЛЕЧЕНИЯ</a:t>
            </a:r>
          </a:p>
          <a:p>
            <a:r>
              <a:rPr lang="ru-RU" dirty="0" smtClean="0"/>
              <a:t>СТЕНТИРОВАНИЕ</a:t>
            </a:r>
          </a:p>
          <a:p>
            <a:r>
              <a:rPr lang="ru-RU" dirty="0" smtClean="0"/>
              <a:t>ОТКРЫТАЯ ОПЕРАЦИЯ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24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Медикаментозное лечение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ru-RU" dirty="0"/>
              <a:t>Лечение </a:t>
            </a:r>
            <a:r>
              <a:rPr lang="ru-RU" dirty="0" smtClean="0"/>
              <a:t>напрямую </a:t>
            </a:r>
            <a:r>
              <a:rPr lang="ru-RU" dirty="0"/>
              <a:t>зависит от того, насколько выражен стеноз сонной артерии, какова степень тяжести поражения атеросклерозом. </a:t>
            </a:r>
            <a:r>
              <a:rPr lang="ru-RU" dirty="0" smtClean="0"/>
              <a:t>Если </a:t>
            </a:r>
            <a:r>
              <a:rPr lang="ru-RU" dirty="0"/>
              <a:t>в процессе диагностики у человека были выявлены атеросклеротические поражения сонных артерий, то больному крайне важно </a:t>
            </a:r>
            <a:r>
              <a:rPr lang="ru-RU" b="1" dirty="0"/>
              <a:t>немедленно изменить образ </a:t>
            </a:r>
            <a:r>
              <a:rPr lang="ru-RU" b="1" dirty="0" smtClean="0"/>
              <a:t>жизни и </a:t>
            </a:r>
            <a:r>
              <a:rPr lang="ru-RU" b="1" dirty="0"/>
              <a:t>обязательно пройти </a:t>
            </a:r>
            <a:r>
              <a:rPr lang="ru-RU" b="1" dirty="0" smtClean="0"/>
              <a:t>курс лечения препаратами, улучшающими реологические свойства крови </a:t>
            </a:r>
            <a:r>
              <a:rPr lang="ru-RU" dirty="0" smtClean="0"/>
              <a:t>– аспирин, клопидогрел, варфарин.</a:t>
            </a:r>
            <a:endParaRPr lang="ru-RU" dirty="0"/>
          </a:p>
          <a:p>
            <a:pPr fontAlgn="base"/>
            <a:r>
              <a:rPr lang="ru-RU" dirty="0"/>
              <a:t>Больные сахарным диабетом должны обязательно поставить в известность об этом своего лечащего врача. Люди, страдающие артериальной гипертензией, должны </a:t>
            </a:r>
            <a:r>
              <a:rPr lang="ru-RU" dirty="0" smtClean="0"/>
              <a:t>получать </a:t>
            </a:r>
            <a:r>
              <a:rPr lang="ru-RU" b="1" dirty="0" smtClean="0"/>
              <a:t>антигипертензивную терапию</a:t>
            </a:r>
            <a:r>
              <a:rPr lang="ru-RU" dirty="0" smtClean="0"/>
              <a:t>. Обязательно </a:t>
            </a:r>
            <a:r>
              <a:rPr lang="ru-RU" dirty="0"/>
              <a:t>следует прекратить курение, соблюдать </a:t>
            </a:r>
            <a:r>
              <a:rPr lang="ru-RU" b="1" i="1" dirty="0"/>
              <a:t>диету</a:t>
            </a:r>
            <a:r>
              <a:rPr lang="ru-RU" dirty="0"/>
              <a:t>, употребляя продукты с низким содержанием </a:t>
            </a:r>
            <a:r>
              <a:rPr lang="ru-RU" dirty="0" smtClean="0"/>
              <a:t>холестерина, неопеределенно долго применять </a:t>
            </a:r>
            <a:r>
              <a:rPr lang="ru-RU" b="1" dirty="0" smtClean="0"/>
              <a:t>статины</a:t>
            </a:r>
          </a:p>
          <a:p>
            <a:pPr fontAlgn="base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89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случае тяжелых поражений атеросклерозом сонных артерий целесообразно проведение хирургического лечения. В процессе такой операции удаляется атеросклеротическая бляшка, и просвет сосуда восстанавливается. Лечащий врач принимает решение о том, какой именно метод хирургической терапии выбрать в каждом конкретном случае. </a:t>
            </a:r>
          </a:p>
          <a:p>
            <a:r>
              <a:rPr lang="ru-RU" dirty="0" smtClean="0"/>
              <a:t>Существуют </a:t>
            </a:r>
            <a:r>
              <a:rPr lang="ru-RU" dirty="0"/>
              <a:t>малоинвазивные методы (эндоваскулярное стентирование) и «открытые» большие операции – каротидная эндартэрэктомия – удаление бляшки из сонной артерии через разрез ее стенки с последующим ушиванием</a:t>
            </a:r>
          </a:p>
        </p:txBody>
      </p:sp>
    </p:spTree>
    <p:extLst>
      <p:ext uri="{BB962C8B-B14F-4D97-AF65-F5344CB8AC3E}">
        <p14:creationId xmlns:p14="http://schemas.microsoft.com/office/powerpoint/2010/main" val="360757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/>
              <a:t>Эндоваскулярное стентирование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u="sng" dirty="0"/>
              <a:t>Особенности операции:</a:t>
            </a:r>
            <a:r>
              <a:rPr lang="ru-RU" dirty="0"/>
              <a:t> операция проходит без разрезов и в ясном сознании больного (без наркоза, под местной анестезией). Является малоинвазивной, проводится под рентгенологическим контролем на ангиографической установке с использованием контрастного препарата (обычно йодного).</a:t>
            </a:r>
          </a:p>
          <a:p>
            <a:r>
              <a:rPr lang="ru-RU" dirty="0"/>
              <a:t>Методика малоинвазивна и значительно менее травматична, чем каротидная эндартерэктомия. К настоящему времени стентирование сонных артерий по эффективности и безопасности, осложнениям и смертности сравнялось с каротидной эндартерэктомией, а в отдельных случаях превосходит ее. В России первое стентирование ВСА было выполнено в 1998 году в Научном Центре сердечно-сосудистой хирургии им. А.Н. Бакулева профессором Б.Г. Алекяном. Метод заключается в том, что через небольшой прокол артерии обычно на бедре в области паховой складки  с помощью набора катетеров и проводников (специальный инструментарий) в просвет пораженной сонной артерии доставляется стент.</a:t>
            </a:r>
          </a:p>
        </p:txBody>
      </p:sp>
    </p:spTree>
    <p:extLst>
      <p:ext uri="{BB962C8B-B14F-4D97-AF65-F5344CB8AC3E}">
        <p14:creationId xmlns:p14="http://schemas.microsoft.com/office/powerpoint/2010/main" val="10470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133045" cy="4351338"/>
          </a:xfrm>
        </p:spPr>
        <p:txBody>
          <a:bodyPr>
            <a:normAutofit fontScale="85000" lnSpcReduction="20000"/>
          </a:bodyPr>
          <a:lstStyle/>
          <a:p>
            <a:r>
              <a:rPr lang="ru-RU" b="1" u="sng" dirty="0"/>
              <a:t>СТЕНТ</a:t>
            </a:r>
            <a:r>
              <a:rPr lang="ru-RU" dirty="0"/>
              <a:t> – (от английского to stent – расширять) – металлическая «пружина» из специального сплава с памятью формы, которая расширяет суженный участок сосуда, армируя его стенку.</a:t>
            </a:r>
          </a:p>
          <a:p>
            <a:pPr marL="0" indent="0">
              <a:buNone/>
            </a:pPr>
            <a:r>
              <a:rPr lang="ru-RU" dirty="0" smtClean="0"/>
              <a:t>Стенты </a:t>
            </a:r>
            <a:r>
              <a:rPr lang="ru-RU" dirty="0"/>
              <a:t>для периферических сосудов</a:t>
            </a:r>
            <a:r>
              <a:rPr lang="ru-RU" dirty="0" smtClean="0"/>
              <a:t>:</a:t>
            </a:r>
          </a:p>
          <a:p>
            <a:r>
              <a:rPr lang="ru-RU" dirty="0"/>
              <a:t>А – саморасширяющиеся;</a:t>
            </a:r>
          </a:p>
          <a:p>
            <a:r>
              <a:rPr lang="ru-RU" dirty="0" smtClean="0"/>
              <a:t>Б- баллон-расширяемые</a:t>
            </a:r>
          </a:p>
          <a:p>
            <a:r>
              <a:rPr lang="ru-RU" dirty="0" smtClean="0"/>
              <a:t>В – расположение стента в сосуде </a:t>
            </a:r>
            <a:endParaRPr lang="ru-RU" dirty="0"/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388" y="100737"/>
            <a:ext cx="5743977" cy="27603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156" y="2909251"/>
            <a:ext cx="5340439" cy="21840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067" y="5141532"/>
            <a:ext cx="3563155" cy="1447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59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b="1" dirty="0"/>
              <a:t>ИЗ КАКИХ МАТЕРИАЛОВ ДЕЛАЮТ СТЕНТЫ?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dirty="0"/>
              <a:t>В настоящий момент,большинство стентов изготавливают из нитинола (сплав никеля и титана). Нитинол – сплав, состоящий на 55% из никеля и 45% из титана, имеет хорошую совместимость с живыми тканями, обладает такой же устойчивостью к коррозии, как и нержавеющая сталь. В основном, нитинол используют из-за его свойства – памяти формы. После процедуры стентирования проведение МРТ не противопоказано, так как нитинол не обладает ферромагнитными свойствами.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ЧТО ПРОИСХОДИТ СО СТЕНТОМ ПОСЛЕ ЕГО УСТАНОВКИ?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dirty="0"/>
              <a:t>Поверхность стента является инородным материалом в просвете сосуда, и имеется ее непосредственный контакт с кровью, что приводит к риску тромбоза стента. Для предотвращения тромбирования стента их покрывают специальными покрытиями. Сразу после имплантации стента белок плазмы крови - альбумин осаждается на поверхности ячеек стента, обволакивая металл, и защищая его от тромбирования. В течение 4-6 недель после имплантации стента его поверхность «зарастает» интимой -  внутренней выстилкой сосуда, что резко уменьшает риск тромбирования стента. Но иногда этот процесс разрастания интимы – внутренней выстилки сосуда – выражен в месте стентирования через чур сильно. Это состояние называют гиперплазия неоинтимы – одно из основных осложнений этой операции. 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Это может приводить к повторным стенозам участка сосуда уже  внутри стента. Для предотвращения избыточного разрастания интимы используется специальная пропитка стента определенными веществами: в основном, сиролимусом.  </a:t>
            </a:r>
          </a:p>
        </p:txBody>
      </p:sp>
    </p:spTree>
    <p:extLst>
      <p:ext uri="{BB962C8B-B14F-4D97-AF65-F5344CB8AC3E}">
        <p14:creationId xmlns:p14="http://schemas.microsoft.com/office/powerpoint/2010/main" val="47453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549" y="309092"/>
            <a:ext cx="10568189" cy="6194740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5600" dirty="0" smtClean="0"/>
              <a:t>Основной </a:t>
            </a:r>
            <a:r>
              <a:rPr lang="ru-RU" sz="5600" dirty="0"/>
              <a:t>принцип всех этапов эндоваскулярной операции – это использование коаксиальных систем –или систем трубка в трубке,  то есть катетер доставляется по проводнику и наоборот, катетер меньшего диаметра доставляется в катетере большего диаметра. Все этапы операции врач отслеживает на мониторе.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5600" b="1" dirty="0" smtClean="0"/>
              <a:t>1 </a:t>
            </a:r>
            <a:r>
              <a:rPr lang="ru-RU" sz="5600" b="1" dirty="0"/>
              <a:t>этап – доступ к бедренной </a:t>
            </a:r>
            <a:r>
              <a:rPr lang="ru-RU" sz="5600" b="1" dirty="0" smtClean="0"/>
              <a:t>артерии</a:t>
            </a:r>
            <a:r>
              <a:rPr lang="ru-RU" sz="5600" dirty="0" smtClean="0"/>
              <a:t>. Для </a:t>
            </a:r>
            <a:r>
              <a:rPr lang="ru-RU" sz="5600" dirty="0"/>
              <a:t>этого через небольшой прокол специальной иглой в бедренной артерии (чуть ниже паховой складки) под местной анестезией новокаином производится прокол. В иглу вводится проводник, по которому в бедренную артерию доставляется интродьюсер – специальный короткий катетер. Через установленный на 1 этапе интродьюсер (короткий катетер) с помощью специальных проводников и катетеров, имеющих различные кончики (под разными углами, разной жесткости) под рентгеновским контролем производится проведение катетера в зону бляшки.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5600" b="1" dirty="0" smtClean="0"/>
              <a:t>2 </a:t>
            </a:r>
            <a:r>
              <a:rPr lang="ru-RU" sz="5600" b="1" dirty="0"/>
              <a:t>этап – диагностическая ангиография пораженного и непораженного </a:t>
            </a:r>
            <a:r>
              <a:rPr lang="ru-RU" sz="5600" b="1" dirty="0" smtClean="0"/>
              <a:t>сосудов</a:t>
            </a:r>
            <a:r>
              <a:rPr lang="ru-RU" sz="5600" dirty="0" smtClean="0"/>
              <a:t>. Контрастное </a:t>
            </a:r>
            <a:r>
              <a:rPr lang="ru-RU" sz="5600" dirty="0"/>
              <a:t>исследование всех магистральных сосудов мозга – сонных, позвоночных и подключичных артерий необходимо для уточнения характера их поражения, уточнения коллатерального кровотока в мозге. Пангиография уточняется состояние сосудов, питающих мозг (есть ли в них бляшки, изгибы, извитости).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5600" b="1" dirty="0"/>
              <a:t>3 этап – проведение катетера в зону стеноза артерии</a:t>
            </a:r>
            <a:endParaRPr lang="ru-RU" sz="5600" dirty="0"/>
          </a:p>
          <a:p>
            <a:pPr marL="0" indent="0">
              <a:lnSpc>
                <a:spcPct val="120000"/>
              </a:lnSpc>
              <a:buNone/>
            </a:pPr>
            <a:r>
              <a:rPr lang="ru-RU" sz="5600" b="1" dirty="0" smtClean="0"/>
              <a:t>4 </a:t>
            </a:r>
            <a:r>
              <a:rPr lang="ru-RU" sz="5600" b="1" dirty="0"/>
              <a:t>этап – по катетеру доставляется специальная ловушка для защиты мозга от микроэмолов – кусочков разрушаемой </a:t>
            </a:r>
            <a:r>
              <a:rPr lang="ru-RU" sz="5600" b="1" dirty="0" smtClean="0"/>
              <a:t>бляшки</a:t>
            </a:r>
            <a:r>
              <a:rPr lang="ru-RU" sz="5600" dirty="0" smtClean="0"/>
              <a:t>. Ловушка </a:t>
            </a:r>
            <a:r>
              <a:rPr lang="ru-RU" sz="5600" dirty="0"/>
              <a:t>выглядит как корзинка и плотно прилегает к стенкам сонной артерии.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5600" b="1" dirty="0"/>
              <a:t>5 этап – предилатация (расширение) артерии баллоном меньшего </a:t>
            </a:r>
            <a:r>
              <a:rPr lang="ru-RU" sz="5600" b="1" dirty="0" smtClean="0"/>
              <a:t>диаметра</a:t>
            </a:r>
            <a:r>
              <a:rPr lang="ru-RU" sz="5600" dirty="0" smtClean="0"/>
              <a:t>. По </a:t>
            </a:r>
            <a:r>
              <a:rPr lang="ru-RU" sz="5600" dirty="0"/>
              <a:t>проводнику ловушки в зону стеноза артерии вводится баллон небольшого диаметра (4-5 мм), которым производится предилатация зоны стеноза, то есть предварительное его расправление. </a:t>
            </a:r>
            <a:endParaRPr lang="ru-RU" sz="5600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ru-RU" sz="5600" b="1" dirty="0"/>
              <a:t>6 этап – доставка, позиционирование  и раскрытие </a:t>
            </a:r>
            <a:r>
              <a:rPr lang="ru-RU" sz="5600" b="1" dirty="0" smtClean="0"/>
              <a:t>стента</a:t>
            </a:r>
            <a:r>
              <a:rPr lang="ru-RU" sz="5600" dirty="0" smtClean="0"/>
              <a:t>. В </a:t>
            </a:r>
            <a:r>
              <a:rPr lang="ru-RU" sz="5600" dirty="0"/>
              <a:t>зону стеноза доставляется стент, и устанавливается в зоне стеноза.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5600" b="1" dirty="0"/>
              <a:t>7 этап – постдилатация стента баллоном большего </a:t>
            </a:r>
            <a:r>
              <a:rPr lang="ru-RU" sz="5600" b="1" dirty="0" smtClean="0"/>
              <a:t>диаметра</a:t>
            </a:r>
            <a:r>
              <a:rPr lang="ru-RU" sz="5600" dirty="0" smtClean="0"/>
              <a:t>. Происходит </a:t>
            </a:r>
            <a:r>
              <a:rPr lang="ru-RU" sz="5600" dirty="0"/>
              <a:t>«дожимание» стента в просвете сосуда с помощью баллона чуть большего диаметра (6-7 мм) для оптимального расправления сосуда в зоне бывшей бляшки. 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5600" b="1" dirty="0"/>
              <a:t>8 этап – контрольная ангиография стентированного </a:t>
            </a:r>
            <a:r>
              <a:rPr lang="ru-RU" sz="5600" b="1" dirty="0" smtClean="0"/>
              <a:t>сосуда</a:t>
            </a:r>
            <a:r>
              <a:rPr lang="ru-RU" sz="5600" dirty="0" smtClean="0"/>
              <a:t>. Производится </a:t>
            </a:r>
            <a:r>
              <a:rPr lang="ru-RU" sz="5600" dirty="0"/>
              <a:t>котрольное исследование для уточнения характера расправления стента, исследования кровотока по стентированному сосуду.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5600" b="1" dirty="0" smtClean="0"/>
              <a:t>9 </a:t>
            </a:r>
            <a:r>
              <a:rPr lang="ru-RU" sz="5600" b="1" dirty="0"/>
              <a:t>этап – удаление ловушки, катетеров из </a:t>
            </a:r>
            <a:r>
              <a:rPr lang="ru-RU" sz="5600" b="1" dirty="0" smtClean="0"/>
              <a:t>сосуда, </a:t>
            </a:r>
            <a:r>
              <a:rPr lang="ru-RU" sz="800" dirty="0"/>
              <a:t> </a:t>
            </a:r>
            <a:r>
              <a:rPr lang="ru-RU" sz="5600" b="1" dirty="0" smtClean="0"/>
              <a:t>10 </a:t>
            </a:r>
            <a:r>
              <a:rPr lang="ru-RU" sz="5600" b="1" dirty="0"/>
              <a:t>этап – повязка на место пункции бедренной артерии</a:t>
            </a:r>
            <a:endParaRPr lang="ru-RU" sz="5600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542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/>
              <a:t>КАКИЕ ОСНОВНЫЕ ОСЛОЖНЕНИЯ ВОЗМОЖНЫ ПРИ ОПЕРАЦИИ СТЕНТИРОВАНИЯ СОННОЙ АРТЕРИИ?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r>
              <a:rPr lang="ru-RU" dirty="0"/>
              <a:t>1) Отрыв кусочков бляшки в сонной артерии с заносом их в сосуды головного мозга – так называемая микроэмболия. Ее вероятность минимальна ввиду использования «ловушек» (см. технику стентирования)</a:t>
            </a:r>
            <a:br>
              <a:rPr lang="ru-RU" dirty="0"/>
            </a:br>
            <a:r>
              <a:rPr lang="ru-RU" dirty="0"/>
              <a:t>2) Временное снижение артериального давления и пульса (результат раздражения стентом нервных окончаний в сонной артерии) – данное осложнение кратковременно и легко устраняется с помощью дополнительных лекарственных препаратов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КОГДА НЕВОЗМОЖНО ПРОВЕДЕНИЕ ОПЕРАЦИИ СТЕНТИРОВАНИЯ?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1) При наличии выраженного изгиба сосуда, что создает невозможность проведения инструментария к зоне бляшки. Тогда альтернативой становится открытая операция – каротидная эндартэрэктомия</a:t>
            </a:r>
            <a:br>
              <a:rPr lang="ru-RU" dirty="0"/>
            </a:br>
            <a:r>
              <a:rPr lang="ru-RU" dirty="0"/>
              <a:t>2) При наличии протяженной (более 5 см.) окклюзии сонной артерии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КАКИЕ ЛЕКАРСТВА НЕОБХОДИМО ПРИНИМАТЬ ПОСЛЕ ОПЕРАЦИИ СТЕНТИРОВАНИЯ?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Обязательно после стентирования назначаются препараты, снижающие агрегацию тромбоцитов – кровяных клеток, которые могут способствовать тромбозу стента. Как правило, назначают плавикс или тромбоАСС, реже тиклопидин (тикло, тиклид). Они  снижают  активность и склеиваемость тромбоцитов. Срок приема препарата определяется свойствами установленного стента, прежде всего его покрытием. Поэтому все пациенты после стентирования находятся под обязательным наблюдением оперировавшего их хирурга или невролога.</a:t>
            </a:r>
          </a:p>
        </p:txBody>
      </p:sp>
    </p:spTree>
    <p:extLst>
      <p:ext uri="{BB962C8B-B14F-4D97-AF65-F5344CB8AC3E}">
        <p14:creationId xmlns:p14="http://schemas.microsoft.com/office/powerpoint/2010/main" val="295040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ОТКРЫТЫЕ МЕТОДИКИ – КАРОТИДНАЯ ЭНДАРТЭРЭКТОМИЯ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1108" y="1365161"/>
            <a:ext cx="6588938" cy="4811802"/>
          </a:xfrm>
        </p:spPr>
        <p:txBody>
          <a:bodyPr>
            <a:normAutofit fontScale="55000" lnSpcReduction="2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  <a:r>
              <a:rPr lang="ru-RU" b="1" dirty="0" smtClean="0"/>
              <a:t>Каротидная </a:t>
            </a:r>
            <a:r>
              <a:rPr lang="ru-RU" b="1" dirty="0"/>
              <a:t>эндартерэктомия (КЭЭ)</a:t>
            </a:r>
            <a:r>
              <a:rPr lang="ru-RU" dirty="0"/>
              <a:t>  становится одной из самых частых операций в мире на сосудах. В США в год производится 150 000 каротидных эндартерэктомий. Хирургическая операция заключается в удалении атеросклеротической бляшки. Операция производится под наркозом. Ее суть состоит в рассечении тканей над сонной артерией, выделении сосуда, артериотомии (то есть рассечении стенки сонной артерии), и вылущивания бляшки. После этого сосуд зашивают.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Эта операция является более травматичной, как правило, более длительной, проводится под наркозом и несет большее количество осложнений. Швы снимаются на 7 сутки, пациенты выписываются при нормальном течении послеоперационного периода на 10-12 сутки. По современным международным требованиямих уровень осложнений в клинике, где производятся такие операции на сонных артериях, должен быть не выше 5%.Это значит, что у 5 пациентов из 100 возникают различные осложнения. Операция противопоказана при наличии серьезных соматических заболеваний (сахарного диабета с высокими цифрами сахаров, артериальной гипертонии и др</a:t>
            </a:r>
            <a:r>
              <a:rPr lang="ru-RU" dirty="0" smtClean="0"/>
              <a:t>.)</a:t>
            </a:r>
          </a:p>
          <a:p>
            <a:r>
              <a:rPr lang="ru-RU" b="1" dirty="0"/>
              <a:t>каротидное стентирование является более щадящей и более безопасной операцией, чем каротидная эндартэрэктомия во всех возрастных категориях и должна быть операцией выбора.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Исключение: </a:t>
            </a:r>
            <a:r>
              <a:rPr lang="ru-RU" dirty="0"/>
              <a:t>невозможность проведения стентирования (причины смотрите выше). Тогда </a:t>
            </a:r>
            <a:r>
              <a:rPr lang="ru-RU" b="1" dirty="0"/>
              <a:t>не остается выбора</a:t>
            </a:r>
            <a:r>
              <a:rPr lang="ru-RU" dirty="0"/>
              <a:t>, и пациенту рекомендуют большую открытую операцию под наркозом – каротидную эндартэрэктомию. 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045" y="1027906"/>
            <a:ext cx="5180848" cy="514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6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r>
              <a:rPr lang="ru-RU" dirty="0"/>
              <a:t>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87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493</Words>
  <Application>Microsoft Office PowerPoint</Application>
  <PresentationFormat>Widescreen</PresentationFormat>
  <Paragraphs>57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Сравнение медикаментозного, хирургического и эндоваскулярного лечения поражений экстракраниальных сегментов сонных артерий. </vt:lpstr>
      <vt:lpstr>Цель лекции</vt:lpstr>
      <vt:lpstr>задачи</vt:lpstr>
      <vt:lpstr>PowerPoint Presentation</vt:lpstr>
      <vt:lpstr>Медикаментозное лечение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ОТКРЫТЫЕ МЕТОДИКИ – КАРОТИДНАЯ ЭНДАРТЭРЭКТОМИЯ 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Сравнение медикаментозного, хирургического и эндоваскулярного лечения поражений экстракраниальных сегментов сонных артерий.</dc:title>
  <dc:creator>Тахи Тахи</dc:creator>
  <cp:lastModifiedBy>Тахи Тахи</cp:lastModifiedBy>
  <cp:revision>10</cp:revision>
  <dcterms:created xsi:type="dcterms:W3CDTF">2015-10-05T08:29:36Z</dcterms:created>
  <dcterms:modified xsi:type="dcterms:W3CDTF">2015-11-27T08:49:35Z</dcterms:modified>
</cp:coreProperties>
</file>