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70" r:id="rId5"/>
    <p:sldId id="258" r:id="rId6"/>
    <p:sldId id="268" r:id="rId7"/>
    <p:sldId id="259" r:id="rId8"/>
    <p:sldId id="260" r:id="rId9"/>
    <p:sldId id="261" r:id="rId10"/>
    <p:sldId id="262" r:id="rId11"/>
    <p:sldId id="263" r:id="rId12"/>
    <p:sldId id="264" r:id="rId13"/>
    <p:sldId id="267" r:id="rId14"/>
    <p:sldId id="266" r:id="rId15"/>
    <p:sldId id="265" r:id="rId16"/>
    <p:sldId id="271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F90C-6D8F-4517-A8D9-3FBD1458CD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CEBD-4B30-46FD-A245-F6208A1C91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9154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F90C-6D8F-4517-A8D9-3FBD1458CD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CEBD-4B30-46FD-A245-F6208A1C91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739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F90C-6D8F-4517-A8D9-3FBD1458CD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CEBD-4B30-46FD-A245-F6208A1C91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1058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F90C-6D8F-4517-A8D9-3FBD1458CD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CEBD-4B30-46FD-A245-F6208A1C91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5377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F90C-6D8F-4517-A8D9-3FBD1458CD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CEBD-4B30-46FD-A245-F6208A1C91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3104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F90C-6D8F-4517-A8D9-3FBD1458CD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CEBD-4B30-46FD-A245-F6208A1C91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8522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F90C-6D8F-4517-A8D9-3FBD1458CD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CEBD-4B30-46FD-A245-F6208A1C91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0504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F90C-6D8F-4517-A8D9-3FBD1458CD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CEBD-4B30-46FD-A245-F6208A1C91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1907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F90C-6D8F-4517-A8D9-3FBD1458CD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CEBD-4B30-46FD-A245-F6208A1C91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4419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F90C-6D8F-4517-A8D9-3FBD1458CD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CEBD-4B30-46FD-A245-F6208A1C91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4470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F90C-6D8F-4517-A8D9-3FBD1458CD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CEBD-4B30-46FD-A245-F6208A1C91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9103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DBF90C-6D8F-4517-A8D9-3FBD1458CDE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25CEBD-4B30-46FD-A245-F6208A1C91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464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Субарахноидальное </a:t>
            </a:r>
            <a:r>
              <a:rPr lang="ru-RU" dirty="0" smtClean="0"/>
              <a:t>кровоизлияние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370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0376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Цель</a:t>
            </a:r>
            <a:r>
              <a:rPr lang="ru-RU" b="1" dirty="0"/>
              <a:t>:</a:t>
            </a:r>
            <a:r>
              <a:rPr lang="ru-RU" dirty="0"/>
              <a:t> рассмотреть клинику, диагностику и лечение геморрагического инсульта</a:t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4051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Изучение </a:t>
            </a:r>
            <a:r>
              <a:rPr lang="ru-RU" sz="3600" dirty="0" smtClean="0"/>
              <a:t>определения, этиологии, патогенеза, </a:t>
            </a:r>
            <a:r>
              <a:rPr lang="ru-RU" sz="3600" dirty="0"/>
              <a:t>классификации, клинических проявлений, методов диагностики и терапии при </a:t>
            </a:r>
            <a:r>
              <a:rPr lang="ru-RU" sz="3600" dirty="0" smtClean="0"/>
              <a:t>субарахноидальном кровоизлиянии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06591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/>
              <a:t>План</a:t>
            </a:r>
            <a:endParaRPr lang="ru-RU" dirty="0"/>
          </a:p>
          <a:p>
            <a:r>
              <a:rPr lang="ru-RU" dirty="0"/>
              <a:t>ОПРЕДЕЛЕНИЕ</a:t>
            </a:r>
          </a:p>
          <a:p>
            <a:r>
              <a:rPr lang="ru-RU" dirty="0"/>
              <a:t>ЭТИОЛОГИЯ И ПАТОГЕНЕЗ.</a:t>
            </a:r>
          </a:p>
          <a:p>
            <a:r>
              <a:rPr lang="ru-RU" dirty="0"/>
              <a:t>КЛИНИЧЕСКАЯ КАРТИНА</a:t>
            </a:r>
          </a:p>
          <a:p>
            <a:r>
              <a:rPr lang="ru-RU" dirty="0"/>
              <a:t>МЕТОДЫ ДИАГНОСТИКИ</a:t>
            </a:r>
          </a:p>
          <a:p>
            <a:r>
              <a:rPr lang="ru-RU" smtClean="0"/>
              <a:t>ЛЕЧЕНИЕ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458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Субарахноидальное кровоизлияние</a:t>
            </a:r>
            <a:r>
              <a:rPr lang="ru-RU" sz="2800" dirty="0" smtClean="0"/>
              <a:t> - внезапно возникающее кровотечение в субарахноидальное пространство.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i="1" dirty="0" smtClean="0"/>
              <a:t>Этиология </a:t>
            </a:r>
            <a:r>
              <a:rPr lang="ru-RU" b="1" i="1" dirty="0"/>
              <a:t>и патогенез</a:t>
            </a:r>
            <a:endParaRPr lang="ru-RU" dirty="0"/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Спонтанное, или первичное, Субарахноидальное кровоизлияние (САК) обычно происходит от разрыва аневризмы поверхностных сосудов головного мозга. Реже оно бывает связано с атеросклеротической или микотической аневризмой, артериовенозной мальформацией или геморрагическим диатезом. При черепно-мозговой травме субарахноидальное кровоизлияние встречается часто, вместе с тем оно уступает по своему клиническому значению другим последствиям ушиба головного мозга.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Примерно в половине наблюдений причиной внутричерепного кровоизлияния являются аневризмы сосудов головного мозга. Они бывают врожденными и приобретенными. Внешне аневризма часто имеет мешотчатый вид, в котором различают шейку, тело и дно. Обычно диаметр сосудистого мешка колеблется от нескольких миллиметров до 2 см. Аневризмы более 2 см в диаметре считаются гигантскими. Встречаются одинаково часто у мужчин и женщин.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751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66" y="229167"/>
            <a:ext cx="10818522" cy="6047059"/>
          </a:xfrm>
        </p:spPr>
      </p:pic>
    </p:spTree>
    <p:extLst>
      <p:ext uri="{BB962C8B-B14F-4D97-AF65-F5344CB8AC3E}">
        <p14:creationId xmlns:p14="http://schemas.microsoft.com/office/powerpoint/2010/main" val="2059368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Разрывы аневризм обычно происходят в возрасте от 25 до 50 лет (примерно в 91% наблюдений). Неразорвавшиеся аневризмы встречаются у 7-8%, а бессимптомные -у 0,5% людей. Разрыв аневризмы почти всегда происходит в области ее дна, где под увеличением нередко можно увидеть точечные отверстия, прикрытые тромботическими массами. Излюбленная локализация аневризм - места деления сосудов I и II порядка на ветви. Самая частая локализация аневризм - супраклиноидный отдел внутренней сонной артерии (30-34%), передняя мозговая, передняя соединительная артерии - 28-30%, средняя мозговая артерия -16-20%, вертебрально-базилярная система – 5-15%. Множественные аневризмы встречаются в 20% наблюдений.</a:t>
            </a:r>
          </a:p>
          <a:p>
            <a:r>
              <a:rPr lang="ru-RU" dirty="0"/>
              <a:t>При субарахноидальном кровоизлиянии на 3-4-е сутки вследствие длительного спазма крупных артерий основания мозга развивается сравнительно диффузная ишемия мозга, что приводит к постгеморрагическим нарушениям когнитивных функций (заторможенности, деменции). Часто отмечаются вторичное повышение внутричерепного давления и усиление головной боли.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564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Клиническая картина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В </a:t>
            </a:r>
            <a:r>
              <a:rPr lang="ru-RU" dirty="0"/>
              <a:t>клиническом течении аневризмы головного мозга выделяют три периода: догеморрагический, геморрагический, постгеморрагический. В догеморрагическом периоде у половины больных с аневризмами головного мозга заболевание не проявляется. У других больных в этом периоде может отмечаться локальная головная боль в области лба, глазниц (по типу мигрени). Возможны эпизоды головной боли с менингеальными симптомами (на протяжении от нескольких часов до 1—2 сут.). Эти симптомы чаще появляются у людей старше 40 лет. Другими проявлениями могут быть эпилептические припадки неясного генеза, а также преходящие нарушения функции прилежащих к аневризме нервов: диплопия, косоглазие, анизокория (при сдавлении III, IV, VI пар черепных нервов), прозопалгия (сдавление V пары), лицевой гемиспазм (сдавление VII пары). Снижение остроты зрения и битемпоральные дефекты полей зрения бывают результатом давления на хиазму, преходящие гомонимные гемианопсии - при сдавлении зрительного тракта. Таким больным нередко ставят диагноз офтальмической мигрени.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396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/>
              <a:t>Геморрагический период длится 3-5 нед. после разрыва. Разрыв аневризмы обычно сопровождается острой интенсивной головной болью, нередко с ощущением жара («как кипяток разлился под черепом»). В момент разрыва или сразу после него часто бывает кратковременная утрата сознания (тотальный спазм поверхностных сосудов мозга с выключением функции ретикулярной формации ствола мозга и гипоталамуса). Иногда развивается мозговая кома, однако чаще больной находится в состоянии оглушения. Излившаяся в цереброспинальную жидкость кровь раздражает мозговые оболочки и повышает внутричерепное давление, что проявляется головной болью, тошнотой, рвотой, головокружением, брадикардией, замедлением дыхания. Возможны эпилептические приступы. Ригидность мышц шеи и симптом Кернига начинают выявляться спустя сутки с момента субарахноидального кровоизлияния. В течение первых 5-10 дней повышается температура тела. Примерно у четверти больных появляются очаговые и проводниковые симптомы (парезы, патологические стопные знаки), расстройства речи, памяти и др., что связано либо со спазмом соответствующей мозговой артерии, либо с проникновением крови в мозговое вещество (субарахноидально-паренхиматозная геморрагия). У больных с диагностированными аневризмами, не подвергавшихся хирургическому лечению, часто возникают повторные кровотечения, особенно при несоблюдении постельного режима в первые 3-4 нед. после субарахноидального кровоизлияния.</a:t>
            </a:r>
          </a:p>
          <a:p>
            <a:r>
              <a:rPr lang="ru-RU" dirty="0"/>
              <a:t>В зависимости от локализации разорвавшейся аневризмы появляется характерная клиническая картина.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8726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/>
              <a:t>При разрыве супраклиноидной аневризмы возникает синдром верхней глазничной щели. Его клиническая картина связана с поражением глазодвигательного нерва (III пары): птоз, расширение зрачка, нарушение движений глазного яблока вверх, кнутри, книзу, локальные боли в лобно-орбитальной области (I ветвь V нерва), центральная скотома в поле зрения, иногда слепота.</a:t>
            </a:r>
          </a:p>
          <a:p>
            <a:r>
              <a:rPr lang="ru-RU" dirty="0"/>
              <a:t>При разрыве аневризмы, локализующейся в передней мозговой - передней соединительной артериях, появляются расстройства сознания, нарушения психики, моторная афазия, парез дистальных отделов нижней конечности с одной стороны с симптомом Бабинского.</a:t>
            </a:r>
          </a:p>
          <a:p>
            <a:r>
              <a:rPr lang="ru-RU" dirty="0"/>
              <a:t>Разрыв аневризмы средней мозговой артерии сопровождается гемипарезом (гемиплегией), гемианестезией, гемианопсией и афазией.</a:t>
            </a:r>
          </a:p>
          <a:p>
            <a:r>
              <a:rPr lang="ru-RU" dirty="0"/>
              <a:t>Разрыв аневризмы вертебрально-базилярной системы характеризуется появлением общемозговых симптомов, поражением каудальной группы черепных нервов, мозжечковыми, стволовыми симптомами с нарушением дыхания, вплоть до его остановки.</a:t>
            </a:r>
          </a:p>
          <a:p>
            <a:r>
              <a:rPr lang="ru-RU" dirty="0"/>
              <a:t>Постгеморрагический период включает в себя остаточные неврологические проявления после перенесенного кровоизлияния. В этот период у больных, перенесших внутри мозговое кровоизлияние, велика опасность появления повторных геморрагии, протекающих более тяжело.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430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/>
              <a:t>При разрыве супраклиноидной аневризмы возникает синдром верхней глазничной щели. Его клиническая картина связана с поражением глазодвигательного нерва (III пары): птоз, расширение зрачка, нарушение движений глазного яблока вверх, кнутри, книзу, локальные боли в лобно-орбитальной области (I ветвь V нерва), центральная скотома в поле зрения, иногда слепота.</a:t>
            </a:r>
          </a:p>
          <a:p>
            <a:r>
              <a:rPr lang="ru-RU" dirty="0"/>
              <a:t>При разрыве аневризмы, локализующейся в передней мозговой - передней соединительной артериях, появляются расстройства сознания, нарушения психики, моторная афазия, парез дистальных отделов нижней конечности с одной стороны с симптомом Бабинского.</a:t>
            </a:r>
          </a:p>
          <a:p>
            <a:r>
              <a:rPr lang="ru-RU" dirty="0"/>
              <a:t>Разрыв аневризмы средней мозговой артерии сопровождается гемипарезом (гемиплегией), гемианестезией, гемианопсией и афазией.</a:t>
            </a:r>
          </a:p>
          <a:p>
            <a:r>
              <a:rPr lang="ru-RU" dirty="0"/>
              <a:t>Разрыв аневризмы вертебрально-базилярной системы характеризуется появлением общемозговых симптомов, поражением каудальной группы черепных нервов, мозжечковыми, стволовыми симптомами с нарушением дыхания, вплоть до его остановки.</a:t>
            </a:r>
          </a:p>
          <a:p>
            <a:r>
              <a:rPr lang="ru-RU" dirty="0"/>
              <a:t>Постгеморрагический период включает в себя остаточные неврологические проявления после перенесенного кровоизлияния. В этот период у больных, перенесших внутри мозговое кровоизлияние, велика опасность появления повторных геморрагии, протекающих более тяжело.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0005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290" y="94669"/>
            <a:ext cx="10515600" cy="1325563"/>
          </a:xfrm>
        </p:spPr>
        <p:txBody>
          <a:bodyPr/>
          <a:lstStyle/>
          <a:p>
            <a:r>
              <a:rPr lang="ru-RU" b="1" i="1" dirty="0" smtClean="0"/>
              <a:t>Диагноз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470" y="799643"/>
            <a:ext cx="10515600" cy="4351338"/>
          </a:xfrm>
        </p:spPr>
        <p:txBody>
          <a:bodyPr>
            <a:noAutofit/>
          </a:bodyPr>
          <a:lstStyle/>
          <a:p>
            <a:r>
              <a:rPr lang="ru-RU" sz="1800" dirty="0" smtClean="0"/>
              <a:t>Диагностируется </a:t>
            </a:r>
            <a:r>
              <a:rPr lang="ru-RU" sz="1800" dirty="0"/>
              <a:t>субарахноидальное кровоизлияние с помощью люмбальной пункции, при которой выявляется кровянистая (ее цвет от розово-красного до клюквенного морса) цереброспинальная жидкость, вытекающая под повышенным давлением. Спустя 6 ч и более с момента кровоизлияния ликвор приобретает ксантохромный оттенок из-за гемолиза эритроцитов. Наличие крови в субарахноидальном пространстве можно определить и при КТ головы. Однако люмбальные пункции целесообразны не только с диагностической, но и с лечебной целью. Если не развивается повторное субарахноидальное кровоизлияние, то цереброспинальная жидкость постепенно очищается и ее состав нормализуется примерно к 3-й неделе.</a:t>
            </a:r>
          </a:p>
          <a:p>
            <a:r>
              <a:rPr lang="ru-RU" sz="1800" dirty="0"/>
              <a:t>Острое субарахноидальное кровоизлияние иногда имитирует инфаркт миокарда, чему могут способствовать обморочные состояния и нейрогенные изменения на ЭКГ. При появлении очаговых неврологических симптомов следует дифференцировать субарахноидальное кровоизлияние с паренхиматозным кровоизлиянием (паренхиматозно-субарахноидальная геморрагия), ушибом или ранением головного мозга, субдуральной гематомой и кровоизлиянием в опухоль мозга. Поэтому необходимо проведение церебральной ангиографии и компьютерной томографии как для дифференциальной диагностики, так и с целью планирования оперативного вмешательства. Целесообразно проводить исследование всех 4 главных артерий головы, так как одновременно может быть несколько аневризм. На краниограммах иногда выявляется обызвествление стенки аневризмы или артериовенозной мальформации.</a:t>
            </a:r>
          </a:p>
          <a:p>
            <a:r>
              <a:rPr lang="ru-RU" sz="1800" dirty="0"/>
              <a:t>При компьютерной или магнитно-резонансной томографии можно выявить саму аневризму при ее размерах более 3-5 мм в диаметре. В геморрагическом периоде визуализируется базальное субарахноидальное кровоизлияние, которое может сочетаться с внутримозговой или внутрижелудочковой геморрагией.</a:t>
            </a:r>
          </a:p>
        </p:txBody>
      </p:sp>
    </p:spTree>
    <p:extLst>
      <p:ext uri="{BB962C8B-B14F-4D97-AF65-F5344CB8AC3E}">
        <p14:creationId xmlns:p14="http://schemas.microsoft.com/office/powerpoint/2010/main" val="372204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3640" y="476518"/>
            <a:ext cx="2086378" cy="5700445"/>
          </a:xfrm>
        </p:spPr>
        <p:txBody>
          <a:bodyPr>
            <a:normAutofit fontScale="85000" lnSpcReduction="10000"/>
          </a:bodyPr>
          <a:lstStyle/>
          <a:p>
            <a:r>
              <a:rPr lang="ru-RU" i="1" dirty="0"/>
              <a:t>Типичное субарахноидальное кровоизлияние. Видно симметричное распространение крови в базальных цистернах, межполушарной щели, конвекситальных субарахноидальных пространствах (КТ).</a:t>
            </a: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352" y="179902"/>
            <a:ext cx="9237104" cy="6678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36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/>
              <a:t>На компьютерной томографии видно расположение крови на основании головного мозга</a:t>
            </a:r>
            <a:endParaRPr lang="ru-R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297" y="1690688"/>
            <a:ext cx="7593170" cy="4530591"/>
          </a:xfrm>
        </p:spPr>
      </p:pic>
    </p:spTree>
    <p:extLst>
      <p:ext uri="{BB962C8B-B14F-4D97-AF65-F5344CB8AC3E}">
        <p14:creationId xmlns:p14="http://schemas.microsoft.com/office/powerpoint/2010/main" val="1662105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i="1" dirty="0"/>
              <a:t>Прогноз</a:t>
            </a:r>
            <a:endParaRPr lang="ru-RU" dirty="0"/>
          </a:p>
          <a:p>
            <a:r>
              <a:rPr lang="ru-RU" dirty="0"/>
              <a:t>При первом кровоизлиянии из аневризмы летальность составляет около 60%, еще 15% больных гибнут при повторном разрыве в последующие несколько недель. После 6 мес. вероятность повторного разрыва составляет около 5% в год. В целом прогноз при церебральных аневризмах весьма серьезный. Он несколько лучше при кровотечениях из артериовенозных мальформаций и наиболее благоприятный в тех случаях, когда при церебральной панангиографии аневризма не выявлена, что свидетельствует о самостоятельном закрытии источника кровотечения (самоизлечение аневризмы).</a:t>
            </a:r>
          </a:p>
          <a:p>
            <a:pPr marL="0" indent="0">
              <a:buNone/>
            </a:pPr>
            <a:r>
              <a:rPr lang="ru-RU" b="1" i="1" dirty="0"/>
              <a:t>Лечение</a:t>
            </a:r>
            <a:endParaRPr lang="ru-RU" dirty="0"/>
          </a:p>
          <a:p>
            <a:r>
              <a:rPr lang="ru-RU" dirty="0"/>
              <a:t>Больному назначают строгий постельный режим с исключением любых физических и эмоциональных напряжений. Необходимо обеспечить достаточное поступление жидкости и питательных веществ. При возбуждении назначают диазепам, для уменьшения головной боли - ненаркотические анальгетики, кодеин.</a:t>
            </a:r>
          </a:p>
        </p:txBody>
      </p:sp>
    </p:spTree>
    <p:extLst>
      <p:ext uri="{BB962C8B-B14F-4D97-AF65-F5344CB8AC3E}">
        <p14:creationId xmlns:p14="http://schemas.microsoft.com/office/powerpoint/2010/main" val="3427597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</a:t>
            </a:r>
            <a:r>
              <a:rPr lang="ru-RU" dirty="0" smtClean="0"/>
              <a:t>..</a:t>
            </a:r>
          </a:p>
          <a:p>
            <a:r>
              <a:rPr lang="ru-RU" dirty="0"/>
              <a:t>Стандарт специализированной медицинской помощи при субарахноидальных, внутримозговых и неуточненных кровоизлияниях. [Электронный ресурс] . - М. : б.и., 2015. - 23 с.</a:t>
            </a:r>
            <a:endParaRPr lang="ru-RU" dirty="0"/>
          </a:p>
          <a:p>
            <a:r>
              <a:rPr lang="ru-RU" dirty="0" smtClean="0"/>
              <a:t>Лекции </a:t>
            </a:r>
            <a:r>
              <a:rPr lang="ru-RU" dirty="0"/>
              <a:t>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ил.</a:t>
            </a:r>
          </a:p>
          <a:p>
            <a:r>
              <a:rPr lang="ru-RU" dirty="0"/>
              <a:t>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208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1678</Words>
  <Application>Microsoft Office PowerPoint</Application>
  <PresentationFormat>Widescreen</PresentationFormat>
  <Paragraphs>48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Office Theme</vt:lpstr>
      <vt:lpstr>Субарахноидальное кровоизлияние</vt:lpstr>
      <vt:lpstr>Цель: рассмотреть клинику, диагностику и лечение геморрагического инсульта </vt:lpstr>
      <vt:lpstr>ЗАДАЧИ</vt:lpstr>
      <vt:lpstr>PowerPoint Presentation</vt:lpstr>
      <vt:lpstr>Субарахноидальное кровоизлияние - внезапно возникающее кровотечение в субарахноидальное пространство. </vt:lpstr>
      <vt:lpstr>PowerPoint Presentation</vt:lpstr>
      <vt:lpstr>PowerPoint Presentation</vt:lpstr>
      <vt:lpstr>Клиническая картина </vt:lpstr>
      <vt:lpstr>PowerPoint Presentation</vt:lpstr>
      <vt:lpstr>PowerPoint Presentation</vt:lpstr>
      <vt:lpstr>PowerPoint Presentation</vt:lpstr>
      <vt:lpstr>Диагноз </vt:lpstr>
      <vt:lpstr>PowerPoint Presentation</vt:lpstr>
      <vt:lpstr>На компьютерной томографии видно расположение крови на основании головного мозга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Субарахноидальное кровоизлияние</dc:title>
  <dc:creator>Тахи Тахи</dc:creator>
  <cp:lastModifiedBy>Тахи Тахи</cp:lastModifiedBy>
  <cp:revision>6</cp:revision>
  <dcterms:created xsi:type="dcterms:W3CDTF">2015-10-04T19:21:35Z</dcterms:created>
  <dcterms:modified xsi:type="dcterms:W3CDTF">2015-11-27T08:50:38Z</dcterms:modified>
</cp:coreProperties>
</file>