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6" r:id="rId5"/>
    <p:sldId id="265" r:id="rId6"/>
    <p:sldId id="258" r:id="rId7"/>
    <p:sldId id="264" r:id="rId8"/>
    <p:sldId id="261" r:id="rId9"/>
    <p:sldId id="263" r:id="rId10"/>
    <p:sldId id="259" r:id="rId11"/>
    <p:sldId id="260" r:id="rId12"/>
    <p:sldId id="262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839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578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67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95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150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611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459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013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67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954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19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AA005-50A0-4D61-A641-928B99F9DDE7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F1ECE-5458-41AA-83BA-89FBD7615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72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Эндоваскулярное лечение аневризм вертебро-базилярного бассейна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545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методику лечения аневризм ВББ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028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Изучение </a:t>
            </a:r>
            <a:r>
              <a:rPr lang="ru-RU" sz="3600" dirty="0" smtClean="0"/>
              <a:t>определения, патогенеза</a:t>
            </a:r>
            <a:r>
              <a:rPr lang="ru-RU" sz="3600" dirty="0"/>
              <a:t>, классификации, клинических проявлений, методов </a:t>
            </a:r>
            <a:r>
              <a:rPr lang="ru-RU" sz="3600" dirty="0" smtClean="0"/>
              <a:t>хирургического лечения при аневризмах </a:t>
            </a:r>
            <a:r>
              <a:rPr lang="ru-RU" sz="3600" dirty="0"/>
              <a:t>вертебро-базилярного бассейна</a:t>
            </a:r>
          </a:p>
        </p:txBody>
      </p:sp>
    </p:spTree>
    <p:extLst>
      <p:ext uri="{BB962C8B-B14F-4D97-AF65-F5344CB8AC3E}">
        <p14:creationId xmlns:p14="http://schemas.microsoft.com/office/powerpoint/2010/main" val="424211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ПЛАН</a:t>
            </a:r>
          </a:p>
          <a:p>
            <a:r>
              <a:rPr lang="ru-RU" dirty="0" smtClean="0"/>
              <a:t>Анатомия</a:t>
            </a:r>
          </a:p>
          <a:p>
            <a:r>
              <a:rPr lang="ru-RU" dirty="0" smtClean="0"/>
              <a:t>Клиника</a:t>
            </a:r>
          </a:p>
          <a:p>
            <a:r>
              <a:rPr lang="ru-RU" dirty="0" smtClean="0"/>
              <a:t>Показания к операции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675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397" y="463639"/>
            <a:ext cx="10864403" cy="5713324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Аневризмы представляют собой выпячивание артериальной стенки и располагаются в области развилки сосуда или устья крупных ветвей, отходящих от артерии. Именно в этой части проксимальных сегментов артерий чаще возникают </a:t>
            </a:r>
            <a:r>
              <a:rPr lang="ru-RU" dirty="0" smtClean="0"/>
              <a:t>участки </a:t>
            </a:r>
            <a:r>
              <a:rPr lang="ru-RU" b="1" dirty="0" smtClean="0"/>
              <a:t>гемодинамического </a:t>
            </a:r>
            <a:r>
              <a:rPr lang="ru-RU" b="1" dirty="0"/>
              <a:t>удара</a:t>
            </a:r>
            <a:r>
              <a:rPr lang="ru-RU" dirty="0"/>
              <a:t>. Вследствие гипоплазии или аплазии одного из сегментов артерии (как вариантах строения артериального круга большого мозга) гемодинамический эффект развития аневризм особенно нагляден - происходит перераспределение кровотока с его увеличением на одном из участков артерий (чаще в проекции отхождения ветвей или развилки артерии).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/>
              <a:t>В возникновении аневризм имеют значение </a:t>
            </a:r>
            <a:r>
              <a:rPr lang="ru-RU" dirty="0"/>
              <a:t>и дегенеративные, атеросклеротические изменения стенки артерии, также обычно возникающие в области их деления на ветви. В проекции шейки аневризм часто обнаруживаются атеросклеротические бляшки.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/>
              <a:t>Дистальные аневризмы </a:t>
            </a:r>
            <a:r>
              <a:rPr lang="ru-RU" dirty="0"/>
              <a:t>образуются вследствие микотического поражения артерий.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/>
              <a:t>Мешотчатая аневризма состоит из трех частей</a:t>
            </a:r>
            <a:r>
              <a:rPr lang="ru-RU" dirty="0"/>
              <a:t>: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1 - шейки (сохраняет трехслойное строение стенки артерии – эндотелий, мышечный слой и адвентицию)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2 - тела (представлено соединительной тканью и фрагментами миофиломентов)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3 - купола (имеет только один внутренний слой) </a:t>
            </a:r>
            <a:endParaRPr lang="ru-RU" dirty="0" smtClean="0"/>
          </a:p>
          <a:p>
            <a:r>
              <a:rPr lang="ru-RU" dirty="0"/>
              <a:t>Существуют </a:t>
            </a:r>
            <a:r>
              <a:rPr lang="ru-RU" b="1" dirty="0"/>
              <a:t>веретенообразные аневризмы</a:t>
            </a:r>
            <a:r>
              <a:rPr lang="ru-RU" dirty="0"/>
              <a:t>, располагающиеся в области базилярной артерии в проекции блюменбахова ската или внутренней сонной артерии в кавернозной ее части.Веретенообразные аневризмы возникают в результате дегенеративного поражения стенок на протяжении всего сегмента артерии. 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825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18" y="347730"/>
            <a:ext cx="10877282" cy="5829233"/>
          </a:xfrm>
        </p:spPr>
        <p:txBody>
          <a:bodyPr>
            <a:normAutofit/>
          </a:bodyPr>
          <a:lstStyle/>
          <a:p>
            <a:r>
              <a:rPr lang="ru-RU" dirty="0"/>
              <a:t>В подавляющем числе наблюдений (97%) аневризмы располагаются в переднем отделе артериального круга большого мозга (</a:t>
            </a:r>
            <a:r>
              <a:rPr lang="ru-RU" b="1" dirty="0"/>
              <a:t>виллизиев круг</a:t>
            </a:r>
            <a:r>
              <a:rPr lang="ru-RU" dirty="0"/>
              <a:t>) и только 3% аневризм локализуются в вертебробазилярном сосудистом бассейне.</a:t>
            </a:r>
            <a:endParaRPr lang="ru-RU" b="1" dirty="0" smtClean="0"/>
          </a:p>
          <a:p>
            <a:r>
              <a:rPr lang="ru-RU" b="1" dirty="0" smtClean="0"/>
              <a:t>Эндоваскулярное </a:t>
            </a:r>
            <a:r>
              <a:rPr lang="ru-RU" b="1" dirty="0"/>
              <a:t>лечение аневризм имеет приоритет при: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1) аневризмах труднодоступной для прямого вмешательства локализации, прежде всего вертебробазилярного бассейна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2) при фузиформных аневризмах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3) у </a:t>
            </a:r>
            <a:r>
              <a:rPr lang="ru-RU" dirty="0" smtClean="0"/>
              <a:t>лиц </a:t>
            </a:r>
            <a:r>
              <a:rPr lang="ru-RU" dirty="0"/>
              <a:t>пожилого возраста (старше 75 лет</a:t>
            </a:r>
            <a:r>
              <a:rPr lang="ru-RU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5066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Аневризма позвоночной артерии и ее ветвей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/>
              <a:t>Основные признаками разрыва аневризм этой локализации:</a:t>
            </a:r>
            <a:r>
              <a:rPr lang="ru-RU" dirty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•дисфагия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•дизартрия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•гемиатрофия языка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•нарушение или утрата вибрационной чувствительности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•снижение болевой и температурной чувствительности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•дизэстезия в </a:t>
            </a:r>
            <a:r>
              <a:rPr lang="ru-RU" dirty="0" smtClean="0"/>
              <a:t>ногах</a:t>
            </a:r>
          </a:p>
          <a:p>
            <a:r>
              <a:rPr lang="ru-RU" dirty="0"/>
              <a:t>При массивном кровоизлиянии развивается кома с нарушением дыхания.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223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Неразорвавшиеся аневризмы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Риск кровоизлияния из неразорвавшейся аневризмы составляет около 1% в год, поэтому при обнаружении неразорвавшейся аневризмы всегда возникает вопрос о целесообразности операции и методе выключения ее из кровотока.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Операция показана при факторах риска разрыва аневризмы: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•гипертонической болезни</a:t>
            </a:r>
            <a:br>
              <a:rPr lang="ru-RU" dirty="0" smtClean="0"/>
            </a:br>
            <a:r>
              <a:rPr lang="ru-RU" dirty="0" smtClean="0"/>
              <a:t>•молодом возрасте</a:t>
            </a:r>
            <a:br>
              <a:rPr lang="ru-RU" dirty="0" smtClean="0"/>
            </a:br>
            <a:r>
              <a:rPr lang="ru-RU" dirty="0" smtClean="0"/>
              <a:t>•наличии сведений о перенесенном внутричерепном кровоизлиянии среди родственников</a:t>
            </a:r>
            <a:br>
              <a:rPr lang="ru-RU" dirty="0" smtClean="0"/>
            </a:br>
            <a:r>
              <a:rPr lang="ru-RU" dirty="0" smtClean="0"/>
              <a:t>•размерах аневризмы более 10 мм в диаметре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Женский пол и курение также относят к факторам риска разрыва аневризмы.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81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Главное правило при определении показаний к операции при неразорвавшейся аневризме – чтобы риск операции не превышал риска ее разрыва. </a:t>
            </a:r>
            <a:r>
              <a:rPr lang="ru-RU" dirty="0" smtClean="0"/>
              <a:t>Предпочтение эндоваскулярному вмешательству отдается при локализации неразорвавшейся аневризмы в вертебробазилярном бассейне.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29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Прямое хирургическое вмешательство на аневризмах базилярной артерии сопряжено с длительным и травматичным доступом. В ряде случаев аневризмы этой локализации недоступны для клипирования. В то же время, в большинстве случаев, удается надежно окклюзировать аневризму эндоваскулярным методом.</a:t>
            </a:r>
          </a:p>
        </p:txBody>
      </p:sp>
    </p:spTree>
    <p:extLst>
      <p:ext uri="{BB962C8B-B14F-4D97-AF65-F5344CB8AC3E}">
        <p14:creationId xmlns:p14="http://schemas.microsoft.com/office/powerpoint/2010/main" val="163765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912" y="365124"/>
            <a:ext cx="6872175" cy="6151585"/>
          </a:xfrm>
        </p:spPr>
      </p:pic>
    </p:spTree>
    <p:extLst>
      <p:ext uri="{BB962C8B-B14F-4D97-AF65-F5344CB8AC3E}">
        <p14:creationId xmlns:p14="http://schemas.microsoft.com/office/powerpoint/2010/main" val="236839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674648"/>
              </p:ext>
            </p:extLst>
          </p:nvPr>
        </p:nvGraphicFramePr>
        <p:xfrm>
          <a:off x="489397" y="412124"/>
          <a:ext cx="10960995" cy="1735764"/>
        </p:xfrm>
        <a:graphic>
          <a:graphicData uri="http://schemas.openxmlformats.org/drawingml/2006/table">
            <a:tbl>
              <a:tblPr/>
              <a:tblGrid>
                <a:gridCol w="5434885"/>
                <a:gridCol w="5526110"/>
              </a:tblGrid>
              <a:tr h="1735764">
                <a:tc>
                  <a:txBody>
                    <a:bodyPr/>
                    <a:lstStyle/>
                    <a:p>
                      <a:pPr algn="just"/>
                      <a:r>
                        <a:rPr lang="ru-RU" dirty="0">
                          <a:solidFill>
                            <a:srgbClr val="808080"/>
                          </a:solidFill>
                          <a:effectLst/>
                          <a:latin typeface="Helvetica" panose="020B0604020202020204" pitchFamily="34" charset="0"/>
                        </a:rPr>
                        <a:t>Ангиограмма вертебро-базилярного бассейна до эмболизации. Определяется аневризма базилярной артерии (указана стрелкой)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>
                          <a:solidFill>
                            <a:srgbClr val="FF0000"/>
                          </a:solidFill>
                          <a:effectLst/>
                          <a:latin typeface="Helvetica" panose="020B0604020202020204" pitchFamily="34" charset="0"/>
                        </a:rPr>
                        <a:t>Ангиограмма вертебро-базилярного бассейна после эмболизации. Аневризма не функционирует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108" y="1850122"/>
            <a:ext cx="4331326" cy="45693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313" y="1850122"/>
            <a:ext cx="3992880" cy="449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06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4. Микрохирургия аневризм головного мозга / ред. В. В. Крылов. - М. : [б. и.], 2011. - 536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233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429</Words>
  <Application>Microsoft Office PowerPoint</Application>
  <PresentationFormat>Widescreen</PresentationFormat>
  <Paragraphs>27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Helvetica</vt:lpstr>
      <vt:lpstr>Office Theme</vt:lpstr>
      <vt:lpstr>Эндоваскулярное лечение аневризм вертебро-базилярного бассейна</vt:lpstr>
      <vt:lpstr>ЦЕЛЬ</vt:lpstr>
      <vt:lpstr>ЗАДАЧИ</vt:lpstr>
      <vt:lpstr>PowerPoint Presentation</vt:lpstr>
      <vt:lpstr>PowerPoint Presentation</vt:lpstr>
      <vt:lpstr>PowerPoint Presentation</vt:lpstr>
      <vt:lpstr>Аневризма позвоночной артерии и ее ветвей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Эндоваскулярное лечение аневризм вертебро-базилярного бассейна</dc:title>
  <dc:creator>Тахи Тахи</dc:creator>
  <cp:lastModifiedBy>Тахи Тахи</cp:lastModifiedBy>
  <cp:revision>7</cp:revision>
  <dcterms:created xsi:type="dcterms:W3CDTF">2015-10-05T09:23:58Z</dcterms:created>
  <dcterms:modified xsi:type="dcterms:W3CDTF">2015-11-27T08:51:59Z</dcterms:modified>
</cp:coreProperties>
</file>