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7" r:id="rId4"/>
    <p:sldId id="267" r:id="rId5"/>
    <p:sldId id="258" r:id="rId6"/>
    <p:sldId id="265" r:id="rId7"/>
    <p:sldId id="262" r:id="rId8"/>
    <p:sldId id="259" r:id="rId9"/>
    <p:sldId id="260" r:id="rId10"/>
    <p:sldId id="261" r:id="rId11"/>
    <p:sldId id="263" r:id="rId12"/>
    <p:sldId id="264" r:id="rId13"/>
    <p:sldId id="268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9A20B-6C41-46A9-9141-BFD46F67A6F0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39F86-D6F6-44CD-AFA2-61B82E5E66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78773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9A20B-6C41-46A9-9141-BFD46F67A6F0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39F86-D6F6-44CD-AFA2-61B82E5E66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05500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9A20B-6C41-46A9-9141-BFD46F67A6F0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39F86-D6F6-44CD-AFA2-61B82E5E66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33473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9A20B-6C41-46A9-9141-BFD46F67A6F0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39F86-D6F6-44CD-AFA2-61B82E5E66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98046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9A20B-6C41-46A9-9141-BFD46F67A6F0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39F86-D6F6-44CD-AFA2-61B82E5E66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52722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9A20B-6C41-46A9-9141-BFD46F67A6F0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39F86-D6F6-44CD-AFA2-61B82E5E66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3737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9A20B-6C41-46A9-9141-BFD46F67A6F0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39F86-D6F6-44CD-AFA2-61B82E5E66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59199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9A20B-6C41-46A9-9141-BFD46F67A6F0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39F86-D6F6-44CD-AFA2-61B82E5E66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82192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9A20B-6C41-46A9-9141-BFD46F67A6F0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39F86-D6F6-44CD-AFA2-61B82E5E66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44066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9A20B-6C41-46A9-9141-BFD46F67A6F0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39F86-D6F6-44CD-AFA2-61B82E5E66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22761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9A20B-6C41-46A9-9141-BFD46F67A6F0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39F86-D6F6-44CD-AFA2-61B82E5E66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885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F9A20B-6C41-46A9-9141-BFD46F67A6F0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F39F86-D6F6-44CD-AFA2-61B82E5E66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01177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Сирингомиелия.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Кафедра нейрохирургии НГМУ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25343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Рассмотреть сирингомиелию, как патологию ЦНС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68191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/>
              <a:t>изучение </a:t>
            </a:r>
            <a:r>
              <a:rPr lang="ru-RU" sz="3600" dirty="0" smtClean="0"/>
              <a:t>этиологии, патогенеза</a:t>
            </a:r>
            <a:r>
              <a:rPr lang="ru-RU" sz="3600" dirty="0"/>
              <a:t>, </a:t>
            </a:r>
            <a:r>
              <a:rPr lang="ru-RU" sz="3600" dirty="0" smtClean="0"/>
              <a:t>диагностики</a:t>
            </a:r>
            <a:r>
              <a:rPr lang="ru-RU" sz="3600" dirty="0"/>
              <a:t>, клиники, лечения, </a:t>
            </a:r>
            <a:r>
              <a:rPr lang="ru-RU" sz="3600" dirty="0" smtClean="0"/>
              <a:t>при сирингомиелии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154559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Определение</a:t>
            </a:r>
          </a:p>
          <a:p>
            <a:r>
              <a:rPr lang="ru-RU" dirty="0" smtClean="0"/>
              <a:t>Этиология</a:t>
            </a:r>
          </a:p>
          <a:p>
            <a:r>
              <a:rPr lang="ru-RU" dirty="0" smtClean="0"/>
              <a:t>Клиника</a:t>
            </a:r>
          </a:p>
          <a:p>
            <a:r>
              <a:rPr lang="ru-RU" dirty="0" smtClean="0"/>
              <a:t>Диагностика</a:t>
            </a:r>
          </a:p>
          <a:p>
            <a:r>
              <a:rPr lang="ru-RU" dirty="0" smtClean="0"/>
              <a:t>Лечение</a:t>
            </a:r>
          </a:p>
          <a:p>
            <a:r>
              <a:rPr lang="ru-RU" smtClean="0"/>
              <a:t>Прогноз</a:t>
            </a:r>
          </a:p>
          <a:p>
            <a:endParaRPr lang="ru-RU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09891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>Сирингомиелия (от греч. </a:t>
            </a:r>
            <a:r>
              <a:rPr lang="ru-RU" i="1" dirty="0"/>
              <a:t>syrinx </a:t>
            </a:r>
            <a:r>
              <a:rPr lang="ru-RU" dirty="0"/>
              <a:t>- тростник, трубка + греч. </a:t>
            </a:r>
            <a:r>
              <a:rPr lang="ru-RU" i="1" dirty="0"/>
              <a:t>myllos </a:t>
            </a:r>
            <a:r>
              <a:rPr lang="ru-RU" dirty="0"/>
              <a:t>- мозг) - образование кистозных полостей в толще спинного мозга. В патогенезе важную роль играет нарушение оттока ликвора из полости IV желудочка в субарахноидальное пространство, вследствие чего центральный канал спинного мозга (в норме запустевает со временем) испытывает давление ликвора и расширяется. Такой дефект может сочетаться с другими аномалиями развития нервной системы (аномалии Арноль- да-Киари, Денди-Уокера и пр.), а также с проявлениями </a:t>
            </a:r>
            <a:r>
              <a:rPr lang="ru-RU" dirty="0" smtClean="0"/>
              <a:t>дизрафического </a:t>
            </a:r>
            <a:r>
              <a:rPr lang="ru-RU" dirty="0"/>
              <a:t>статуса: поли- и синдактилией, деформацией черепа и лицевого скелета, асимметрией ушных раковин, незаращением дужек позвонков, участками гиперили депигментации и пр. Кроме того, причиной сирингомиелии может быть токсическое, инфекционное, радиационное воздействие на плод.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93635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246" y="0"/>
            <a:ext cx="8753458" cy="6571955"/>
          </a:xfrm>
        </p:spPr>
      </p:pic>
    </p:spTree>
    <p:extLst>
      <p:ext uri="{BB962C8B-B14F-4D97-AF65-F5344CB8AC3E}">
        <p14:creationId xmlns:p14="http://schemas.microsoft.com/office/powerpoint/2010/main" val="546514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В спинном мозге формируется киста на протяжении сегмента. Врожденный порок, имеет связь с полостью 4 желудочка. При повышении давления в 4 желудочке ликвор закачивается в канал спинного мозга. Полость может занимать весь канал или только шейный отдел. Другие пороги способствуют нарушению оттока из 4 желудочка.</a:t>
            </a:r>
          </a:p>
          <a:p>
            <a:r>
              <a:rPr lang="ru-RU" dirty="0"/>
              <a:t>Вторая теория: в спинном мозге сохраняются глиозные островки, образующие опухолеподобные штифты вокруг спинного мозга. После их распада образуется киста. Это приводит к выпадению чувствительности, что проявляется болями в области рук, грудной клетки, связанные с раздражением второго чувствительного нейрона в основании спинного мозга.</a:t>
            </a:r>
          </a:p>
        </p:txBody>
      </p:sp>
    </p:spTree>
    <p:extLst>
      <p:ext uri="{BB962C8B-B14F-4D97-AF65-F5344CB8AC3E}">
        <p14:creationId xmlns:p14="http://schemas.microsoft.com/office/powerpoint/2010/main" val="3224428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 dirty="0">
                <a:solidFill>
                  <a:srgbClr val="000000"/>
                </a:solidFill>
                <a:cs typeface="Arial" panose="020B0604020202020204" pitchFamily="34" charset="0"/>
              </a:rPr>
              <a:t>Клиническая картина. </a:t>
            </a:r>
            <a:endParaRPr lang="ru-RU" dirty="0"/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838200" y="1339027"/>
            <a:ext cx="10055087" cy="53245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Развитие заболевания медленное. В результате преимущественного поражения серого вещества спинного мозга отмечаются сегментарные односторонние нарушения температурной и болевой чувствительности в области груди, туловища, конечностей.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Зона снижения чувствительности может иметь вид куртки. Из-за этих нарушений возможны ожоги в области сниженной чувствительности, на которые больные часто не обращают внимания.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Иногда развиваются извращения восприятия по типу дизестезий в сочетании с выраженными пароксизмальными или перманентными болями в зоне иннервации пораженных сегментов.</a:t>
            </a: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Могут развиваться вялые парезы мускулатуры соответствующих сегментов с угнетением сухожильных и периостальных рефлексов, мышечными гипотрофиями.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По мере прогрессирования кортико-спинальных путей возникают признаки нижнего спастического парапареза с повышением сухожильных и периостальных рефлексов, появлением патологических стопных рефлексов, повышением мышечного тонуса по спастическому типу</a:t>
            </a:r>
            <a:r>
              <a:rPr kumimoji="0" lang="ru-RU" alt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1207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Сегментарные вегетативно-трофические расстройства часто обусловлены поражением симпатических образований боковых рогов спинного мозга. Можно отметить местный гиперили ангидроз, участки гипер- или депигментации, гиперкератоза, истончения кожи. В тяжелых случаях встречаются деформирующая артропатия (сустав Шарко), патологические переломы, возникающие при минимальной нагрузке, трофические язвы.</a:t>
            </a:r>
          </a:p>
          <a:p>
            <a:r>
              <a:rPr lang="ru-RU" dirty="0"/>
              <a:t>Поражение ствола головного мозга позволяет говорить о </a:t>
            </a:r>
            <a:r>
              <a:rPr lang="ru-RU" i="1" dirty="0"/>
              <a:t>сирингобульбии </a:t>
            </a:r>
            <a:r>
              <a:rPr lang="ru-RU" dirty="0"/>
              <a:t>с нарушением функций черепных нервов и проводящих путей ствола. Возможны парезы мышц, иннервируемых подъязычным, блуждающим, языкоглоточным нервами, диссоциированные нарушения чувствительности в зоне иннервации тройничного нерва. Одновременно наблюдаются атаксия, спонтанный нистагм, вегетативно-трофические расстройства в области лица.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29116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Диагностика и дифференциальная </a:t>
            </a:r>
            <a:r>
              <a:rPr lang="ru-RU" b="1" dirty="0" smtClean="0"/>
              <a:t>диагностика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Основным </a:t>
            </a:r>
            <a:r>
              <a:rPr lang="ru-RU" dirty="0"/>
              <a:t>способом диагностики, позволяющим определить локализацию и размеры кисты, является МРТ. Сирингомиелию приходится дифференцировать от </a:t>
            </a:r>
            <a:r>
              <a:rPr lang="ru-RU" dirty="0" smtClean="0"/>
              <a:t>интрамедуллярных </a:t>
            </a:r>
            <a:r>
              <a:rPr lang="ru-RU" dirty="0"/>
              <a:t>опухолей головного мозга, заболеваний двигательного нейрона (боковой амиотрофический склероз), в ряде случаев - вегетосенсорной невропатии</a:t>
            </a:r>
            <a:r>
              <a:rPr lang="ru-RU" dirty="0" smtClean="0"/>
              <a:t>.</a:t>
            </a:r>
          </a:p>
          <a:p>
            <a:r>
              <a:rPr lang="ru-RU" dirty="0"/>
              <a:t>МРТ головы с акцентом на состояние IV желудочка и краниовертебрального перехода. Если патологии на этом уровне не выявлено, проводят МРТ по специальным программам, позволяющим оценить ликвородинамику.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22029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/>
              <a:t>Лечение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Единственный </a:t>
            </a:r>
            <a:r>
              <a:rPr lang="ru-RU" dirty="0"/>
              <a:t>метод лечения сирингомиелии - операция, основная цель которой - устранить нарушения ликвороциркуляции на уровне краниовертебрального перехода. При аномалии Денди-Уокера иссекают стенки кисты, в остальных случаях (в том числе при нормальном положении миндалин мозжечка, но при верифицированных при МРТ нарушениях ликвороциркуляции) осуществляют декомпрессию краниовертебрального перехода, как при аномалии Киари 1-го типа.</a:t>
            </a:r>
          </a:p>
          <a:p>
            <a:r>
              <a:rPr lang="ru-RU" dirty="0"/>
              <a:t>В случаях отсутствия явных нарушений ликвородинамики на уровне краниовертебрального перехода может применяться дренирование кист в субарахноидальное пространство спинного мозга. Дренирование сирингомиелитических полостей выполняют также при несообщающейся сирингомиелии.</a:t>
            </a:r>
          </a:p>
        </p:txBody>
      </p:sp>
    </p:spTree>
    <p:extLst>
      <p:ext uri="{BB962C8B-B14F-4D97-AF65-F5344CB8AC3E}">
        <p14:creationId xmlns:p14="http://schemas.microsoft.com/office/powerpoint/2010/main" val="2426437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Прогноз</a:t>
            </a:r>
            <a:br>
              <a:rPr lang="ru-RU" dirty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  <a:p>
            <a:r>
              <a:rPr lang="ru-RU" dirty="0" smtClean="0"/>
              <a:t>Болезнь </a:t>
            </a:r>
            <a:r>
              <a:rPr lang="ru-RU" dirty="0"/>
              <a:t>медленно прогрессирует, однако на продолжительность жизни не влияет. В далеко зашедших стадиях значительную угрозу представляет урологическая инфекция. При сирингобульбии возможны расстройства дыхания из-за стридора, вызванного параличом гортани</a:t>
            </a:r>
            <a:r>
              <a:rPr lang="ru-RU" dirty="0" smtClean="0"/>
              <a:t>.</a:t>
            </a:r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11139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Литература 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/>
              <a:t>1. Гусев Е. И. Неврология и нейрохирургия [Комплект] : учебник: в 2 т. Т.2 : Нейрохирургия / ред.: А. Н. Коновалов, А. В. Козлов. - 2-е изд.,испр.и доп. - М. : ГЭОТАР-Медиа, 2009. - 420 с. : ил. 1,0 5</a:t>
            </a:r>
          </a:p>
          <a:p>
            <a:r>
              <a:rPr lang="ru-RU" dirty="0"/>
              <a:t>2. Можаев С. В. Нейрохирургия: учебник / С. В. Можаев, А. А. Скоромец, Т. А. Скоромец. - 2-е изд., перераб. и доп. - М. : ГЭОТАР-Медиа, 2009. - 480 с. : ил..</a:t>
            </a:r>
          </a:p>
          <a:p>
            <a:r>
              <a:rPr lang="ru-RU" dirty="0"/>
              <a:t>3. Лекции по нейрохирургии : учебник / ред. В. В. Крылов. - М. : Авторская академия : Товарищество научных изданий КМК, 2007. - 234 с. : ил.</a:t>
            </a:r>
          </a:p>
          <a:p>
            <a:r>
              <a:rPr lang="ru-RU" dirty="0"/>
              <a:t>4. Цементис, Сотириос А. Дифференциальная диагностика в неврологии и нейрохирургии : пер. с англ. / С. А. Цементис ; ред. Е. И. Гусев. - М. : ГЭОТАР-Медиа, 2007. - 384 с. : ил</a:t>
            </a:r>
            <a:r>
              <a:rPr lang="ru-RU" dirty="0" smtClean="0"/>
              <a:t>.</a:t>
            </a:r>
          </a:p>
          <a:p>
            <a:r>
              <a:rPr lang="ru-RU" dirty="0"/>
              <a:t>Неврология и нейрохирургия : клинические рекомендации / ред. Е. И. Гусев, А. Н. Коновалов, А. Б. Гехт. - М. : ГЭОТАР-Медиа, 2007. </a:t>
            </a:r>
            <a:r>
              <a:rPr lang="ru-RU"/>
              <a:t>– 368 с.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67885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756</Words>
  <Application>Microsoft Office PowerPoint</Application>
  <PresentationFormat>Widescreen</PresentationFormat>
  <Paragraphs>39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Сирингомиелия.</vt:lpstr>
      <vt:lpstr>цель</vt:lpstr>
      <vt:lpstr>задачи</vt:lpstr>
      <vt:lpstr>план</vt:lpstr>
      <vt:lpstr>PowerPoint Presentation</vt:lpstr>
      <vt:lpstr>PowerPoint Presentation</vt:lpstr>
      <vt:lpstr>PowerPoint Presentation</vt:lpstr>
      <vt:lpstr>Клиническая картина. </vt:lpstr>
      <vt:lpstr>PowerPoint Presentation</vt:lpstr>
      <vt:lpstr>Диагностика и дифференциальная диагностика</vt:lpstr>
      <vt:lpstr>Лечение</vt:lpstr>
      <vt:lpstr>Прогноз </vt:lpstr>
      <vt:lpstr>Литература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Сирингомиелия.</dc:title>
  <dc:creator>Тахи Тахи</dc:creator>
  <cp:lastModifiedBy>Тахи Тахи</cp:lastModifiedBy>
  <cp:revision>7</cp:revision>
  <dcterms:created xsi:type="dcterms:W3CDTF">2015-10-03T18:55:26Z</dcterms:created>
  <dcterms:modified xsi:type="dcterms:W3CDTF">2015-11-27T09:54:06Z</dcterms:modified>
</cp:coreProperties>
</file>