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57" r:id="rId4"/>
    <p:sldId id="270" r:id="rId5"/>
    <p:sldId id="258" r:id="rId6"/>
    <p:sldId id="259" r:id="rId7"/>
    <p:sldId id="266" r:id="rId8"/>
    <p:sldId id="267" r:id="rId9"/>
    <p:sldId id="260" r:id="rId10"/>
    <p:sldId id="261" r:id="rId11"/>
    <p:sldId id="268" r:id="rId12"/>
    <p:sldId id="262" r:id="rId13"/>
    <p:sldId id="263" r:id="rId14"/>
    <p:sldId id="264" r:id="rId15"/>
    <p:sldId id="265" r:id="rId16"/>
    <p:sldId id="271" r:id="rId1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AFEFD38A-D801-41D0-85AC-B510CA2FBE26}"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8144C76-9A82-470B-87A2-618370982259}" type="slidenum">
              <a:rPr lang="ru-RU" smtClean="0"/>
              <a:t>‹#›</a:t>
            </a:fld>
            <a:endParaRPr lang="ru-RU"/>
          </a:p>
        </p:txBody>
      </p:sp>
    </p:spTree>
    <p:extLst>
      <p:ext uri="{BB962C8B-B14F-4D97-AF65-F5344CB8AC3E}">
        <p14:creationId xmlns:p14="http://schemas.microsoft.com/office/powerpoint/2010/main" val="1914093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AFEFD38A-D801-41D0-85AC-B510CA2FBE26}"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8144C76-9A82-470B-87A2-618370982259}" type="slidenum">
              <a:rPr lang="ru-RU" smtClean="0"/>
              <a:t>‹#›</a:t>
            </a:fld>
            <a:endParaRPr lang="ru-RU"/>
          </a:p>
        </p:txBody>
      </p:sp>
    </p:spTree>
    <p:extLst>
      <p:ext uri="{BB962C8B-B14F-4D97-AF65-F5344CB8AC3E}">
        <p14:creationId xmlns:p14="http://schemas.microsoft.com/office/powerpoint/2010/main" val="3065071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FD38A-D801-41D0-85AC-B510CA2FBE26}"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8144C76-9A82-470B-87A2-618370982259}" type="slidenum">
              <a:rPr lang="ru-RU" smtClean="0"/>
              <a:t>‹#›</a:t>
            </a:fld>
            <a:endParaRPr lang="ru-RU"/>
          </a:p>
        </p:txBody>
      </p:sp>
    </p:spTree>
    <p:extLst>
      <p:ext uri="{BB962C8B-B14F-4D97-AF65-F5344CB8AC3E}">
        <p14:creationId xmlns:p14="http://schemas.microsoft.com/office/powerpoint/2010/main" val="448546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AFEFD38A-D801-41D0-85AC-B510CA2FBE26}"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8144C76-9A82-470B-87A2-618370982259}" type="slidenum">
              <a:rPr lang="ru-RU" smtClean="0"/>
              <a:t>‹#›</a:t>
            </a:fld>
            <a:endParaRPr lang="ru-RU"/>
          </a:p>
        </p:txBody>
      </p:sp>
    </p:spTree>
    <p:extLst>
      <p:ext uri="{BB962C8B-B14F-4D97-AF65-F5344CB8AC3E}">
        <p14:creationId xmlns:p14="http://schemas.microsoft.com/office/powerpoint/2010/main" val="4107612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AFEFD38A-D801-41D0-85AC-B510CA2FBE26}" type="datetimeFigureOut">
              <a:rPr lang="ru-RU" smtClean="0"/>
              <a:t>27.11.2015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8144C76-9A82-470B-87A2-618370982259}" type="slidenum">
              <a:rPr lang="ru-RU" smtClean="0"/>
              <a:t>‹#›</a:t>
            </a:fld>
            <a:endParaRPr lang="ru-RU"/>
          </a:p>
        </p:txBody>
      </p:sp>
    </p:spTree>
    <p:extLst>
      <p:ext uri="{BB962C8B-B14F-4D97-AF65-F5344CB8AC3E}">
        <p14:creationId xmlns:p14="http://schemas.microsoft.com/office/powerpoint/2010/main" val="870117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AFEFD38A-D801-41D0-85AC-B510CA2FBE26}" type="datetimeFigureOut">
              <a:rPr lang="ru-RU" smtClean="0"/>
              <a:t>27.11.2015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8144C76-9A82-470B-87A2-618370982259}" type="slidenum">
              <a:rPr lang="ru-RU" smtClean="0"/>
              <a:t>‹#›</a:t>
            </a:fld>
            <a:endParaRPr lang="ru-RU"/>
          </a:p>
        </p:txBody>
      </p:sp>
    </p:spTree>
    <p:extLst>
      <p:ext uri="{BB962C8B-B14F-4D97-AF65-F5344CB8AC3E}">
        <p14:creationId xmlns:p14="http://schemas.microsoft.com/office/powerpoint/2010/main" val="24990246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EFD38A-D801-41D0-85AC-B510CA2FBE26}" type="datetimeFigureOut">
              <a:rPr lang="ru-RU" smtClean="0"/>
              <a:t>27.11.2015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C8144C76-9A82-470B-87A2-618370982259}" type="slidenum">
              <a:rPr lang="ru-RU" smtClean="0"/>
              <a:t>‹#›</a:t>
            </a:fld>
            <a:endParaRPr lang="ru-RU"/>
          </a:p>
        </p:txBody>
      </p:sp>
    </p:spTree>
    <p:extLst>
      <p:ext uri="{BB962C8B-B14F-4D97-AF65-F5344CB8AC3E}">
        <p14:creationId xmlns:p14="http://schemas.microsoft.com/office/powerpoint/2010/main" val="4122023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EFD38A-D801-41D0-85AC-B510CA2FBE26}"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8144C76-9A82-470B-87A2-618370982259}" type="slidenum">
              <a:rPr lang="ru-RU" smtClean="0"/>
              <a:t>‹#›</a:t>
            </a:fld>
            <a:endParaRPr lang="ru-RU"/>
          </a:p>
        </p:txBody>
      </p:sp>
    </p:spTree>
    <p:extLst>
      <p:ext uri="{BB962C8B-B14F-4D97-AF65-F5344CB8AC3E}">
        <p14:creationId xmlns:p14="http://schemas.microsoft.com/office/powerpoint/2010/main" val="1537171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EFD38A-D801-41D0-85AC-B510CA2FBE26}"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8144C76-9A82-470B-87A2-618370982259}" type="slidenum">
              <a:rPr lang="ru-RU" smtClean="0"/>
              <a:t>‹#›</a:t>
            </a:fld>
            <a:endParaRPr lang="ru-RU"/>
          </a:p>
        </p:txBody>
      </p:sp>
    </p:spTree>
    <p:extLst>
      <p:ext uri="{BB962C8B-B14F-4D97-AF65-F5344CB8AC3E}">
        <p14:creationId xmlns:p14="http://schemas.microsoft.com/office/powerpoint/2010/main" val="3281009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AFEFD38A-D801-41D0-85AC-B510CA2FBE26}"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8144C76-9A82-470B-87A2-618370982259}" type="slidenum">
              <a:rPr lang="ru-RU" smtClean="0"/>
              <a:t>‹#›</a:t>
            </a:fld>
            <a:endParaRPr lang="ru-RU"/>
          </a:p>
        </p:txBody>
      </p:sp>
    </p:spTree>
    <p:extLst>
      <p:ext uri="{BB962C8B-B14F-4D97-AF65-F5344CB8AC3E}">
        <p14:creationId xmlns:p14="http://schemas.microsoft.com/office/powerpoint/2010/main" val="3941652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AFEFD38A-D801-41D0-85AC-B510CA2FBE26}"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8144C76-9A82-470B-87A2-618370982259}" type="slidenum">
              <a:rPr lang="ru-RU" smtClean="0"/>
              <a:t>‹#›</a:t>
            </a:fld>
            <a:endParaRPr lang="ru-RU"/>
          </a:p>
        </p:txBody>
      </p:sp>
    </p:spTree>
    <p:extLst>
      <p:ext uri="{BB962C8B-B14F-4D97-AF65-F5344CB8AC3E}">
        <p14:creationId xmlns:p14="http://schemas.microsoft.com/office/powerpoint/2010/main" val="3393981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EFD38A-D801-41D0-85AC-B510CA2FBE26}" type="datetimeFigureOut">
              <a:rPr lang="ru-RU" smtClean="0"/>
              <a:t>27.11.2015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144C76-9A82-470B-87A2-618370982259}" type="slidenum">
              <a:rPr lang="ru-RU" smtClean="0"/>
              <a:t>‹#›</a:t>
            </a:fld>
            <a:endParaRPr lang="ru-RU"/>
          </a:p>
        </p:txBody>
      </p:sp>
    </p:spTree>
    <p:extLst>
      <p:ext uri="{BB962C8B-B14F-4D97-AF65-F5344CB8AC3E}">
        <p14:creationId xmlns:p14="http://schemas.microsoft.com/office/powerpoint/2010/main" val="27717941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dic.academic.ru/pictures/wiki/files/87/Wiki_letter_w.svg"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dic.academic.ru/pictures/wiki/files/87/Wiki_letter_w.sv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u-RU" dirty="0"/>
              <a:t>Стеноз позвоночного канала.</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2470489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a:t>
            </a:r>
            <a:endParaRPr lang="ru-RU" dirty="0"/>
          </a:p>
        </p:txBody>
      </p:sp>
      <p:sp>
        <p:nvSpPr>
          <p:cNvPr id="3" name="Content Placeholder 2"/>
          <p:cNvSpPr>
            <a:spLocks noGrp="1"/>
          </p:cNvSpPr>
          <p:nvPr>
            <p:ph idx="1"/>
          </p:nvPr>
        </p:nvSpPr>
        <p:spPr/>
        <p:txBody>
          <a:bodyPr/>
          <a:lstStyle/>
          <a:p>
            <a:r>
              <a:rPr lang="ru-RU" dirty="0" smtClean="0"/>
              <a:t>Рассмотреть стеноз позвоночного канала</a:t>
            </a:r>
            <a:endParaRPr lang="ru-RU" dirty="0"/>
          </a:p>
        </p:txBody>
      </p:sp>
    </p:spTree>
    <p:extLst>
      <p:ext uri="{BB962C8B-B14F-4D97-AF65-F5344CB8AC3E}">
        <p14:creationId xmlns:p14="http://schemas.microsoft.com/office/powerpoint/2010/main" val="31532797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a:t>
            </a:r>
            <a:endParaRPr lang="ru-RU" dirty="0"/>
          </a:p>
        </p:txBody>
      </p:sp>
      <p:sp>
        <p:nvSpPr>
          <p:cNvPr id="3" name="Content Placeholder 2"/>
          <p:cNvSpPr>
            <a:spLocks noGrp="1"/>
          </p:cNvSpPr>
          <p:nvPr>
            <p:ph idx="1"/>
          </p:nvPr>
        </p:nvSpPr>
        <p:spPr>
          <a:xfrm>
            <a:off x="838200" y="1690688"/>
            <a:ext cx="4776989" cy="4486275"/>
          </a:xfrm>
        </p:spPr>
        <p:txBody>
          <a:bodyPr>
            <a:normAutofit/>
          </a:bodyPr>
          <a:lstStyle/>
          <a:p>
            <a:r>
              <a:rPr lang="ru-RU" sz="3600" dirty="0"/>
              <a:t>изучение этиологии, патогенеза, клиники, </a:t>
            </a:r>
            <a:r>
              <a:rPr lang="ru-RU" sz="3600" dirty="0" smtClean="0"/>
              <a:t>диагностики</a:t>
            </a:r>
            <a:r>
              <a:rPr lang="ru-RU" sz="3600" dirty="0"/>
              <a:t>, </a:t>
            </a:r>
            <a:r>
              <a:rPr lang="ru-RU" sz="3600" dirty="0" smtClean="0"/>
              <a:t>методов лечения </a:t>
            </a:r>
            <a:r>
              <a:rPr lang="ru-RU" sz="3600" dirty="0"/>
              <a:t>с</a:t>
            </a:r>
            <a:r>
              <a:rPr lang="ru-RU" sz="3600" dirty="0" smtClean="0"/>
              <a:t>теноза </a:t>
            </a:r>
            <a:r>
              <a:rPr lang="ru-RU" sz="3600" dirty="0"/>
              <a:t>позвоночного канала.</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5189" y="365125"/>
            <a:ext cx="6562580" cy="5811838"/>
          </a:xfrm>
          <a:prstGeom prst="rect">
            <a:avLst/>
          </a:prstGeom>
        </p:spPr>
      </p:pic>
    </p:spTree>
    <p:extLst>
      <p:ext uri="{BB962C8B-B14F-4D97-AF65-F5344CB8AC3E}">
        <p14:creationId xmlns:p14="http://schemas.microsoft.com/office/powerpoint/2010/main" val="3643246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lang="ru-RU" dirty="0" smtClean="0"/>
              <a:t>Определение</a:t>
            </a:r>
          </a:p>
          <a:p>
            <a:r>
              <a:rPr lang="ru-RU" dirty="0" smtClean="0"/>
              <a:t>Классификация</a:t>
            </a:r>
          </a:p>
          <a:p>
            <a:r>
              <a:rPr lang="ru-RU" dirty="0" smtClean="0"/>
              <a:t>Этиология</a:t>
            </a:r>
          </a:p>
          <a:p>
            <a:r>
              <a:rPr lang="ru-RU" dirty="0" smtClean="0"/>
              <a:t>Клиника</a:t>
            </a:r>
          </a:p>
          <a:p>
            <a:r>
              <a:rPr lang="ru-RU" dirty="0" smtClean="0"/>
              <a:t>Диагностика</a:t>
            </a:r>
          </a:p>
          <a:p>
            <a:r>
              <a:rPr lang="ru-RU" smtClean="0"/>
              <a:t>Лечение</a:t>
            </a:r>
          </a:p>
          <a:p>
            <a:endParaRPr lang="ru-RU" dirty="0"/>
          </a:p>
        </p:txBody>
      </p:sp>
    </p:spTree>
    <p:extLst>
      <p:ext uri="{BB962C8B-B14F-4D97-AF65-F5344CB8AC3E}">
        <p14:creationId xmlns:p14="http://schemas.microsoft.com/office/powerpoint/2010/main" val="42370033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r>
              <a:rPr lang="ru-RU" b="1" dirty="0"/>
              <a:t>Стеноз позвоночного канала</a:t>
            </a:r>
            <a:r>
              <a:rPr lang="ru-RU" dirty="0"/>
              <a:t> — хронический процесс, характеризующийся патологическим сужениемцентрального позвоночного канала, латерального кармана или межпозвонкового отверстия костными,хрящевыми и мягкотканными структурами, с вторжением их в пространства, занимаемые нервнымикорешками и спинным мозгом.</a:t>
            </a:r>
          </a:p>
          <a:p>
            <a:r>
              <a:rPr lang="ru-RU" dirty="0"/>
              <a:t>Сужение позвоночного канала, вызываемое грыжами диска, которые приводят к острой компрессии нервно-сосудистых структур к стенозу обычно не относится.</a:t>
            </a:r>
          </a:p>
          <a:p>
            <a:endParaRPr lang="ru-RU" dirty="0"/>
          </a:p>
        </p:txBody>
      </p:sp>
    </p:spTree>
    <p:extLst>
      <p:ext uri="{BB962C8B-B14F-4D97-AF65-F5344CB8AC3E}">
        <p14:creationId xmlns:p14="http://schemas.microsoft.com/office/powerpoint/2010/main" val="36336424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r>
              <a:rPr lang="ru-RU" dirty="0" smtClean="0"/>
              <a:t>Стеноз</a:t>
            </a:r>
            <a:r>
              <a:rPr lang="ru-RU" dirty="0"/>
              <a:t> позвоночного канала является заболеванием, включает сочетание сужения позвоночного каналасогласно либо компьютерной томографии </a:t>
            </a:r>
            <a:r>
              <a:rPr lang="ru-RU" dirty="0" smtClean="0"/>
              <a:t>,</a:t>
            </a:r>
            <a:r>
              <a:rPr lang="ru-RU" dirty="0"/>
              <a:t> либо магнитно-резонансной </a:t>
            </a:r>
            <a:r>
              <a:rPr lang="ru-RU" dirty="0" smtClean="0"/>
              <a:t>томографии,</a:t>
            </a:r>
            <a:r>
              <a:rPr lang="ru-RU" dirty="0"/>
              <a:t> </a:t>
            </a:r>
            <a:r>
              <a:rPr lang="ru-RU" dirty="0" smtClean="0"/>
              <a:t>либо рентгенографии</a:t>
            </a:r>
            <a:r>
              <a:rPr lang="ru-RU" dirty="0"/>
              <a:t> позвоночника (спондилографии) и характерных клинических симптомов. При проведенииМРТ лицам старше 60 лет отмечено, что 21 % из них имел рентгенологические признаки суженияпозвоночного канала на поясничном уровне. Лишь треть </a:t>
            </a:r>
            <a:r>
              <a:rPr lang="ru-RU" dirty="0" smtClean="0"/>
              <a:t>- (</a:t>
            </a:r>
            <a:r>
              <a:rPr lang="ru-RU" dirty="0"/>
              <a:t>33 %) предъявляли характерные для </a:t>
            </a:r>
            <a:r>
              <a:rPr lang="ru-RU" dirty="0" smtClean="0"/>
              <a:t>стеноза жалобы</a:t>
            </a:r>
            <a:endParaRPr lang="ru-RU" dirty="0"/>
          </a:p>
          <a:p>
            <a:endParaRPr lang="ru-RU" dirty="0"/>
          </a:p>
        </p:txBody>
      </p:sp>
    </p:spTree>
    <p:extLst>
      <p:ext uri="{BB962C8B-B14F-4D97-AF65-F5344CB8AC3E}">
        <p14:creationId xmlns:p14="http://schemas.microsoft.com/office/powerpoint/2010/main" val="40981372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3127"/>
            <a:ext cx="10160358" cy="6844873"/>
          </a:xfrm>
        </p:spPr>
      </p:pic>
    </p:spTree>
    <p:extLst>
      <p:ext uri="{BB962C8B-B14F-4D97-AF65-F5344CB8AC3E}">
        <p14:creationId xmlns:p14="http://schemas.microsoft.com/office/powerpoint/2010/main" val="15591736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3437586" cy="4351338"/>
          </a:xfrm>
        </p:spPr>
        <p:txBody>
          <a:bodyPr/>
          <a:lstStyle/>
          <a:p>
            <a:r>
              <a:rPr lang="ru-RU" dirty="0"/>
              <a:t>МРТ шейного отдела позвоночника у пациента со стенозом позвоночного канала</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50966" y="0"/>
            <a:ext cx="5701384" cy="6593070"/>
          </a:xfrm>
          <a:prstGeom prst="rect">
            <a:avLst/>
          </a:prstGeom>
        </p:spPr>
      </p:pic>
    </p:spTree>
    <p:extLst>
      <p:ext uri="{BB962C8B-B14F-4D97-AF65-F5344CB8AC3E}">
        <p14:creationId xmlns:p14="http://schemas.microsoft.com/office/powerpoint/2010/main" val="17499276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Классификация</a:t>
            </a:r>
            <a:br>
              <a:rPr lang="ru-RU" b="1" dirty="0" smtClean="0"/>
            </a:br>
            <a:endParaRPr lang="ru-RU" dirty="0"/>
          </a:p>
        </p:txBody>
      </p:sp>
      <p:sp>
        <p:nvSpPr>
          <p:cNvPr id="3" name="Content Placeholder 2"/>
          <p:cNvSpPr>
            <a:spLocks noGrp="1"/>
          </p:cNvSpPr>
          <p:nvPr>
            <p:ph idx="1"/>
          </p:nvPr>
        </p:nvSpPr>
        <p:spPr/>
        <p:txBody>
          <a:bodyPr>
            <a:normAutofit fontScale="92500" lnSpcReduction="20000"/>
          </a:bodyPr>
          <a:lstStyle/>
          <a:p>
            <a:r>
              <a:rPr lang="ru-RU" dirty="0" smtClean="0"/>
              <a:t>По</a:t>
            </a:r>
            <a:r>
              <a:rPr lang="ru-RU" dirty="0"/>
              <a:t> анатомическим критериям различают</a:t>
            </a:r>
          </a:p>
          <a:p>
            <a:pPr lvl="1"/>
            <a:r>
              <a:rPr lang="ru-RU" dirty="0"/>
              <a:t>центральный стеноз — уменьшение расстояния от задней поверхности тела позвонка до ближайшейпротивоположной точки на дужке у основания остистого отростка (до 12 мм — относительный стеноз, 10 мми меньше — абсолютный) либо </a:t>
            </a:r>
            <a:r>
              <a:rPr lang="ru-RU" dirty="0" smtClean="0"/>
              <a:t>площади позвоночного</a:t>
            </a:r>
            <a:r>
              <a:rPr lang="ru-RU" dirty="0"/>
              <a:t> канала (до 100 мм² — относительный стеноз, 75 мм²и менее — абсолютный стеноз)</a:t>
            </a:r>
          </a:p>
          <a:p>
            <a:pPr lvl="1"/>
            <a:r>
              <a:rPr lang="ru-RU" dirty="0"/>
              <a:t>латеральные стенозы — сужение корешкового канала и межпозвонкового отверстия до 4 мм и менее</a:t>
            </a:r>
          </a:p>
          <a:p>
            <a:r>
              <a:rPr lang="ru-RU" dirty="0"/>
              <a:t>По этиологии различают</a:t>
            </a:r>
          </a:p>
          <a:p>
            <a:pPr lvl="1"/>
            <a:r>
              <a:rPr lang="ru-RU" dirty="0"/>
              <a:t>врождённый или идиопатический стеноз; ахондроплазию</a:t>
            </a:r>
          </a:p>
          <a:p>
            <a:pPr lvl="1"/>
            <a:r>
              <a:rPr lang="ru-RU" dirty="0"/>
              <a:t>приобретённый стеноз</a:t>
            </a:r>
          </a:p>
          <a:p>
            <a:pPr lvl="1"/>
            <a:r>
              <a:rPr lang="ru-RU" dirty="0"/>
              <a:t>комбинированный стеноз — любое сочетание врождённого и приобретённого </a:t>
            </a:r>
            <a:r>
              <a:rPr lang="ru-RU" dirty="0" smtClean="0"/>
              <a:t>стеноза</a:t>
            </a:r>
            <a:endParaRPr lang="ru-RU" dirty="0"/>
          </a:p>
          <a:p>
            <a:endParaRPr lang="ru-RU" dirty="0"/>
          </a:p>
        </p:txBody>
      </p:sp>
    </p:spTree>
    <p:extLst>
      <p:ext uri="{BB962C8B-B14F-4D97-AF65-F5344CB8AC3E}">
        <p14:creationId xmlns:p14="http://schemas.microsoft.com/office/powerpoint/2010/main" val="24638328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Этиология</a:t>
            </a:r>
            <a:br>
              <a:rPr lang="ru-RU" b="1" dirty="0" smtClean="0"/>
            </a:br>
            <a:endParaRPr lang="ru-RU" dirty="0"/>
          </a:p>
        </p:txBody>
      </p:sp>
      <p:sp>
        <p:nvSpPr>
          <p:cNvPr id="3" name="Content Placeholder 2"/>
          <p:cNvSpPr>
            <a:spLocks noGrp="1"/>
          </p:cNvSpPr>
          <p:nvPr>
            <p:ph idx="1"/>
          </p:nvPr>
        </p:nvSpPr>
        <p:spPr/>
        <p:txBody>
          <a:bodyPr>
            <a:noAutofit/>
          </a:bodyPr>
          <a:lstStyle/>
          <a:p>
            <a:r>
              <a:rPr lang="ru-RU" sz="1600" b="1" dirty="0" smtClean="0"/>
              <a:t>Врождённый</a:t>
            </a:r>
            <a:r>
              <a:rPr lang="ru-RU" sz="1600" b="1" dirty="0"/>
              <a:t> стеноз</a:t>
            </a:r>
            <a:r>
              <a:rPr lang="ru-RU" sz="1600" dirty="0"/>
              <a:t> обусловлен анатомическими особенностями строения позвоночника у человека ипроявляется</a:t>
            </a:r>
          </a:p>
          <a:p>
            <a:r>
              <a:rPr lang="ru-RU" sz="1600" dirty="0"/>
              <a:t>укорочением дуги позвонков</a:t>
            </a:r>
          </a:p>
          <a:p>
            <a:r>
              <a:rPr lang="ru-RU" sz="1600" dirty="0"/>
              <a:t>ахондроплазией (увеличение толщины дуги позвонка, укорочение ножки и уменьшение высоты телапозвонка)</a:t>
            </a:r>
          </a:p>
          <a:p>
            <a:r>
              <a:rPr lang="ru-RU" sz="1600" dirty="0"/>
              <a:t>хрящевой и фиброзной </a:t>
            </a:r>
            <a:r>
              <a:rPr lang="ru-RU" sz="1600" dirty="0" smtClean="0"/>
              <a:t>диастематомиелией</a:t>
            </a:r>
            <a:endParaRPr lang="ru-RU" sz="1600" dirty="0"/>
          </a:p>
          <a:p>
            <a:pPr marL="0" indent="0">
              <a:buNone/>
            </a:pPr>
            <a:r>
              <a:rPr lang="ru-RU" sz="1600" dirty="0"/>
              <a:t>Причины возникновения </a:t>
            </a:r>
            <a:r>
              <a:rPr lang="ru-RU" sz="1600" b="1" dirty="0"/>
              <a:t>приобретённого стеноза</a:t>
            </a:r>
            <a:r>
              <a:rPr lang="ru-RU" sz="1600" dirty="0"/>
              <a:t> различны. Основными являются:</a:t>
            </a:r>
          </a:p>
          <a:p>
            <a:r>
              <a:rPr lang="ru-RU" sz="1600" dirty="0"/>
              <a:t>деформирующий спондилоартроз с гипертрофией межпозвонковых суставов, образованием краевыхостеофитов</a:t>
            </a:r>
          </a:p>
          <a:p>
            <a:r>
              <a:rPr lang="ru-RU" sz="1600" dirty="0"/>
              <a:t>оссифицированные грыжи межпозвонковых дисков</a:t>
            </a:r>
          </a:p>
          <a:p>
            <a:r>
              <a:rPr lang="ru-RU" sz="1600" dirty="0"/>
              <a:t>гипертрофия и оссификация жёлтой связки</a:t>
            </a:r>
          </a:p>
          <a:p>
            <a:r>
              <a:rPr lang="ru-RU" sz="1600" dirty="0"/>
              <a:t>болезнь Форестье (диффузный идиопатический гиперостоз ревматоидной природы)</a:t>
            </a:r>
          </a:p>
          <a:p>
            <a:r>
              <a:rPr lang="ru-RU" sz="1600" dirty="0"/>
              <a:t>болезнь Бехтерева</a:t>
            </a:r>
          </a:p>
          <a:p>
            <a:r>
              <a:rPr lang="ru-RU" sz="1600" dirty="0"/>
              <a:t>спондилолистез дегенеративно-дистрофического генеза</a:t>
            </a:r>
          </a:p>
          <a:p>
            <a:r>
              <a:rPr lang="ru-RU" sz="1600" dirty="0"/>
              <a:t>ятрогенный стеноз — образование субарахноидальных спаек и/или послеоперационных рубцов</a:t>
            </a:r>
          </a:p>
          <a:p>
            <a:pPr lvl="1"/>
            <a:r>
              <a:rPr lang="ru-RU" sz="1600" dirty="0"/>
              <a:t>«стальной стеноз» — внедрение металлических конструкций в просвет позвоночного или радикулярногоканала</a:t>
            </a:r>
          </a:p>
          <a:p>
            <a:endParaRPr lang="ru-RU" sz="1600" dirty="0"/>
          </a:p>
        </p:txBody>
      </p:sp>
    </p:spTree>
    <p:extLst>
      <p:ext uri="{BB962C8B-B14F-4D97-AF65-F5344CB8AC3E}">
        <p14:creationId xmlns:p14="http://schemas.microsoft.com/office/powerpoint/2010/main" val="16228138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3450465" cy="4351338"/>
          </a:xfrm>
        </p:spPr>
        <p:txBody>
          <a:bodyPr/>
          <a:lstStyle/>
          <a:p>
            <a:r>
              <a:rPr lang="ru-RU" dirty="0"/>
              <a:t>МРТ признаки переломо-вывиха. А – деформация и стеноз позвоночного канала Б – усиление сигнала спинного мозга в результате его сдавления или отека</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88664" y="317637"/>
            <a:ext cx="7778839" cy="6134677"/>
          </a:xfrm>
          <a:prstGeom prst="rect">
            <a:avLst/>
          </a:prstGeom>
        </p:spPr>
      </p:pic>
    </p:spTree>
    <p:extLst>
      <p:ext uri="{BB962C8B-B14F-4D97-AF65-F5344CB8AC3E}">
        <p14:creationId xmlns:p14="http://schemas.microsoft.com/office/powerpoint/2010/main" val="3206251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321972" y="807352"/>
            <a:ext cx="11372045" cy="544764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strike="noStrike" cap="none" normalizeH="0" baseline="0" dirty="0" smtClean="0">
                <a:ln>
                  <a:noFill/>
                </a:ln>
                <a:effectLst/>
                <a:latin typeface="Helvetica" panose="020B0604020202020204" pitchFamily="34" charset="0"/>
              </a:rPr>
              <a:t>Центральный стеноз</a:t>
            </a:r>
            <a:r>
              <a:rPr kumimoji="0" lang="ru-RU" altLang="ru-RU" sz="2400" b="0" i="0" strike="noStrike" cap="none" normalizeH="0" baseline="0" dirty="0" smtClean="0">
                <a:ln>
                  <a:noFill/>
                </a:ln>
                <a:effectLst/>
                <a:latin typeface="Helvetica" panose="020B0604020202020204" pitchFamily="34" charset="0"/>
              </a:rPr>
              <a:t> возникает за счёт патологических процессов в анатомических структурахформирующих позвоночный   канал (в частности межпозвонковых дисках, межпозвонковых суставах, жёлтойсвязке, задней продольной связке), в котором содержатся спинномозговой мешок с включенными в негонервными корешками.</a:t>
            </a:r>
            <a:endParaRPr kumimoji="0" lang="ru-RU" altLang="ru-RU" sz="2400" b="0" i="0"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strike="noStrike" cap="none" normalizeH="0" baseline="0" dirty="0" smtClean="0">
                <a:ln>
                  <a:noFill/>
                </a:ln>
                <a:effectLst/>
                <a:latin typeface="Helvetica" panose="020B0604020202020204" pitchFamily="34" charset="0"/>
              </a:rPr>
              <a:t>Латеральный стеноз</a:t>
            </a:r>
            <a:r>
              <a:rPr kumimoji="0" lang="ru-RU" altLang="ru-RU" sz="2400" b="0" i="0" strike="noStrike" cap="none" normalizeH="0" baseline="0" dirty="0" smtClean="0">
                <a:ln>
                  <a:noFill/>
                </a:ln>
                <a:effectLst/>
                <a:latin typeface="Helvetica" panose="020B0604020202020204" pitchFamily="34" charset="0"/>
              </a:rPr>
              <a:t> может возникать в одной или нескольких из трёх анатомических зон: зоне входа(латеральном рецессусе), средней зоне и зоне выхода (межпозвонковом отверстии).</a:t>
            </a:r>
            <a:endParaRPr kumimoji="0" lang="ru-RU" altLang="ru-RU" sz="2400" b="0" i="0" strike="noStrike" cap="none" normalizeH="0" baseline="0" dirty="0" smtClean="0">
              <a:ln>
                <a:noFill/>
              </a:ln>
              <a:effectLst/>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ru-RU" altLang="ru-RU" b="0" i="0" strike="noStrike" cap="none" normalizeH="0" baseline="0" dirty="0" smtClean="0">
                <a:ln>
                  <a:noFill/>
                </a:ln>
                <a:effectLst/>
                <a:latin typeface="Helvetica" panose="020B0604020202020204" pitchFamily="34" charset="0"/>
              </a:rPr>
              <a:t>В норме высота межпозвонкового отверстия составляет 20-30 мм, ширина 8-10 мм, площадь от 40 до 160мм². Снижении высоты межпозвонкового отверстия менее 15 мм трактуется как его стеноз (в сочетании склиническими признаками поражения нервного корешка)</a:t>
            </a:r>
            <a:endParaRPr lang="ru-RU" altLang="ru-RU" baseline="30000" dirty="0">
              <a:latin typeface="Helvetica" panose="020B0604020202020204" pitchFamily="34" charset="0"/>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ru-RU" altLang="ru-RU" b="0" i="0" strike="noStrike" cap="none" normalizeH="0" baseline="0" dirty="0" smtClean="0">
                <a:ln>
                  <a:noFill/>
                </a:ln>
                <a:effectLst/>
                <a:latin typeface="Helvetica" panose="020B0604020202020204" pitchFamily="34" charset="0"/>
              </a:rPr>
              <a:t>Стеноз межпозвонкового отверстия чаще встречается в нижнем поясничном отделе</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661652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Клиника</a:t>
            </a:r>
            <a:br>
              <a:rPr lang="ru-RU" b="1" dirty="0" smtClean="0"/>
            </a:br>
            <a:endParaRPr lang="ru-RU" dirty="0"/>
          </a:p>
        </p:txBody>
      </p:sp>
      <p:sp>
        <p:nvSpPr>
          <p:cNvPr id="3" name="Content Placeholder 2"/>
          <p:cNvSpPr>
            <a:spLocks noGrp="1"/>
          </p:cNvSpPr>
          <p:nvPr>
            <p:ph idx="1"/>
          </p:nvPr>
        </p:nvSpPr>
        <p:spPr>
          <a:xfrm>
            <a:off x="515155" y="953037"/>
            <a:ext cx="10838645" cy="5223926"/>
          </a:xfrm>
        </p:spPr>
        <p:txBody>
          <a:bodyPr>
            <a:normAutofit fontScale="25000" lnSpcReduction="20000"/>
          </a:bodyPr>
          <a:lstStyle/>
          <a:p>
            <a:r>
              <a:rPr lang="ru-RU" sz="6400" dirty="0" smtClean="0">
                <a:latin typeface="Times New Roman" panose="02020603050405020304" pitchFamily="18" charset="0"/>
                <a:cs typeface="Times New Roman" panose="02020603050405020304" pitchFamily="18" charset="0"/>
              </a:rPr>
              <a:t>При</a:t>
            </a:r>
            <a:r>
              <a:rPr lang="ru-RU" sz="6400" dirty="0">
                <a:latin typeface="Times New Roman" panose="02020603050405020304" pitchFamily="18" charset="0"/>
                <a:cs typeface="Times New Roman" panose="02020603050405020304" pitchFamily="18" charset="0"/>
              </a:rPr>
              <a:t> исследовании группы больных со стенозом позвоночного канала на поясничном </a:t>
            </a:r>
            <a:r>
              <a:rPr lang="ru-RU" sz="6400" dirty="0" smtClean="0">
                <a:latin typeface="Times New Roman" panose="02020603050405020304" pitchFamily="18" charset="0"/>
                <a:cs typeface="Times New Roman" panose="02020603050405020304" pitchFamily="18" charset="0"/>
              </a:rPr>
              <a:t>уровне</a:t>
            </a:r>
            <a:r>
              <a:rPr lang="ru-RU" sz="6400" dirty="0">
                <a:latin typeface="Times New Roman" panose="02020603050405020304" pitchFamily="18" charset="0"/>
                <a:cs typeface="Times New Roman" panose="02020603050405020304" pitchFamily="18" charset="0"/>
              </a:rPr>
              <a:t> отмечено,что ведущими жалобами являются:</a:t>
            </a:r>
          </a:p>
          <a:p>
            <a:r>
              <a:rPr lang="ru-RU" sz="6400" dirty="0">
                <a:latin typeface="Times New Roman" panose="02020603050405020304" pitchFamily="18" charset="0"/>
                <a:cs typeface="Times New Roman" panose="02020603050405020304" pitchFamily="18" charset="0"/>
              </a:rPr>
              <a:t>боль в спине (95 %)</a:t>
            </a:r>
          </a:p>
          <a:p>
            <a:r>
              <a:rPr lang="ru-RU" sz="6400" dirty="0">
                <a:latin typeface="Times New Roman" panose="02020603050405020304" pitchFamily="18" charset="0"/>
                <a:cs typeface="Times New Roman" panose="02020603050405020304" pitchFamily="18" charset="0"/>
              </a:rPr>
              <a:t>синдром нейрогенной перемежающейся хромоты (91 %)</a:t>
            </a:r>
          </a:p>
          <a:p>
            <a:r>
              <a:rPr lang="ru-RU" sz="6400" dirty="0">
                <a:latin typeface="Times New Roman" panose="02020603050405020304" pitchFamily="18" charset="0"/>
                <a:cs typeface="Times New Roman" panose="02020603050405020304" pitchFamily="18" charset="0"/>
              </a:rPr>
              <a:t>радикулярная боль в одной или двух ногах (71 %)</a:t>
            </a:r>
          </a:p>
          <a:p>
            <a:r>
              <a:rPr lang="ru-RU" sz="6400" dirty="0">
                <a:latin typeface="Times New Roman" panose="02020603050405020304" pitchFamily="18" charset="0"/>
                <a:cs typeface="Times New Roman" panose="02020603050405020304" pitchFamily="18" charset="0"/>
              </a:rPr>
              <a:t>слабость в одной или двух ногах (33 %)</a:t>
            </a:r>
          </a:p>
          <a:p>
            <a:r>
              <a:rPr lang="ru-RU" sz="6400" dirty="0">
                <a:latin typeface="Times New Roman" panose="02020603050405020304" pitchFamily="18" charset="0"/>
                <a:cs typeface="Times New Roman" panose="02020603050405020304" pitchFamily="18" charset="0"/>
              </a:rPr>
              <a:t>У больных, которые отмечали сочетание боли в ноге и пояснице 70 % отмечали одинаковую интенсивностьболи в ноге и пояснице, у 25 % преобладала боль в ногах. В 58 % случаев боль имелась в одной ноге и в42 % она была двусторонней. У большинства больных отмечалась радикулопатия нескольких нервныхкорешков. В основном боль при стенозе позвоночного канала распространяется в </a:t>
            </a:r>
            <a:r>
              <a:rPr lang="ru-RU" sz="6400" dirty="0" smtClean="0">
                <a:latin typeface="Times New Roman" panose="02020603050405020304" pitchFamily="18" charset="0"/>
                <a:cs typeface="Times New Roman" panose="02020603050405020304" pitchFamily="18" charset="0"/>
              </a:rPr>
              <a:t>дерматомах L5</a:t>
            </a:r>
            <a:r>
              <a:rPr lang="ru-RU" sz="6400" dirty="0">
                <a:latin typeface="Times New Roman" panose="02020603050405020304" pitchFamily="18" charset="0"/>
                <a:cs typeface="Times New Roman" panose="02020603050405020304" pitchFamily="18" charset="0"/>
              </a:rPr>
              <a:t> (91 %) и SI(63 %), реже в дерматомах L1-L4 (28 </a:t>
            </a:r>
            <a:r>
              <a:rPr lang="ru-RU" sz="6400" dirty="0" smtClean="0">
                <a:latin typeface="Times New Roman" panose="02020603050405020304" pitchFamily="18" charset="0"/>
                <a:cs typeface="Times New Roman" panose="02020603050405020304" pitchFamily="18" charset="0"/>
              </a:rPr>
              <a:t>%).</a:t>
            </a:r>
          </a:p>
          <a:p>
            <a:pPr marL="0" lvl="0" indent="0" eaLnBrk="0" fontAlgn="base" hangingPunct="0">
              <a:lnSpc>
                <a:spcPct val="100000"/>
              </a:lnSpc>
              <a:spcBef>
                <a:spcPct val="0"/>
              </a:spcBef>
              <a:spcAft>
                <a:spcPct val="0"/>
              </a:spcAft>
              <a:buNone/>
            </a:pPr>
            <a:endParaRPr kumimoji="0" lang="ru-RU" altLang="ru-RU" sz="1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None/>
            </a:pPr>
            <a:r>
              <a:rPr kumimoji="0" lang="ru-RU" altLang="ru-RU" sz="1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Диагностика</a:t>
            </a:r>
          </a:p>
          <a:p>
            <a:pPr marL="0" lvl="0" indent="0" eaLnBrk="0" fontAlgn="base" hangingPunct="0">
              <a:lnSpc>
                <a:spcPct val="100000"/>
              </a:lnSpc>
              <a:spcBef>
                <a:spcPct val="0"/>
              </a:spcBef>
              <a:spcAft>
                <a:spcPct val="0"/>
              </a:spcAft>
              <a:buNone/>
            </a:pPr>
            <a:r>
              <a:rPr kumimoji="0" lang="ru-RU" altLang="ru-RU" sz="6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Диагноз стеноза позвоночного канала может быть установлен на основании сочетания клинических жалоб исужения просвета позвоночного канала соответственно данным дополнительных методов исследования.</a:t>
            </a:r>
            <a:endParaRPr kumimoji="0" lang="ru-RU" altLang="ru-RU" sz="6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None/>
            </a:pPr>
            <a:r>
              <a:rPr kumimoji="0" lang="ru-RU" altLang="ru-RU" sz="6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Сужение позвоночного канала (переднезадний размер менее 12 мм) может быть выявлено согласномагнитно-резонансной томографии, компьютерной томографии и рентгенографии (спондилографии)позвоночника.</a:t>
            </a:r>
            <a:endParaRPr kumimoji="0" lang="ru-RU" altLang="ru-RU" sz="6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None/>
            </a:pPr>
            <a:endParaRPr kumimoji="0" lang="ru-RU" altLang="ru-RU" sz="1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None/>
            </a:pPr>
            <a:r>
              <a:rPr kumimoji="0" lang="ru-RU" altLang="ru-RU" sz="1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Лечение</a:t>
            </a:r>
          </a:p>
          <a:p>
            <a:pPr marL="0" lvl="0" indent="0" eaLnBrk="0" fontAlgn="base" hangingPunct="0">
              <a:lnSpc>
                <a:spcPct val="100000"/>
              </a:lnSpc>
              <a:spcBef>
                <a:spcPct val="0"/>
              </a:spcBef>
              <a:spcAft>
                <a:spcPct val="0"/>
              </a:spcAft>
              <a:buNone/>
            </a:pPr>
            <a:r>
              <a:rPr kumimoji="0" lang="ru-RU" altLang="ru-RU" sz="6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Лечение стеноза позвоночного канала может быть консервативным и оперативным.</a:t>
            </a:r>
            <a:endParaRPr kumimoji="0" lang="ru-RU" altLang="ru-RU" sz="6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0"/>
              </a:spcBef>
              <a:spcAft>
                <a:spcPct val="0"/>
              </a:spcAft>
              <a:buNone/>
            </a:pPr>
            <a:r>
              <a:rPr kumimoji="0" lang="ru-RU" altLang="ru-RU" sz="6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Консервативное лечение</a:t>
            </a:r>
          </a:p>
          <a:p>
            <a:pPr marL="0" lvl="0" indent="0" eaLnBrk="0" fontAlgn="base" hangingPunct="0">
              <a:lnSpc>
                <a:spcPct val="100000"/>
              </a:lnSpc>
              <a:spcBef>
                <a:spcPct val="0"/>
              </a:spcBef>
              <a:spcAft>
                <a:spcPct val="0"/>
              </a:spcAft>
              <a:buNone/>
            </a:pPr>
            <a:r>
              <a:rPr kumimoji="0" lang="ru-RU" altLang="ru-RU" sz="6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Консервативное лечение включает в себя назначение анталгических, сосудистых, противовоспалительныхпрепаратов. Однако оно является недостаточно эффективным в лечении стеноза позвоночного канала, так как приводит к улучшению самочув</a:t>
            </a:r>
            <a:r>
              <a:rPr lang="ru-RU" altLang="ru-RU" sz="6400" dirty="0" smtClean="0">
                <a:solidFill>
                  <a:srgbClr val="000000"/>
                </a:solidFill>
                <a:latin typeface="Times New Roman" panose="02020603050405020304" pitchFamily="18" charset="0"/>
                <a:cs typeface="Times New Roman" panose="02020603050405020304" pitchFamily="18" charset="0"/>
              </a:rPr>
              <a:t>ствия у трети больных.</a:t>
            </a:r>
            <a:r>
              <a:rPr kumimoji="0" lang="ru-RU" altLang="ru-RU" sz="36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hlinkClick r:id="rId2"/>
              </a:rPr>
              <a:t/>
            </a:r>
            <a:br>
              <a:rPr kumimoji="0" lang="ru-RU" altLang="ru-RU" sz="36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hlinkClick r:id="rId2"/>
              </a:rPr>
            </a:br>
            <a:r>
              <a:rPr kumimoji="0" lang="ru-RU" altLang="ru-RU" sz="36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hlinkClick r:id="rId2"/>
              </a:rPr>
              <a:t> </a:t>
            </a:r>
            <a:endParaRPr kumimoji="0" lang="ru-RU" altLang="ru-RU" sz="3600" b="1" i="0" u="sng"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endParaRPr>
          </a:p>
          <a:p>
            <a:endParaRPr lang="ru-RU" dirty="0"/>
          </a:p>
          <a:p>
            <a:endParaRPr lang="ru-RU" dirty="0"/>
          </a:p>
        </p:txBody>
      </p:sp>
    </p:spTree>
    <p:extLst>
      <p:ext uri="{BB962C8B-B14F-4D97-AF65-F5344CB8AC3E}">
        <p14:creationId xmlns:p14="http://schemas.microsoft.com/office/powerpoint/2010/main" val="19380099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437882" y="56693"/>
            <a:ext cx="11204620" cy="646330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Helvetica" panose="020B0604020202020204" pitchFamily="34" charset="0"/>
                <a:hlinkClick r:id="rId2"/>
              </a:rPr>
              <a:t/>
            </a:r>
            <a:br>
              <a:rPr kumimoji="0" lang="ru-RU" altLang="ru-RU" sz="1400" b="0" i="0" u="none" strike="noStrike" cap="none" normalizeH="0" baseline="0" dirty="0" smtClean="0">
                <a:ln>
                  <a:noFill/>
                </a:ln>
                <a:solidFill>
                  <a:srgbClr val="000000"/>
                </a:solidFill>
                <a:effectLst/>
                <a:latin typeface="Helvetica" panose="020B0604020202020204" pitchFamily="34" charset="0"/>
                <a:hlinkClick r:id="rId2"/>
              </a:rPr>
            </a:br>
            <a:r>
              <a:rPr kumimoji="0" lang="ru-RU" altLang="ru-RU" sz="1400" b="0" i="0" u="none" strike="noStrike" cap="none" normalizeH="0" baseline="0" dirty="0" smtClean="0">
                <a:ln>
                  <a:noFill/>
                </a:ln>
                <a:solidFill>
                  <a:srgbClr val="000000"/>
                </a:solidFill>
                <a:effectLst/>
                <a:latin typeface="Helvetica" panose="020B0604020202020204" pitchFamily="34" charset="0"/>
                <a:hlinkClick r:id="rId2"/>
              </a:rPr>
              <a:t> </a:t>
            </a:r>
            <a:endParaRPr kumimoji="0" lang="ru-RU" altLang="ru-RU" sz="1400" b="1" i="0" u="sng" strike="noStrike" cap="none" normalizeH="0" baseline="0" dirty="0" smtClean="0">
              <a:ln>
                <a:noFill/>
              </a:ln>
              <a:solidFill>
                <a:srgbClr val="000000"/>
              </a:solidFill>
              <a:effectLst/>
              <a:latin typeface="Helvetica"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1" i="0" strike="noStrike" cap="none" normalizeH="0" baseline="0" dirty="0" smtClean="0">
                <a:ln>
                  <a:noFill/>
                </a:ln>
                <a:effectLst/>
                <a:latin typeface="Helvetica" panose="020B0604020202020204" pitchFamily="34" charset="0"/>
              </a:rPr>
              <a:t>Хирургическое лечение</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1400" b="0" i="0" strike="noStrike" cap="none" normalizeH="0" baseline="0" dirty="0" smtClean="0">
                <a:ln>
                  <a:noFill/>
                </a:ln>
                <a:effectLst/>
                <a:latin typeface="Helvetica" panose="020B0604020202020204" pitchFamily="34" charset="0"/>
              </a:rPr>
              <a:t>Декомпрессивная</a:t>
            </a:r>
            <a:r>
              <a:rPr lang="ru-RU" altLang="ru-RU" sz="1400" dirty="0" smtClean="0">
                <a:latin typeface="Helvetica" panose="020B0604020202020204" pitchFamily="34" charset="0"/>
              </a:rPr>
              <a:t> </a:t>
            </a:r>
            <a:r>
              <a:rPr kumimoji="0" lang="ru-RU" altLang="ru-RU" sz="1400" b="0" i="0" strike="noStrike" cap="none" normalizeH="0" baseline="0" dirty="0" smtClean="0">
                <a:ln>
                  <a:noFill/>
                </a:ln>
                <a:effectLst/>
                <a:latin typeface="Helvetica" panose="020B0604020202020204" pitchFamily="34" charset="0"/>
              </a:rPr>
              <a:t>ламинэктомия</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1400" b="0" i="0" strike="noStrike" cap="none" normalizeH="0" baseline="0" dirty="0" smtClean="0">
                <a:ln>
                  <a:noFill/>
                </a:ln>
                <a:effectLst/>
                <a:latin typeface="Helvetica" panose="020B0604020202020204" pitchFamily="34" charset="0"/>
              </a:rPr>
              <a:t>установка стабилизирующих систем</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1400" b="0" i="0" strike="noStrike" cap="none" normalizeH="0" baseline="0" dirty="0" smtClean="0">
                <a:ln>
                  <a:noFill/>
                </a:ln>
                <a:effectLst/>
                <a:latin typeface="Helvetica" panose="020B0604020202020204" pitchFamily="34" charset="0"/>
              </a:rPr>
              <a:t>установка систем межостистой фиксации</a:t>
            </a:r>
          </a:p>
          <a:p>
            <a:pPr marL="0" marR="0" lvl="0" indent="0" algn="l" defTabSz="914400" rtl="0" eaLnBrk="0" fontAlgn="base" latinLnBrk="0" hangingPunct="0">
              <a:lnSpc>
                <a:spcPct val="100000"/>
              </a:lnSpc>
              <a:spcBef>
                <a:spcPct val="0"/>
              </a:spcBef>
              <a:spcAft>
                <a:spcPct val="0"/>
              </a:spcAft>
              <a:buClrTx/>
              <a:buSzTx/>
              <a:tabLst/>
            </a:pPr>
            <a:endParaRPr kumimoji="0" lang="ru-RU" altLang="ru-RU" sz="1400" b="0" i="0" strike="noStrike" cap="none" normalizeH="0" baseline="0" dirty="0" smtClean="0">
              <a:ln>
                <a:noFill/>
              </a:ln>
              <a:effectLst/>
              <a:latin typeface="Helvetica"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strike="noStrike" cap="none" normalizeH="0" baseline="0" dirty="0" smtClean="0">
                <a:ln>
                  <a:noFill/>
                </a:ln>
                <a:effectLst/>
                <a:latin typeface="Helvetica" panose="020B0604020202020204" pitchFamily="34" charset="0"/>
              </a:rPr>
              <a:t>Декомпрессивная ламинэктомия включает в себя резекцию структур, которые приводят к сдавлениюнервного корешка и/или конского хвоста (cauda equina) задним доступом, а именно остистого отростка. дугпозвонков, жёлтой связки, межпозвонковых суставов.</a:t>
            </a:r>
            <a:endParaRPr kumimoji="0" lang="ru-RU" altLang="ru-RU" sz="1400" b="0" i="0"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strike="noStrike" cap="none" normalizeH="0" baseline="0" dirty="0" smtClean="0">
                <a:ln>
                  <a:noFill/>
                </a:ln>
                <a:effectLst/>
                <a:latin typeface="Helvetica" panose="020B0604020202020204" pitchFamily="34" charset="0"/>
              </a:rPr>
              <a:t>В историческом аспекте декомпрессивная ламинэктомия была первым типом операций, применяемых длялечения стеноза позвоночного канала.</a:t>
            </a:r>
            <a:endParaRPr kumimoji="0" lang="ru-RU" altLang="ru-RU" sz="1400" b="0" i="0"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strike="noStrike" cap="none" normalizeH="0" baseline="0" dirty="0" smtClean="0">
                <a:ln>
                  <a:noFill/>
                </a:ln>
                <a:effectLst/>
                <a:latin typeface="Helvetica" panose="020B0604020202020204" pitchFamily="34" charset="0"/>
              </a:rPr>
              <a:t>В то же время проведение декомпрессивной ламинэктомии имеет целый ряд недостатков, которые приводятк её недостаточной эффективности. Так вследствие данной операции происходит удаление тех структур,которые формируют третью опорную колонну позвоночника по Денису или вторую опорную колоннупозвночника по Holdsworth. Результатом в большом количестве случаев становится развитиенестабильности позвоночника, что приводит к неудовлетворительным результатам лечения, синдромунеудачно оперированного позвоночника. Различные источники указывают на риск развития нестабильности после проведения декомпрессивной ламинэктомии</a:t>
            </a:r>
            <a:endParaRPr lang="ru-RU" altLang="ru-RU" sz="1400" baseline="30000" dirty="0">
              <a:latin typeface="Helvetica"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1" i="0" strike="noStrike" cap="none" normalizeH="0" baseline="0" dirty="0" smtClean="0">
                <a:ln>
                  <a:noFill/>
                </a:ln>
                <a:effectLst/>
                <a:latin typeface="Helvetica" panose="020B0604020202020204" pitchFamily="34" charset="0"/>
              </a:rPr>
              <a:t>Стабилизирующие операции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strike="noStrike" cap="none" normalizeH="0" baseline="0" dirty="0" smtClean="0">
                <a:ln>
                  <a:noFill/>
                </a:ln>
                <a:effectLst/>
                <a:latin typeface="Helvetica" panose="020B0604020202020204" pitchFamily="34" charset="0"/>
              </a:rPr>
              <a:t>Сторонники фиксации позвоночника после ламинэктомии ссылаются на биомеханические данные.Обнаружено, что ламинэктомия приводит к увеличению объёма движения при флексии на 16 % (Р &lt; 0,05),экстензии на 14 % (Р &lt; 0,04) аксиальной ротации на 23 % (Р &lt; 0,03). При флексии натяжение фиброзногокольца диска после интерламинарной декомпрессии увеличивается на 20 %, а после ламинэктомии на 130 %.</a:t>
            </a:r>
            <a:endParaRPr kumimoji="0" lang="ru-RU" altLang="ru-RU" sz="1400" b="0" i="0"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strike="noStrike" cap="none" normalizeH="0" baseline="0" dirty="0" smtClean="0">
                <a:ln>
                  <a:noFill/>
                </a:ln>
                <a:effectLst/>
                <a:latin typeface="Helvetica" panose="020B0604020202020204" pitchFamily="34" charset="0"/>
              </a:rPr>
              <a:t>Дополнение декомпрессивной ламинэктомии системами стабилизации (передними или задними) значительноулучшило результаты хирургического лечения стеноза позвоночного канала.</a:t>
            </a:r>
            <a:endParaRPr kumimoji="0" lang="ru-RU" altLang="ru-RU" sz="1400" b="0" i="0"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strike="noStrike" cap="none" normalizeH="0" baseline="0" dirty="0" smtClean="0">
                <a:ln>
                  <a:noFill/>
                </a:ln>
                <a:effectLst/>
                <a:latin typeface="Helvetica" panose="020B0604020202020204" pitchFamily="34" charset="0"/>
              </a:rPr>
              <a:t>В то же время применение стабилизирующих систем не лишено недостатков. Кроме возможных осложнений,во время их установки, возникают нарушения биомеханики соседних со стабилизируемыми позвоночно-двигательных сегментов, которые проявляются их гипермобильностью. Это в свою очередь приводит кразвитию, так называемой «болезни смежного уровня». Она включает в себя развитие спондилолистеза,стеноза позвоночного канала, переломов, сколиоза.</a:t>
            </a:r>
            <a:endParaRPr kumimoji="0" lang="ru-RU" altLang="ru-RU" sz="1400" b="0" i="0"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strike="noStrike" cap="none" normalizeH="0" baseline="0" dirty="0" smtClean="0">
                <a:ln>
                  <a:noFill/>
                </a:ln>
                <a:effectLst/>
                <a:latin typeface="Helvetica" panose="020B0604020202020204" pitchFamily="34" charset="0"/>
              </a:rPr>
              <a:t>Недостаточная эффективность декомпрессивной ламинэктомии за счёт развития нестабильностипозвоночника, развитие «болезни смежного уровня» при дополнении декомпрессии установкойстабилизирующих систем привело к поиску альтернативных методов хирургического лечения стенозапозвоночного канала.</a:t>
            </a:r>
            <a:endParaRPr kumimoji="0" lang="ru-RU" altLang="ru-RU" sz="1400" b="1" i="0" strike="noStrike" cap="none" normalizeH="0" baseline="0" dirty="0" smtClean="0">
              <a:ln>
                <a:noFill/>
              </a:ln>
              <a:effectLst/>
              <a:latin typeface="Helvetica" panose="020B0604020202020204" pitchFamily="34" charset="0"/>
            </a:endParaRPr>
          </a:p>
        </p:txBody>
      </p:sp>
      <p:pic>
        <p:nvPicPr>
          <p:cNvPr id="2050" name="Picture 2" descr="Заготовка раздела">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58750"/>
            <a:ext cx="238125" cy="23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603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6670" y="528034"/>
            <a:ext cx="10774251" cy="6176963"/>
          </a:xfrm>
        </p:spPr>
        <p:txBody>
          <a:bodyPr>
            <a:normAutofit fontScale="40000" lnSpcReduction="20000"/>
          </a:bodyPr>
          <a:lstStyle/>
          <a:p>
            <a:pPr marL="0" lvl="0" indent="0" eaLnBrk="0" fontAlgn="base" hangingPunct="0">
              <a:lnSpc>
                <a:spcPct val="100000"/>
              </a:lnSpc>
              <a:spcBef>
                <a:spcPct val="0"/>
              </a:spcBef>
              <a:spcAft>
                <a:spcPct val="0"/>
              </a:spcAft>
              <a:buNone/>
            </a:pPr>
            <a:r>
              <a:rPr kumimoji="0" lang="ru-RU" altLang="ru-RU" sz="3400" b="1" i="0" strike="noStrike" cap="none" normalizeH="0" baseline="0" dirty="0" smtClean="0">
                <a:ln>
                  <a:noFill/>
                </a:ln>
                <a:solidFill>
                  <a:srgbClr val="000000"/>
                </a:solidFill>
                <a:effectLst/>
                <a:latin typeface="Helvetica" panose="020B0604020202020204" pitchFamily="34" charset="0"/>
              </a:rPr>
              <a:t>Системы межостистой фиксации</a:t>
            </a:r>
          </a:p>
          <a:p>
            <a:pPr marL="0" lvl="0" indent="0" eaLnBrk="0" fontAlgn="base" hangingPunct="0">
              <a:lnSpc>
                <a:spcPct val="100000"/>
              </a:lnSpc>
              <a:spcBef>
                <a:spcPct val="0"/>
              </a:spcBef>
              <a:spcAft>
                <a:spcPct val="0"/>
              </a:spcAft>
              <a:buNone/>
            </a:pPr>
            <a:r>
              <a:rPr kumimoji="0" lang="ru-RU" altLang="ru-RU" sz="3400" b="0" i="0" strike="noStrike" cap="none" normalizeH="0" baseline="0" dirty="0" smtClean="0">
                <a:ln>
                  <a:noFill/>
                </a:ln>
                <a:solidFill>
                  <a:srgbClr val="000000"/>
                </a:solidFill>
                <a:effectLst/>
                <a:latin typeface="Helvetica" panose="020B0604020202020204" pitchFamily="34" charset="0"/>
              </a:rPr>
              <a:t>Техника установки систем межостистой динамической фиксации заключается в проведении заднейдекомпрессии (системы Cophlex, DIAM, WALLIS), с последующей установкой в межостистый промежутокимплантатов, которые с одной стороны восстанавливают заднюю опорную колонну (по Денису)позвоночника, а с другой сохраняют возможность сгибания и разгибания как в оперируемом так и в смежныхпозвоночно-двигательных сегментах</a:t>
            </a:r>
            <a:endParaRPr kumimoji="0" lang="ru-RU" altLang="ru-RU" sz="3400" b="0" i="0" strike="noStrike" cap="none" normalizeH="0" baseline="0" dirty="0" smtClean="0">
              <a:ln>
                <a:noFill/>
              </a:ln>
              <a:solidFill>
                <a:schemeClr val="tx1"/>
              </a:solidFill>
              <a:effectLst/>
            </a:endParaRPr>
          </a:p>
          <a:p>
            <a:pPr marL="0" lvl="0" indent="0" eaLnBrk="0" fontAlgn="base" hangingPunct="0">
              <a:lnSpc>
                <a:spcPct val="100000"/>
              </a:lnSpc>
              <a:spcBef>
                <a:spcPct val="0"/>
              </a:spcBef>
              <a:spcAft>
                <a:spcPct val="0"/>
              </a:spcAft>
              <a:buNone/>
            </a:pPr>
            <a:r>
              <a:rPr kumimoji="0" lang="ru-RU" altLang="ru-RU" sz="3400" b="0" i="0" strike="noStrike" cap="none" normalizeH="0" baseline="0" dirty="0" smtClean="0">
                <a:ln>
                  <a:noFill/>
                </a:ln>
                <a:solidFill>
                  <a:srgbClr val="000000"/>
                </a:solidFill>
                <a:effectLst/>
                <a:latin typeface="Helvetica" panose="020B0604020202020204" pitchFamily="34" charset="0"/>
              </a:rPr>
              <a:t>Особенностью систем межостистой динамической фиксации является возможность осуществление каксгибания, так и разгибания в позвоночно-двигательном сегменте, что предотвращает развитие у больных«болезни смежных уровней»</a:t>
            </a:r>
            <a:endParaRPr kumimoji="0" lang="ru-RU" altLang="ru-RU" sz="3400" b="0" i="0" strike="noStrike" cap="none" normalizeH="0" baseline="0" dirty="0" smtClean="0">
              <a:ln>
                <a:noFill/>
              </a:ln>
              <a:solidFill>
                <a:schemeClr val="tx1"/>
              </a:solidFill>
              <a:effectLst/>
            </a:endParaRPr>
          </a:p>
          <a:p>
            <a:pPr marL="0" lvl="0" indent="0" eaLnBrk="0" fontAlgn="base" hangingPunct="0">
              <a:lnSpc>
                <a:spcPct val="100000"/>
              </a:lnSpc>
              <a:spcBef>
                <a:spcPct val="0"/>
              </a:spcBef>
              <a:spcAft>
                <a:spcPct val="0"/>
              </a:spcAft>
              <a:buNone/>
            </a:pPr>
            <a:r>
              <a:rPr kumimoji="0" lang="ru-RU" altLang="ru-RU" sz="3400" b="0" i="0" strike="noStrike" cap="none" normalizeH="0" baseline="0" dirty="0" smtClean="0">
                <a:ln>
                  <a:noFill/>
                </a:ln>
                <a:solidFill>
                  <a:srgbClr val="000000"/>
                </a:solidFill>
                <a:effectLst/>
                <a:latin typeface="Helvetica" panose="020B0604020202020204" pitchFamily="34" charset="0"/>
              </a:rPr>
              <a:t>При установке имплантатов в межостистый промежуток также уменьшается нагрузка на межпозвонковыесуставы, происходит аксиальная декомпрессия корешков вследствие увеличения высоты межпозвонковыхотверстий. Уменьшение нагрузки на суставы способствует релаксации связочного аппарата</a:t>
            </a:r>
            <a:endParaRPr kumimoji="0" lang="ru-RU" altLang="ru-RU" sz="3400" b="0" i="0" strike="noStrike" cap="none" normalizeH="0" baseline="0" dirty="0" smtClean="0">
              <a:ln>
                <a:noFill/>
              </a:ln>
              <a:solidFill>
                <a:schemeClr val="tx1"/>
              </a:solidFill>
              <a:effectLst/>
            </a:endParaRPr>
          </a:p>
          <a:p>
            <a:pPr marL="0" lvl="0" indent="0" eaLnBrk="0" fontAlgn="base" hangingPunct="0">
              <a:lnSpc>
                <a:spcPct val="100000"/>
              </a:lnSpc>
              <a:spcBef>
                <a:spcPct val="0"/>
              </a:spcBef>
              <a:spcAft>
                <a:spcPct val="0"/>
              </a:spcAft>
              <a:buNone/>
            </a:pPr>
            <a:r>
              <a:rPr kumimoji="0" lang="ru-RU" altLang="ru-RU" sz="3400" b="0" i="0" strike="noStrike" cap="none" normalizeH="0" baseline="0" dirty="0" smtClean="0">
                <a:ln>
                  <a:noFill/>
                </a:ln>
                <a:solidFill>
                  <a:srgbClr val="000000"/>
                </a:solidFill>
                <a:effectLst/>
                <a:latin typeface="Helvetica" panose="020B0604020202020204" pitchFamily="34" charset="0"/>
              </a:rPr>
              <a:t>Противопоказанием к применению межостистой динамической стабилизации является нестабильность впозвоночно-двигательном сегменте. Поскольку они стабилизируют лишь задние опорные столбы (по Денису),то их лечебный эффект при данной патологии оказывается недостаточным</a:t>
            </a:r>
            <a:endParaRPr kumimoji="0" lang="ru-RU" altLang="ru-RU" sz="3400" b="0" i="0" strike="noStrike" cap="none" normalizeH="0" baseline="0" dirty="0" smtClean="0">
              <a:ln>
                <a:noFill/>
              </a:ln>
              <a:solidFill>
                <a:schemeClr val="tx1"/>
              </a:solidFill>
              <a:effectLst/>
            </a:endParaRPr>
          </a:p>
          <a:p>
            <a:pPr marL="0" lvl="0" indent="0" eaLnBrk="0" fontAlgn="base" hangingPunct="0">
              <a:lnSpc>
                <a:spcPct val="100000"/>
              </a:lnSpc>
              <a:spcBef>
                <a:spcPct val="0"/>
              </a:spcBef>
              <a:spcAft>
                <a:spcPct val="0"/>
              </a:spcAft>
              <a:buNone/>
            </a:pPr>
            <a:r>
              <a:rPr kumimoji="0" lang="ru-RU" altLang="ru-RU" sz="3400" b="0" i="0" strike="noStrike" cap="none" normalizeH="0" baseline="0" dirty="0" smtClean="0">
                <a:ln>
                  <a:noFill/>
                </a:ln>
                <a:solidFill>
                  <a:srgbClr val="000000"/>
                </a:solidFill>
                <a:effectLst/>
                <a:latin typeface="Helvetica" panose="020B0604020202020204" pitchFamily="34" charset="0"/>
              </a:rPr>
              <a:t>На данный момент в медицине используются следующие системы межостистой динамической фиксации —Coflex (Co-promotes flexion) — синоним U-имплантат, DIAM (Device for Intervertebral Assisted Motion), Wallis(Wall Inter Spinously placed), X-Stop (eXtension Stop), In-Space и Aperius.</a:t>
            </a:r>
          </a:p>
          <a:p>
            <a:pPr marL="0" lvl="0" indent="0" eaLnBrk="0" fontAlgn="base" hangingPunct="0">
              <a:lnSpc>
                <a:spcPct val="100000"/>
              </a:lnSpc>
              <a:spcBef>
                <a:spcPct val="0"/>
              </a:spcBef>
              <a:spcAft>
                <a:spcPct val="0"/>
              </a:spcAft>
              <a:buNone/>
            </a:pPr>
            <a:endParaRPr kumimoji="0" lang="ru-RU" altLang="ru-RU" sz="3400" b="1" i="0" strike="noStrike" cap="none" normalizeH="0" baseline="0" dirty="0" smtClean="0">
              <a:ln>
                <a:noFill/>
              </a:ln>
              <a:solidFill>
                <a:srgbClr val="000000"/>
              </a:solidFill>
              <a:effectLst/>
              <a:latin typeface="Helvetica" panose="020B0604020202020204" pitchFamily="34" charset="0"/>
            </a:endParaRPr>
          </a:p>
          <a:p>
            <a:pPr marL="0" lvl="0" indent="0" eaLnBrk="0" fontAlgn="base" hangingPunct="0">
              <a:lnSpc>
                <a:spcPct val="100000"/>
              </a:lnSpc>
              <a:spcBef>
                <a:spcPct val="0"/>
              </a:spcBef>
              <a:spcAft>
                <a:spcPct val="0"/>
              </a:spcAft>
              <a:buNone/>
            </a:pPr>
            <a:endParaRPr kumimoji="0" lang="ru-RU" altLang="ru-RU" sz="3400" b="1" i="0" strike="noStrike" cap="none" normalizeH="0" baseline="0" dirty="0" smtClean="0">
              <a:ln>
                <a:noFill/>
              </a:ln>
              <a:solidFill>
                <a:srgbClr val="000000"/>
              </a:solidFill>
              <a:effectLst/>
              <a:latin typeface="Helvetica" panose="020B0604020202020204" pitchFamily="34" charset="0"/>
            </a:endParaRPr>
          </a:p>
          <a:p>
            <a:pPr marL="0" lvl="0" indent="0" eaLnBrk="0" fontAlgn="base" hangingPunct="0">
              <a:lnSpc>
                <a:spcPct val="100000"/>
              </a:lnSpc>
              <a:spcBef>
                <a:spcPct val="0"/>
              </a:spcBef>
              <a:spcAft>
                <a:spcPct val="0"/>
              </a:spcAft>
              <a:buNone/>
            </a:pPr>
            <a:r>
              <a:rPr kumimoji="0" lang="ru-RU" altLang="ru-RU" sz="3400" b="1" i="0" strike="noStrike" cap="none" normalizeH="0" baseline="0" dirty="0" smtClean="0">
                <a:ln>
                  <a:noFill/>
                </a:ln>
                <a:solidFill>
                  <a:srgbClr val="000000"/>
                </a:solidFill>
                <a:effectLst/>
                <a:latin typeface="Helvetica" panose="020B0604020202020204" pitchFamily="34" charset="0"/>
              </a:rPr>
              <a:t>Особенности хирургического лечения стеноза сочетающегося с нестабильностью</a:t>
            </a:r>
          </a:p>
          <a:p>
            <a:pPr marL="0" lvl="0" indent="0" eaLnBrk="0" fontAlgn="base" hangingPunct="0">
              <a:lnSpc>
                <a:spcPct val="100000"/>
              </a:lnSpc>
              <a:spcBef>
                <a:spcPct val="0"/>
              </a:spcBef>
              <a:spcAft>
                <a:spcPct val="0"/>
              </a:spcAft>
              <a:buNone/>
            </a:pPr>
            <a:r>
              <a:rPr kumimoji="0" lang="ru-RU" altLang="ru-RU" sz="3400" b="0" i="0" strike="noStrike" cap="none" normalizeH="0" baseline="0" dirty="0" smtClean="0">
                <a:ln>
                  <a:noFill/>
                </a:ln>
                <a:solidFill>
                  <a:srgbClr val="000000"/>
                </a:solidFill>
                <a:effectLst/>
                <a:latin typeface="Helvetica" panose="020B0604020202020204" pitchFamily="34" charset="0"/>
              </a:rPr>
              <a:t>При сочетании стеноза позвоночного канала с нестабильностью позвоночника применение лишьдекомпрессии или систем межостистой динамической фиксации неприемлемо, так как вызовет нарастаниенестабильности и ухудшение самочувствия больного.</a:t>
            </a:r>
            <a:endParaRPr kumimoji="0" lang="ru-RU" altLang="ru-RU" sz="3400" b="0" i="0" strike="noStrike" cap="none" normalizeH="0" baseline="0" dirty="0" smtClean="0">
              <a:ln>
                <a:noFill/>
              </a:ln>
              <a:solidFill>
                <a:schemeClr val="tx1"/>
              </a:solidFill>
              <a:effectLst/>
            </a:endParaRPr>
          </a:p>
          <a:p>
            <a:pPr marL="0" lvl="0" indent="0" eaLnBrk="0" fontAlgn="base" hangingPunct="0">
              <a:lnSpc>
                <a:spcPct val="100000"/>
              </a:lnSpc>
              <a:spcBef>
                <a:spcPct val="0"/>
              </a:spcBef>
              <a:spcAft>
                <a:spcPct val="0"/>
              </a:spcAft>
              <a:buNone/>
            </a:pPr>
            <a:r>
              <a:rPr kumimoji="0" lang="ru-RU" altLang="ru-RU" sz="3400" b="0" i="0" strike="noStrike" cap="none" normalizeH="0" baseline="0" dirty="0" smtClean="0">
                <a:ln>
                  <a:noFill/>
                </a:ln>
                <a:solidFill>
                  <a:srgbClr val="000000"/>
                </a:solidFill>
                <a:effectLst/>
                <a:latin typeface="Helvetica" panose="020B0604020202020204" pitchFamily="34" charset="0"/>
              </a:rPr>
              <a:t>При нестабильности в сочетании со стенозом позвоночного канала методом выбора является применениестабилизирующих систем (как передних, так и задних)</a:t>
            </a:r>
          </a:p>
          <a:p>
            <a:pPr marL="0" lvl="0" indent="0" eaLnBrk="0" fontAlgn="base" hangingPunct="0">
              <a:lnSpc>
                <a:spcPct val="100000"/>
              </a:lnSpc>
              <a:spcBef>
                <a:spcPct val="0"/>
              </a:spcBef>
              <a:spcAft>
                <a:spcPct val="0"/>
              </a:spcAft>
              <a:buNone/>
            </a:pPr>
            <a:endParaRPr lang="ru-RU" altLang="ru-RU" sz="3400" dirty="0">
              <a:solidFill>
                <a:srgbClr val="000000"/>
              </a:solidFill>
              <a:latin typeface="Helvetica" panose="020B0604020202020204" pitchFamily="34" charset="0"/>
            </a:endParaRPr>
          </a:p>
          <a:p>
            <a:pPr marL="0" lvl="0" indent="0" eaLnBrk="0" fontAlgn="base" hangingPunct="0">
              <a:lnSpc>
                <a:spcPct val="100000"/>
              </a:lnSpc>
              <a:spcBef>
                <a:spcPct val="0"/>
              </a:spcBef>
              <a:spcAft>
                <a:spcPct val="0"/>
              </a:spcAft>
              <a:buNone/>
            </a:pPr>
            <a:endParaRPr kumimoji="0" lang="ru-RU" altLang="ru-RU" sz="3400" b="1" i="0" strike="noStrike" cap="none" normalizeH="0" baseline="0" dirty="0" smtClean="0">
              <a:ln>
                <a:noFill/>
              </a:ln>
              <a:solidFill>
                <a:srgbClr val="000000"/>
              </a:solidFill>
              <a:effectLst/>
              <a:latin typeface="Helvetica" panose="020B0604020202020204" pitchFamily="34" charset="0"/>
            </a:endParaRPr>
          </a:p>
          <a:p>
            <a:pPr marL="0" lvl="0" indent="0" eaLnBrk="0" fontAlgn="base" hangingPunct="0">
              <a:lnSpc>
                <a:spcPct val="100000"/>
              </a:lnSpc>
              <a:spcBef>
                <a:spcPct val="0"/>
              </a:spcBef>
              <a:spcAft>
                <a:spcPct val="0"/>
              </a:spcAft>
              <a:buNone/>
            </a:pPr>
            <a:r>
              <a:rPr kumimoji="0" lang="ru-RU" altLang="ru-RU" sz="3400" b="1" i="0" strike="noStrike" cap="none" normalizeH="0" baseline="0" dirty="0" smtClean="0">
                <a:ln>
                  <a:noFill/>
                </a:ln>
                <a:solidFill>
                  <a:srgbClr val="000000"/>
                </a:solidFill>
                <a:effectLst/>
                <a:latin typeface="Helvetica" panose="020B0604020202020204" pitchFamily="34" charset="0"/>
              </a:rPr>
              <a:t>Особенности хирургического лечения стеноза позвоночного канала в сочетании с межпозвонковыми грыжами</a:t>
            </a:r>
          </a:p>
          <a:p>
            <a:pPr marL="0" lvl="0" indent="0" eaLnBrk="0" fontAlgn="base" hangingPunct="0">
              <a:lnSpc>
                <a:spcPct val="100000"/>
              </a:lnSpc>
              <a:spcBef>
                <a:spcPct val="0"/>
              </a:spcBef>
              <a:spcAft>
                <a:spcPct val="0"/>
              </a:spcAft>
              <a:buNone/>
            </a:pPr>
            <a:r>
              <a:rPr kumimoji="0" lang="ru-RU" altLang="ru-RU" sz="3400" b="0" i="0" strike="noStrike" cap="none" normalizeH="0" baseline="0" dirty="0" smtClean="0">
                <a:ln>
                  <a:noFill/>
                </a:ln>
                <a:solidFill>
                  <a:srgbClr val="000000"/>
                </a:solidFill>
                <a:effectLst/>
                <a:latin typeface="Helvetica" panose="020B0604020202020204" pitchFamily="34" charset="0"/>
              </a:rPr>
              <a:t>Сужение позвоночного канала приводит к тому, что появление даже небольшой по размерам протрузиимежпозвонкового диска переводя состояние субкомпенсации в декомпенсации. Резкое нарастаниеклинических проявлений, вызванных грыжей межпозвонковых дисков свидетельствует о сочетании её ссужением позвоночного канала.</a:t>
            </a:r>
            <a:endParaRPr kumimoji="0" lang="ru-RU" altLang="ru-RU" sz="3400" b="0" i="0" strike="noStrike" cap="none" normalizeH="0" baseline="0" dirty="0" smtClean="0">
              <a:ln>
                <a:noFill/>
              </a:ln>
              <a:solidFill>
                <a:schemeClr val="tx1"/>
              </a:solidFill>
              <a:effectLst/>
            </a:endParaRPr>
          </a:p>
          <a:p>
            <a:pPr marL="0" lvl="0" indent="0" eaLnBrk="0" fontAlgn="base" hangingPunct="0">
              <a:lnSpc>
                <a:spcPct val="100000"/>
              </a:lnSpc>
              <a:spcBef>
                <a:spcPct val="0"/>
              </a:spcBef>
              <a:spcAft>
                <a:spcPct val="0"/>
              </a:spcAft>
              <a:buNone/>
            </a:pPr>
            <a:r>
              <a:rPr kumimoji="0" lang="ru-RU" altLang="ru-RU" sz="3400" b="0" i="0" strike="noStrike" cap="none" normalizeH="0" baseline="0" dirty="0" smtClean="0">
                <a:ln>
                  <a:noFill/>
                </a:ln>
                <a:solidFill>
                  <a:srgbClr val="000000"/>
                </a:solidFill>
                <a:effectLst/>
                <a:latin typeface="Helvetica" panose="020B0604020202020204" pitchFamily="34" charset="0"/>
              </a:rPr>
              <a:t>Данное сочетание требует проведения микродискэктомии, особенностью которой является широкаярезекция костных структур (межпозвонкового сустава, полудуги позвонка) вызывающих сужениепозвоночного канала.</a:t>
            </a:r>
            <a:endParaRPr kumimoji="0" lang="ru-RU" altLang="ru-RU" sz="3400" b="0" i="0" strike="noStrike" cap="none" normalizeH="0" baseline="0" dirty="0" smtClean="0">
              <a:ln>
                <a:noFill/>
              </a:ln>
              <a:solidFill>
                <a:srgbClr val="5F5DB7"/>
              </a:solidFill>
              <a:effectLst/>
              <a:latin typeface="Arial" panose="020B0604020202020204" pitchFamily="34" charset="0"/>
            </a:endParaRPr>
          </a:p>
          <a:p>
            <a:endParaRPr lang="ru-RU" dirty="0"/>
          </a:p>
        </p:txBody>
      </p:sp>
    </p:spTree>
    <p:extLst>
      <p:ext uri="{BB962C8B-B14F-4D97-AF65-F5344CB8AC3E}">
        <p14:creationId xmlns:p14="http://schemas.microsoft.com/office/powerpoint/2010/main" val="31013998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Литература </a:t>
            </a:r>
            <a:endParaRPr lang="ru-RU" dirty="0"/>
          </a:p>
        </p:txBody>
      </p:sp>
      <p:sp>
        <p:nvSpPr>
          <p:cNvPr id="3" name="Content Placeholder 2"/>
          <p:cNvSpPr>
            <a:spLocks noGrp="1"/>
          </p:cNvSpPr>
          <p:nvPr>
            <p:ph idx="1"/>
          </p:nvPr>
        </p:nvSpPr>
        <p:spPr/>
        <p:txBody>
          <a:bodyPr>
            <a:normAutofit fontScale="850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1,0 5</a:t>
            </a:r>
          </a:p>
          <a:p>
            <a:r>
              <a:rPr lang="ru-RU" dirty="0"/>
              <a:t>2. Можаев С. В. Нейрохирургия: учебник / С. В. Можаев, А. А. Скоромец, Т. А. Скоромец. - 2-е изд., перераб. и доп. - М. : ГЭОТАР-Медиа, 2009. - 480 с. : ил</a:t>
            </a:r>
            <a:r>
              <a:rPr lang="ru-RU" dirty="0" smtClean="0"/>
              <a:t>..</a:t>
            </a:r>
          </a:p>
          <a:p>
            <a:r>
              <a:rPr lang="ru-RU" dirty="0" smtClean="0"/>
              <a:t>3.Неврология </a:t>
            </a:r>
            <a:r>
              <a:rPr lang="ru-RU" dirty="0"/>
              <a:t>и нейрохирургия : клинические рекомендации / ред. Е. И. Гусев, А. Н. Коновалов, А. Б. Гехт. - М. : ГЭОТАР-Медиа, 2007. – 368 с.</a:t>
            </a:r>
            <a:endParaRPr lang="ru-RU" dirty="0"/>
          </a:p>
          <a:p>
            <a:r>
              <a:rPr lang="ru-RU" dirty="0" smtClean="0"/>
              <a:t>4. </a:t>
            </a:r>
            <a:r>
              <a:rPr lang="ru-RU" dirty="0"/>
              <a:t>Лекции по нейрохирургии : учебник / ред. В. В. Крылов. - М. : Авторская академия : Товарищество научных изданий КМК, 2007. - 234 с. : ил.</a:t>
            </a:r>
          </a:p>
          <a:p>
            <a:r>
              <a:rPr lang="ru-RU" dirty="0" smtClean="0"/>
              <a:t>5</a:t>
            </a:r>
            <a:r>
              <a:rPr lang="ru-RU" smtClean="0"/>
              <a:t>. </a:t>
            </a:r>
            <a:r>
              <a:rPr lang="ru-RU" dirty="0"/>
              <a:t>Цементис, Сотириос А. Дифференциальная диагностика в неврологии и нейрохирургии : пер. с англ. / С. А. Цементис ; ред. Е. И. Гусев. - М. : ГЭОТАР-Медиа, 2007. - 384 с. : ил.</a:t>
            </a:r>
          </a:p>
          <a:p>
            <a:endParaRPr lang="ru-RU" dirty="0"/>
          </a:p>
        </p:txBody>
      </p:sp>
    </p:spTree>
    <p:extLst>
      <p:ext uri="{BB962C8B-B14F-4D97-AF65-F5344CB8AC3E}">
        <p14:creationId xmlns:p14="http://schemas.microsoft.com/office/powerpoint/2010/main" val="416103639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319</Words>
  <Application>Microsoft Office PowerPoint</Application>
  <PresentationFormat>Widescreen</PresentationFormat>
  <Paragraphs>96</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Helvetica</vt:lpstr>
      <vt:lpstr>Times New Roman</vt:lpstr>
      <vt:lpstr>Office Theme</vt:lpstr>
      <vt:lpstr>Стеноз позвоночного канала.</vt:lpstr>
      <vt:lpstr>цель</vt:lpstr>
      <vt:lpstr>задачи</vt:lpstr>
      <vt:lpstr>план</vt:lpstr>
      <vt:lpstr>PowerPoint Presentation</vt:lpstr>
      <vt:lpstr>PowerPoint Presentation</vt:lpstr>
      <vt:lpstr>PowerPoint Presentation</vt:lpstr>
      <vt:lpstr>PowerPoint Presentation</vt:lpstr>
      <vt:lpstr>Классификация </vt:lpstr>
      <vt:lpstr>Этиология </vt:lpstr>
      <vt:lpstr>PowerPoint Presentation</vt:lpstr>
      <vt:lpstr>PowerPoint Presentation</vt:lpstr>
      <vt:lpstr>Клиника </vt:lpstr>
      <vt:lpstr>PowerPoint Presentation</vt:lpstr>
      <vt:lpstr>PowerPoint Presentation</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Стеноз позвоночного канала.</dc:title>
  <dc:creator>Тахи Тахи</dc:creator>
  <cp:lastModifiedBy>Тахи Тахи</cp:lastModifiedBy>
  <cp:revision>7</cp:revision>
  <dcterms:created xsi:type="dcterms:W3CDTF">2015-10-04T16:17:23Z</dcterms:created>
  <dcterms:modified xsi:type="dcterms:W3CDTF">2015-11-27T09:53:47Z</dcterms:modified>
</cp:coreProperties>
</file>