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38" autoAdjust="0"/>
    <p:restoredTop sz="94660"/>
  </p:normalViewPr>
  <p:slideViewPr>
    <p:cSldViewPr snapToGrid="0">
      <p:cViewPr varScale="1">
        <p:scale>
          <a:sx n="74" d="100"/>
          <a:sy n="74" d="100"/>
        </p:scale>
        <p:origin x="5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3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10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51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312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988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67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656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01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21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88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9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5252D-6D37-4C4A-9FF9-7B8522B3435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01BAF-DD79-4F05-81D2-F37A5B6490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104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Абсцесс мозга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261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абсцессы головного мозга как предмет патологии ЦНС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67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592" y="1690688"/>
            <a:ext cx="3417194" cy="4351338"/>
          </a:xfrm>
        </p:spPr>
        <p:txBody>
          <a:bodyPr>
            <a:normAutofit lnSpcReduction="10000"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определения, этиологии</a:t>
            </a:r>
            <a:r>
              <a:rPr lang="ru-RU" sz="3600" dirty="0"/>
              <a:t>, патогенеза, клиники, диагностики, методов лечения </a:t>
            </a:r>
            <a:r>
              <a:rPr lang="ru-RU" sz="3600" dirty="0" smtClean="0"/>
              <a:t>асцесса мозга.</a:t>
            </a:r>
            <a:endParaRPr lang="ru-RU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546" y="365126"/>
            <a:ext cx="7372833" cy="505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2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</a:p>
          <a:p>
            <a:r>
              <a:rPr lang="ru-RU" dirty="0" smtClean="0"/>
              <a:t>Этиология</a:t>
            </a:r>
          </a:p>
          <a:p>
            <a:r>
              <a:rPr lang="ru-RU" dirty="0" smtClean="0"/>
              <a:t>Патоморфология</a:t>
            </a:r>
          </a:p>
          <a:p>
            <a:r>
              <a:rPr lang="ru-RU" smtClean="0"/>
              <a:t>диагностика</a:t>
            </a:r>
            <a:endParaRPr lang="ru-RU" dirty="0" smtClean="0"/>
          </a:p>
          <a:p>
            <a:r>
              <a:rPr lang="ru-RU" dirty="0" smtClean="0"/>
              <a:t>Лечение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512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065" y="957553"/>
            <a:ext cx="10515600" cy="1325563"/>
          </a:xfrm>
        </p:spPr>
        <p:txBody>
          <a:bodyPr>
            <a:noAutofit/>
          </a:bodyPr>
          <a:lstStyle/>
          <a:p>
            <a:pPr lvl="0"/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Абсцесс головного или спинного мозга - ограниченное скопление гноя либо в веществе мозга (такие абсцессы называются 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внутримозговыми), 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либо - реже - над или под ТМО, такие абсцессы называются 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эпидуральными 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или 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субдуральными. </a:t>
            </a:r>
            <a:b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Встречаются с частотой 0,7 на 100 тыс. населения в год, в развивающихся странах - в несколько раз чаще.</a:t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22895" y="2976460"/>
            <a:ext cx="10131940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Этиология</a:t>
            </a:r>
          </a:p>
          <a:p>
            <a:pPr marL="0" indent="0">
              <a:buNone/>
            </a:pPr>
            <a:r>
              <a:rPr lang="ru-RU" sz="2000" dirty="0"/>
              <a:t>Попадание возбудителя инфекции (бактерии, грибковой инфекции) при следующих обстоятельствах:</a:t>
            </a:r>
            <a:br>
              <a:rPr lang="ru-RU" sz="2000" dirty="0"/>
            </a:br>
            <a:r>
              <a:rPr lang="ru-RU" sz="2000" dirty="0"/>
              <a:t>проникающая черепно-мозговая травма (ЧМТ): пулевые ранения в голову, колотые, осколочные ранения головы и т.п.;</a:t>
            </a:r>
          </a:p>
          <a:p>
            <a:r>
              <a:rPr lang="ru-RU" sz="2000" dirty="0"/>
              <a:t>нейрохирургические операции;</a:t>
            </a:r>
          </a:p>
          <a:p>
            <a:r>
              <a:rPr lang="ru-RU" sz="2000" dirty="0"/>
              <a:t>гнойный процесс в придаточных пазухах носа (гайморит (воспаление гайморовой пазухи), этмоидит (воспаление решетчатой пазухи)) и/или во внутреннем и среднем ухе (средний отит, лабиринтит);</a:t>
            </a:r>
          </a:p>
          <a:p>
            <a:r>
              <a:rPr lang="ru-RU" sz="2000" dirty="0"/>
              <a:t>гнойные очаги в организме любой локализации: гнойники на коже (особенно на коже головы), пневмония (воспаление легких), остеомиелит (воспаление костного мозга).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3270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169" y="656823"/>
            <a:ext cx="5974724" cy="4438315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Возбудители. </a:t>
            </a:r>
            <a:r>
              <a:rPr lang="ru-RU" dirty="0"/>
              <a:t>Содержимое абсцессов мозга оказывается стерильным в 25% случаев. Среди выделенных возбудителей гематогенных абсцессов преобладают стрептококки (аэробные и анаэробные), часто - в ассоциации с бактероидами</a:t>
            </a:r>
            <a:r>
              <a:rPr lang="ru-RU" i="1" dirty="0"/>
              <a:t>(Bacteroides spp.). </a:t>
            </a:r>
            <a:r>
              <a:rPr lang="ru-RU" dirty="0"/>
              <a:t>В случае контактных абсцессов при хроническом среднем отите, а также при гематогенных абсцессах вследствие абсцесса легкого часто встречаются микроорганизмы семейства </a:t>
            </a:r>
            <a:r>
              <a:rPr lang="ru-RU" i="1" dirty="0"/>
              <a:t>Enterobacteriaceae.</a:t>
            </a:r>
            <a:endParaRPr lang="ru-RU" dirty="0"/>
          </a:p>
          <a:p>
            <a:r>
              <a:rPr lang="ru-RU" dirty="0"/>
              <a:t>При проникающих ЧМТ в патогенезе абсцессов мозга лидируют стафилококки (в первую очередь - </a:t>
            </a:r>
            <a:r>
              <a:rPr lang="ru-RU" i="1" dirty="0"/>
              <a:t>S. aureus), </a:t>
            </a:r>
            <a:r>
              <a:rPr lang="ru-RU" dirty="0"/>
              <a:t>могут встречаться возбудители семейства </a:t>
            </a:r>
            <a:r>
              <a:rPr lang="ru-RU" i="1" dirty="0"/>
              <a:t>Enterobacteriаceae.</a:t>
            </a:r>
            <a:endParaRPr lang="ru-RU" dirty="0"/>
          </a:p>
          <a:p>
            <a:r>
              <a:rPr lang="ru-RU" dirty="0"/>
              <a:t>У больных с иммунодефицитом (после трансплантации органов или ВИЧ-инфицированных) среди патогенов лидируют</a:t>
            </a:r>
            <a:r>
              <a:rPr lang="ru-RU" i="1" dirty="0"/>
              <a:t>Aspergillus spp.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119" y="631064"/>
            <a:ext cx="5091718" cy="583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4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Патоморфология.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99245" y="1454796"/>
            <a:ext cx="10560303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Формирование абсцесса мозга проходит ряд стадий. Вначале при внедрении инфекции развивается ограниченное воспаление мозговой ткани - энцефалит (или, в современной американской литературе, - «ранний церебрит»). Длительность этой стадии - до 3 сут. В этот период воспалительный процесс обратим и может либо спонтанно, либо на фоне антибактериальной терапии завершиться рубцеванием.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недостаточности защитных механизмов и в случае неадекватного лечения воспалительный процесс прогрессирует, и к 4-9-м суткам в его центре возникает полость, заполненная гноем. Эта полость может увеличиваться, но к 10-13-м суткам вокруг гнойного очага начинает формироваться защитная соединительнотканная капсула, препятствующая дальнейшему распространению гнойного процесса.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 14-х суток эта капсула становится более плотной, вокруг нее формируется зона глиоза.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Дальнейшее течение абсцесса мозга определяется вирулентностью флоры, реактивностью организма и адекватностью лечебно-диагностических мероприятий.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Иногда абсцесс подвергается обратному развитию, но чаще происходит как увеличение его внутреннего объема, так и формирование новых воспалительных очагов по периферии капсулы, что в конечном счете при отсутствии адекватного лечения приводит к смерти больного.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1906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Диагностика.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35924" y="1273590"/>
            <a:ext cx="6554273" cy="5327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None/>
            </a:pPr>
            <a:r>
              <a:rPr lang="ru-RU" sz="1800" dirty="0"/>
              <a:t>Основана на неврологическом осмотре и данных дополнительных обследований.</a:t>
            </a:r>
            <a:br>
              <a:rPr lang="ru-RU" sz="1800" dirty="0"/>
            </a:br>
            <a:r>
              <a:rPr lang="ru-RU" sz="1800" dirty="0"/>
              <a:t>Сбор анамнеза и жалоб заболевания:</a:t>
            </a:r>
          </a:p>
          <a:p>
            <a:pPr lvl="1"/>
            <a:r>
              <a:rPr lang="ru-RU" sz="1800" dirty="0"/>
              <a:t>факт черепно-мозговой травмы в анамнезе;</a:t>
            </a:r>
          </a:p>
          <a:p>
            <a:pPr lvl="1"/>
            <a:r>
              <a:rPr lang="ru-RU" sz="1800" dirty="0"/>
              <a:t>факт нейрохирургической операции в анамнезе;</a:t>
            </a:r>
          </a:p>
          <a:p>
            <a:pPr lvl="1"/>
            <a:r>
              <a:rPr lang="ru-RU" sz="1800" dirty="0"/>
              <a:t>факт гнойного воспаления ЛОР-органов (среднее и внутреннее ухо, придаточные пазухи носа).</a:t>
            </a:r>
          </a:p>
          <a:p>
            <a:r>
              <a:rPr lang="ru-RU" sz="1800" dirty="0"/>
              <a:t>Неврологический осмотр: позволяет определить признаки патологии, связанные с давлением объемного образования – абсцесса (нарушения речи, зрения, движения глаз, нарушение сознания и т.п.).</a:t>
            </a:r>
          </a:p>
          <a:p>
            <a:r>
              <a:rPr lang="ru-RU" sz="1800" dirty="0"/>
              <a:t>Анализ крови: могут быть обнаружены признаки воспаления.</a:t>
            </a:r>
          </a:p>
          <a:p>
            <a:r>
              <a:rPr lang="ru-RU" sz="1800" dirty="0"/>
              <a:t>Офтальмоскопия (осмотр глазного дна): могут быть обнаружены признаки повышения внутричерепного давления (например, отек диска зрительного нерва).</a:t>
            </a:r>
          </a:p>
          <a:p>
            <a:r>
              <a:rPr lang="ru-RU" sz="1800" dirty="0"/>
              <a:t>КТ (компьютерная томография) и МРТ (магнитно-резонансная томография) головы: позволяет послойно изучить строение головного мозга для обнаружения абсцесса головного мозга, оценки его локализации, размеров.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100" y="236732"/>
            <a:ext cx="4769007" cy="590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58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411" y="146184"/>
            <a:ext cx="10515600" cy="1325563"/>
          </a:xfrm>
        </p:spPr>
        <p:txBody>
          <a:bodyPr/>
          <a:lstStyle/>
          <a:p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80305" y="1109143"/>
            <a:ext cx="1161674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Принципы консервативного лечения абсцесса мозга. 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Эмпирическая (по получении результата посева) антибактериальная терапия должна быть такой, чтобы воздействовать на максимально возможный спектр возбудителей.</a:t>
            </a:r>
            <a:r>
              <a:rPr kumimoji="0" lang="ru-RU" alt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получении культуры возбудителя лечение изменяют с учетом антибиотикограммы. При стерильном посеве продолжают эмпирическую антибактериальную терапию.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Продолжительность интенсивной антибактериальной терапии - не менее 6 нед.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Применение глюкокортикоидов приводит к уменьшению выраженности и более быстрому обратному развитию фиброзной капсулы абсцесса, что хорошо при адекватной антибактериальной терапии, но в противном случае может вести к распространению воспалительного процесса за пределы первичного очага. Поэтому назначение глюкокортикоидов оправдано лишь при нарастающем отеке и дислокации мозга, в остальных случаях является дискутабельным.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5468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304" y="365125"/>
            <a:ext cx="11173496" cy="1325563"/>
          </a:xfrm>
        </p:spPr>
        <p:txBody>
          <a:bodyPr/>
          <a:lstStyle/>
          <a:p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 абсцессов мозга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47730" y="2123856"/>
            <a:ext cx="11590985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Сегодня однозначно доказано, что удаление капсулы абсцесса в большинстве случаев смысла не имеет, поскольку влечет за собой дополнительную травматизацию мозга, тогда как капсула при адекватном лечении рассасывается в течение нескольких месяцев.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Исключениями являются грибковые и нокардиозные (вызванные </a:t>
            </a: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Nocardia asteroides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 реже - </a:t>
            </a: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Nocardia brasiliensis)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абсцессы, развивающиеся у иммунодефицитных больных. Радикальное удаление абсцессов в таких ситуациях несколько улучшает выживаемость.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Основной метод лечения большинства абсцессов мозга сегодня - простое или приточно-отточное дренирование. Сутью метода является установление в полость абсцесса катетера, через который эвакуируют гной и вводят антибактериальные препараты. При возможности в полость на несколько суток устанавливают второй катетер меньшего диаметра, через который осуществляют инфузию промывного раствора (обычно - 0,9% натрия хлорида, эффективность добавления к нему антибактериальных препаратов не доказана). Дренирование абсцесса подразумевает обязательную антибактериальную терапию (вначале - эмпирическую, затем - с учетом антибиотикочувствительности выделенного патогена).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Альтернативный метод - стереотаксическая аспирация содержимого абсцесса без установки дренажа. Достоинством метода являются снижение риска суперинфекции и меньшие требования к квалификации медицинского персонала (контроль за функционированием приточно-отточной системы требует специальных зна-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ний и пристального внимания), недостатком - частая, не менее чем в 70% случаев необходимость повторных аспираций.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 множественных абсцессах в первую очередь дренируют очаг, наиболее значимый для клинической картины или наиболее опасный в плане развития осложнений (дислокация мозга, прорыв гноя в желудочковую систему и т.д.).</a:t>
            </a:r>
          </a:p>
        </p:txBody>
      </p:sp>
    </p:spTree>
    <p:extLst>
      <p:ext uri="{BB962C8B-B14F-4D97-AF65-F5344CB8AC3E}">
        <p14:creationId xmlns:p14="http://schemas.microsoft.com/office/powerpoint/2010/main" val="271790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99" y="1081825"/>
            <a:ext cx="11109101" cy="5095138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Прогноз 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зависит от патогена, реактивности организма, числа абсцессов и своевременности и адекватности лечебных мероприятий. Летальность при абсцессах мозга - около 10%, инвалидизация - около 50%. Почти у </a:t>
            </a:r>
            <a:r>
              <a:rPr kumimoji="0" lang="ru-RU" altLang="ru-RU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1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/</a:t>
            </a:r>
            <a:r>
              <a:rPr kumimoji="0" lang="ru-RU" altLang="ru-RU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3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выживших больных развивается эпилептический синдром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r>
              <a:rPr lang="ru-RU" b="1" dirty="0"/>
              <a:t>Субдуральные эмпиемы</a:t>
            </a:r>
            <a:endParaRPr lang="ru-RU" dirty="0"/>
          </a:p>
          <a:p>
            <a:r>
              <a:rPr lang="ru-RU" dirty="0"/>
              <a:t>Это - прогностически менее благоприятный вид патологии, чем абсцессы мозга, поскольку отсутствие границ гнойного очага указывает либо на высокую вирулентность патогена, либо на неадекватность иммунных реакций, либо и на то, и на другое. Для эмпием характерна большая выраженность менингеальных симптомов. Принципы диагностики субдуральных эмпием сходны с таковыми при абсцессах мозга.</a:t>
            </a:r>
          </a:p>
          <a:p>
            <a:r>
              <a:rPr lang="ru-RU" b="1" dirty="0"/>
              <a:t>Лечение </a:t>
            </a:r>
            <a:r>
              <a:rPr lang="ru-RU" dirty="0"/>
              <a:t>предусматривает в первую очередь дренирование эмпиемы, иногда в полость эмпиемы устанавливают микроирригатор.</a:t>
            </a:r>
          </a:p>
          <a:p>
            <a:r>
              <a:rPr lang="ru-RU" dirty="0"/>
              <a:t>Летальность при субдуральных эмпиемах составляет около 50%, а при грибковых эмпиемах у иммунодефицитных больных - приближается к 100%. Инвалидизированными остаются большинство выживших.</a:t>
            </a:r>
          </a:p>
          <a:p>
            <a:r>
              <a:rPr lang="ru-RU" b="1" dirty="0"/>
              <a:t>Эпидуральные эмпиемы</a:t>
            </a:r>
            <a:endParaRPr lang="ru-RU" dirty="0"/>
          </a:p>
          <a:p>
            <a:r>
              <a:rPr lang="ru-RU" dirty="0"/>
              <a:t>Эпидуральные эмпиемы встречаются редко и в основном ассоциированы с остеомиелитом костей черепа. Лечение не отличается от такового при остеомиелите, прогноз обычно благоприятный - инфекция практически никогда не проникает через неповрежденную ТМО, и санация остеомиелитического очага приводит к ликвидации эпидуральной эмпиемы.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92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Специфические инфекционные поражения центральной нервной системы, требующие хирургического лечения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Сифилитические </a:t>
            </a:r>
            <a:r>
              <a:rPr lang="ru-RU" dirty="0"/>
              <a:t>гуммы и туберкуломы в последние десятилетия стали казуистикой. Самым распространенным специфическим инфекционным процессом, при котором может потребоваться помощь нейрохирурга, сегодня является туберкулезный </a:t>
            </a:r>
            <a:r>
              <a:rPr lang="ru-RU" dirty="0" smtClean="0"/>
              <a:t>менингит. Поскольку </a:t>
            </a:r>
            <a:r>
              <a:rPr lang="ru-RU" dirty="0"/>
              <a:t>при этом возможно существенное </a:t>
            </a:r>
            <a:r>
              <a:rPr lang="ru-RU" dirty="0" smtClean="0"/>
              <a:t>повышение </a:t>
            </a:r>
            <a:r>
              <a:rPr lang="ru-RU" dirty="0"/>
              <a:t>внутричерепного давления, нейрохирургу следует обеспечить его контроль. В острой стадии туберкулезного менингита можно применить наружное дренирование бокового желудочка (что позволяет также вводить противотуберкулезные средства непосредственно в ликворные пространства). В хронической стадии туберкулезного менингита часто развивается открытая (арезорбтивная) гидроцефалия, и тогда внутричерепное давление может быть нормализовано имплантацией вентрикулоперитонеального шунта.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27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38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480</Words>
  <Application>Microsoft Office PowerPoint</Application>
  <PresentationFormat>Widescreen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Абсцесс мозга</vt:lpstr>
      <vt:lpstr>Цель </vt:lpstr>
      <vt:lpstr>задачи</vt:lpstr>
      <vt:lpstr>План </vt:lpstr>
      <vt:lpstr>Абсцесс головного или спинного мозга - ограниченное скопление гноя либо в веществе мозга (такие абсцессы называются внутримозговыми), либо - реже - над или под ТМО, такие абсцессы называются эпидуральными или субдуральными.  Встречаются с частотой 0,7 на 100 тыс. населения в год, в развивающихся странах - в несколько раз чаще. </vt:lpstr>
      <vt:lpstr>PowerPoint Presentation</vt:lpstr>
      <vt:lpstr>Патоморфология.</vt:lpstr>
      <vt:lpstr>Диагностика.</vt:lpstr>
      <vt:lpstr>Лечение</vt:lpstr>
      <vt:lpstr>Хирургическое лечение абсцессов мозга</vt:lpstr>
      <vt:lpstr>PowerPoint Presentation</vt:lpstr>
      <vt:lpstr>Специфические инфекционные поражения центральной нервной системы, требующие хирургического лечения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Тахи Тахи</cp:lastModifiedBy>
  <cp:revision>9</cp:revision>
  <dcterms:created xsi:type="dcterms:W3CDTF">2015-10-03T16:25:13Z</dcterms:created>
  <dcterms:modified xsi:type="dcterms:W3CDTF">2015-11-27T09:56:00Z</dcterms:modified>
</cp:coreProperties>
</file>