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76" r:id="rId4"/>
    <p:sldId id="278" r:id="rId5"/>
    <p:sldId id="266" r:id="rId6"/>
    <p:sldId id="267" r:id="rId7"/>
    <p:sldId id="268" r:id="rId8"/>
    <p:sldId id="257" r:id="rId9"/>
    <p:sldId id="269" r:id="rId10"/>
    <p:sldId id="270" r:id="rId11"/>
    <p:sldId id="271" r:id="rId12"/>
    <p:sldId id="273" r:id="rId13"/>
    <p:sldId id="274" r:id="rId14"/>
    <p:sldId id="275" r:id="rId15"/>
    <p:sldId id="265" r:id="rId16"/>
    <p:sldId id="279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BF74-B234-4F00-87AC-F7BACED401C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E6F4-0C45-48EC-91DB-4729B72672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330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BF74-B234-4F00-87AC-F7BACED401C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E6F4-0C45-48EC-91DB-4729B72672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1271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BF74-B234-4F00-87AC-F7BACED401C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E6F4-0C45-48EC-91DB-4729B72672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186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BF74-B234-4F00-87AC-F7BACED401C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E6F4-0C45-48EC-91DB-4729B72672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375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BF74-B234-4F00-87AC-F7BACED401C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E6F4-0C45-48EC-91DB-4729B72672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863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BF74-B234-4F00-87AC-F7BACED401C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E6F4-0C45-48EC-91DB-4729B72672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2574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BF74-B234-4F00-87AC-F7BACED401C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E6F4-0C45-48EC-91DB-4729B72672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972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BF74-B234-4F00-87AC-F7BACED401C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E6F4-0C45-48EC-91DB-4729B72672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834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BF74-B234-4F00-87AC-F7BACED401C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E6F4-0C45-48EC-91DB-4729B72672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0006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BF74-B234-4F00-87AC-F7BACED401C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E6F4-0C45-48EC-91DB-4729B72672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988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BF74-B234-4F00-87AC-F7BACED401C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E6F4-0C45-48EC-91DB-4729B72672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361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EBF74-B234-4F00-87AC-F7BACED401C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3E6F4-0C45-48EC-91DB-4729B72672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149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Менингиты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3520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Рассмотрение патологии воспаления мозговых оболочек.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414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изучение этиологии, патогенеза, клиники, диагностики, лечения менингита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238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Понятие</a:t>
            </a:r>
          </a:p>
          <a:p>
            <a:r>
              <a:rPr lang="ru-RU" dirty="0" smtClean="0"/>
              <a:t>классификация</a:t>
            </a:r>
            <a:endParaRPr lang="ru-RU" dirty="0"/>
          </a:p>
          <a:p>
            <a:r>
              <a:rPr lang="ru-RU" dirty="0" smtClean="0"/>
              <a:t>Патогенез</a:t>
            </a:r>
          </a:p>
          <a:p>
            <a:r>
              <a:rPr lang="ru-RU" dirty="0" smtClean="0"/>
              <a:t>Клиника</a:t>
            </a:r>
          </a:p>
          <a:p>
            <a:r>
              <a:rPr lang="ru-RU" smtClean="0"/>
              <a:t>Лечение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774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Менингит- </a:t>
            </a:r>
            <a:r>
              <a:rPr lang="ru-RU" dirty="0"/>
              <a:t>воспаление оболочек головного и спинного мозга. Воспаление твердой мозговой оболочки обозначают </a:t>
            </a:r>
            <a:r>
              <a:rPr lang="ru-RU" i="1" dirty="0"/>
              <a:t>пахименингитом</a:t>
            </a:r>
            <a:r>
              <a:rPr lang="ru-RU" dirty="0"/>
              <a:t>, а воспаление мягкой и паутинной мозговых оболочек - </a:t>
            </a:r>
            <a:r>
              <a:rPr lang="ru-RU" i="1" dirty="0"/>
              <a:t>лептоменингитом</a:t>
            </a:r>
            <a:r>
              <a:rPr lang="ru-RU" dirty="0"/>
              <a:t>.</a:t>
            </a:r>
          </a:p>
          <a:p>
            <a:r>
              <a:rPr lang="ru-RU" dirty="0"/>
              <a:t>В клинике наиболее часто встречается воспаление мягких мозговых оболочек и при этом используют термин «менингит». Его возбудителями могут быть различные патогенные микроорганизмы: вирусы, бактерии, простейшие.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067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/>
              <a:t>Классификация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По </a:t>
            </a:r>
            <a:r>
              <a:rPr lang="ru-RU" dirty="0"/>
              <a:t>характеру воспалительного процесса в оболочках и изменений в цереброспинальной жидкости различают серозный и гнойный менингиты. </a:t>
            </a:r>
            <a:endParaRPr lang="ru-RU" dirty="0" smtClean="0"/>
          </a:p>
          <a:p>
            <a:r>
              <a:rPr lang="ru-RU" dirty="0" smtClean="0"/>
              <a:t>При </a:t>
            </a:r>
            <a:r>
              <a:rPr lang="ru-RU" dirty="0"/>
              <a:t>серозных менингитах в цереброспинальной жидкости преобладают лимфоциты, при гнойных - нейтрофилы. </a:t>
            </a:r>
            <a:endParaRPr lang="ru-RU" dirty="0" smtClean="0"/>
          </a:p>
          <a:p>
            <a:r>
              <a:rPr lang="ru-RU" dirty="0" smtClean="0"/>
              <a:t>По </a:t>
            </a:r>
            <a:r>
              <a:rPr lang="ru-RU" dirty="0"/>
              <a:t>патогенезу менингиты разделяют на первичные и вторичные. Первичный менингит развивается без предшествующей общей инфекции или инфекционного заболевания какого-либо органа, а вторичный - является осложнением инфекционного заболевания (общего или локального). </a:t>
            </a:r>
            <a:endParaRPr lang="ru-RU" dirty="0" smtClean="0"/>
          </a:p>
          <a:p>
            <a:r>
              <a:rPr lang="ru-RU" dirty="0" smtClean="0"/>
              <a:t>При </a:t>
            </a:r>
            <a:r>
              <a:rPr lang="ru-RU" dirty="0"/>
              <a:t>распространенности процесса в оболочках мозга выделяют генерализованные и ограниченные менингиты (например, на основании головного мозга - базальные менингиты, на выпуклой поверхности больших полушарий головного мозга - конвекситальные менингиты</a:t>
            </a:r>
            <a:r>
              <a:rPr lang="ru-RU" dirty="0" smtClean="0"/>
              <a:t>).</a:t>
            </a:r>
          </a:p>
          <a:p>
            <a:r>
              <a:rPr lang="ru-RU" dirty="0" smtClean="0"/>
              <a:t> </a:t>
            </a:r>
            <a:r>
              <a:rPr lang="ru-RU" dirty="0"/>
              <a:t>В зависимости от темпа начала и течения заболевания выделяют: молниеноносные, острые (вялотекущие) менингиты, подострые и хронические; а по степени выраженности клинической картины - легкую, средней тяжести, тяжелую и крайне тяжелую формы. </a:t>
            </a:r>
            <a:endParaRPr lang="ru-RU" dirty="0" smtClean="0"/>
          </a:p>
          <a:p>
            <a:r>
              <a:rPr lang="ru-RU" dirty="0" smtClean="0"/>
              <a:t>По </a:t>
            </a:r>
            <a:r>
              <a:rPr lang="ru-RU" dirty="0"/>
              <a:t>этиологии различают бактериальные (менинго-, пневмо-, стафилококковый, туберкулезный и др.), вирусные (острый лимфоцитарный хориоменингит, вызванный энтеровирусами Коксаки и ЕСНО, эпидемического паротита и др.), грибковые (кандидозный, торулезный и др.) и протозойные менингиты (токсоплазмоз, малярия и др.).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259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/>
              <a:t>Патогенез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Существует </a:t>
            </a:r>
            <a:r>
              <a:rPr lang="ru-RU" dirty="0"/>
              <a:t>несколько путей инфицирования мозговых оболочек:</a:t>
            </a:r>
          </a:p>
          <a:p>
            <a:r>
              <a:rPr lang="ru-RU" dirty="0"/>
              <a:t>гематогенный, лимфогенный, периневральный, чрезплацентарный;</a:t>
            </a:r>
          </a:p>
          <a:p>
            <a:r>
              <a:rPr lang="ru-RU" dirty="0"/>
              <a:t>контактный - распространение возбудителей на мозговые оболочки при существующей гнойной инфекции околоносовых пазух (синусогенный менингит), среднего уха или сосцевидного отростка (отогенный менингит), верхней челюсти при патологии зубов (одонтогенный менингит), глазного яблока и др.</a:t>
            </a:r>
          </a:p>
          <a:p>
            <a:r>
              <a:rPr lang="ru-RU" dirty="0"/>
              <a:t>при открытой черепно-мозговой и позвоночно-спинномозговой травмах, при переломах и трещинах основания черепа, сопровождающихся ликвореей.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638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688392" cy="4486275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093"/>
            <a:ext cx="12042553" cy="6426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21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/>
              <a:t>Клиническая картина и диагностика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 smtClean="0"/>
              <a:t>Симптомы </a:t>
            </a:r>
            <a:r>
              <a:rPr lang="ru-RU" dirty="0"/>
              <a:t>всех форм острых менингитов весьма сходные независимо от этиологии. Диагноз менингита устанавливают на основании сочетания трех синдромов:</a:t>
            </a:r>
          </a:p>
          <a:p>
            <a:r>
              <a:rPr lang="ru-RU" dirty="0"/>
              <a:t>общеинфекционного;</a:t>
            </a:r>
          </a:p>
          <a:p>
            <a:r>
              <a:rPr lang="ru-RU" dirty="0"/>
              <a:t>оболочечного (менингеального);</a:t>
            </a:r>
          </a:p>
          <a:p>
            <a:r>
              <a:rPr lang="ru-RU" dirty="0"/>
              <a:t>воспалительных изменений цереброспинальной жидкости.</a:t>
            </a:r>
          </a:p>
          <a:p>
            <a:r>
              <a:rPr lang="ru-RU" dirty="0"/>
              <a:t>Наличие одного из них не позволяет достоверно диагностировать менингит. Например, оболочечные симптомы могут быть обусловлены раздражением оболочек без их воспаления (менингизм). Увеличение количества клеток в цереброспинальной жидкости может быть связано с реакцией оболочек на опухоль или излившуюся кровь. Диагноз уточняют на основании визуального исследования цереброспинальной жидкости, а также бактериологических, вирусологических и других методов диагностики инфекционных заболеваний с учетом эпидемиологической обстановки и особенностей клинической картины.</a:t>
            </a:r>
          </a:p>
          <a:p>
            <a:r>
              <a:rPr lang="ru-RU" dirty="0"/>
              <a:t>Из общеинфекционных симптомов характерны озноб, жар, обычно повышение температуры, воспалительные изменения в периферической крови (лейкоцитоз, увеличение СОЭ и др.), иногда кожные высыпания. Частота сердечных сокращений в ранней стадии может быть замедлена, однако по мере прогрессирования болезни появляется тахикардия. Дыхание учащается, нарушается его ритм.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037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К менингеальному синдрому относятся головная боль, тошнота, рвота, общая гиперестезия кожи, светобоязнь, менингеальная поза, ригидность шейных мышц, симптомы Кернига, Брудзинского, скуловой симптом Бехтерева и др. </a:t>
            </a:r>
            <a:endParaRPr lang="ru-RU" dirty="0" smtClean="0"/>
          </a:p>
          <a:p>
            <a:r>
              <a:rPr lang="ru-RU" dirty="0" smtClean="0"/>
              <a:t>Начальным </a:t>
            </a:r>
            <a:r>
              <a:rPr lang="ru-RU" dirty="0"/>
              <a:t>симптомом является головная боль, которая нарастает в своей интенсивности. Она вызвана раздражением болевых рецепторов мозговых оболочек и их сосудов вследствие воспалительного процесса, действия токсина и раздражения барорецепторов в результате повышения внутричерепного давления. Головная боль интенсивная и имеет распирающий, разрывающий характер. Она может быть диффузной или локализоваться больше в лобной и затылочной областях, иррадиировать в шею и вдоль позвоночника, иногда распространяется и на конечности. Уже в ранней стадии могут наблюдаться тошнота и рвота, не связанные с приемом пищи, возникающие на фоне усиления головной боли. У детей часто, и реже у взрослых, развиваются судороги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Возможны психомоторное возбуждение, бред и галлюцинации, однако при прогрессировании заболевания развивается сонливость и сопор, которые затем могут перейти в кому.</a:t>
            </a:r>
          </a:p>
        </p:txBody>
      </p:sp>
    </p:spTree>
    <p:extLst>
      <p:ext uri="{BB962C8B-B14F-4D97-AF65-F5344CB8AC3E}">
        <p14:creationId xmlns:p14="http://schemas.microsoft.com/office/powerpoint/2010/main" val="396029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003" y="257577"/>
            <a:ext cx="5409127" cy="5919386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Менингеальные симптомы проявляются рефлекторным напряжением мышц вследствие раздражения мозговых оболочек. Наиболее часто выявляются ригидность мышц затылка и симптом Кернига. При тяжелом течении менингита голова запрокинута кзади, живот втянут, передняя брюшная стенка напряжена, ноги приведены к животу, обнаруживается опистотонус (менингеальная поза больного). Нередко наблюдаются тризм, скуловой симптом Бехтерева (локальная болезненность при поколачивании по скуловой дуге), болезненность глазных яблок при надавливании и движениях глазами, гиперестезия кожи, повышенная чувствительность к шуму, громкому разговору, запахам, симптом Брудзинского (верхний и нижний). Больные предпочитают неподвижно лежать с закрытыми глазами в затемненной комнате.</a:t>
            </a:r>
          </a:p>
          <a:p>
            <a:r>
              <a:rPr lang="ru-RU" dirty="0" smtClean="0"/>
              <a:t> </a:t>
            </a:r>
            <a:r>
              <a:rPr lang="ru-RU" dirty="0"/>
              <a:t>У грудных детей обращает на себя долгий, пронзительный, часто монотонный плач. Отмечается выбухание и напряжение большого родничка. Выявляется симптом Лесажа ("симптом подвешивания") – ребенка приподнимают, подхватив руками в области подмышечных впадин. При положительном симптоме ребенок подтягивает согнутые в суставах ножки к животу.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848" y="213263"/>
            <a:ext cx="4483592" cy="6008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11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84" y="265682"/>
            <a:ext cx="11790132" cy="6122239"/>
          </a:xfrm>
        </p:spPr>
      </p:pic>
    </p:spTree>
    <p:extLst>
      <p:ext uri="{BB962C8B-B14F-4D97-AF65-F5344CB8AC3E}">
        <p14:creationId xmlns:p14="http://schemas.microsoft.com/office/powerpoint/2010/main" val="248187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60" y="25916"/>
            <a:ext cx="11171839" cy="6832084"/>
          </a:xfrm>
        </p:spPr>
      </p:pic>
    </p:spTree>
    <p:extLst>
      <p:ext uri="{BB962C8B-B14F-4D97-AF65-F5344CB8AC3E}">
        <p14:creationId xmlns:p14="http://schemas.microsoft.com/office/powerpoint/2010/main" val="398026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95" y="365124"/>
            <a:ext cx="10728304" cy="6195609"/>
          </a:xfrm>
        </p:spPr>
      </p:pic>
    </p:spTree>
    <p:extLst>
      <p:ext uri="{BB962C8B-B14F-4D97-AF65-F5344CB8AC3E}">
        <p14:creationId xmlns:p14="http://schemas.microsoft.com/office/powerpoint/2010/main" val="91487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86366" y="239379"/>
            <a:ext cx="11333409" cy="590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Лечение. 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Госпитальный этап включает проведение антибактериальной терапии путем введения пенициллина в дозе 300 000 ЕД/кг в сутки внутримышечно. Введение пенициллина проводят с интервалом 4 ч, а у детей первых 3 мес жизни - с интервалом 2-3 ч; суммарная доза у них равна 500 000 ЕД/кг. Длительность курса составляет 7-10 дней. Отмену пенициллина проводят после санации ЦСЖ. При тяжелых формах менингококкемии суточную дозу пенициллина увеличивают вдвое; при больших дозах назначают только натриевую соль!!!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Назначают левомицетина сукцинат натрия из расчета 80-100 мг/кг в сутки внутримышечно или внутривенно с интервалом 6 ч. При тяжелых и затяжных менингитах его вводят эндолюмбально по 10-50 мг (разовая доза).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При легких и среднетяжелых формах менингококкемии применяют пенициллин, антигистаминные препараты, витамины. При менингите - диакарб, глицерол, фонурит. При тяжелых и смешанных формах менингококковой инфекции проводится инфузионная терапия под контролем диуреза.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При расстройствах периферического кровообращения вводят реополиглюкин в дозе 10-15 мл/кг внутривенно, капельно, при преобладании интоксикации - гемодез, полидез из расчета 10 мл/кг, при отеке мозга - маннитол из расчета 0,5-1 г/кг.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Для восполнения ОЦК назначают реополиглюкин, 10% раствор альбумина, плазму. Введение коллоидных растворов чередуют с вве- дением глюкозоэлектролитной смеси (10% раствор глюкозы с добавлением инсулина, 7,5% раствор хлорида калия, 10% раствор хлорида кальция). Длительность инфузионной терапии составляет 2-3 сут. В случае нарушения слуха назначают прозерин, галантамин, дибазол, витамины группы В, никотиновую кислоту, цитохром.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Лечение инфекционно-токсического шока. 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При отеке (набухании) головного мозга применяют: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- маннитол (1-2 г/кг, внутривенно капельно 1-2 раза в сутки с интервалом 2-5 ч), после введения маннитола - лазикс (1-2 мг/кг, внутривенно струйно);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- дексазон (1 мг/кг), преднизолон (5 мг/кг), гидрокортизон (30 мг/кг);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- альбумин (10-20% раствор, 10 мл/кг);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- пирацетам (30-50 мг/кг в сутки внутривенно, в 3 приема);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- лед на голову, увлажненный кислород.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При судорогах используют диазепам, ГОМК, дроперидол, а в случае их неэффективности - барбитураты: гексенал (0,5-1% рас- твор), тиопентал (0,5-1% раствор внутривенно струйно, медленно, до клинического эффекта). Барбитураты вводят после предварительного введения атропина в возрастных дозах. Если судороги купируются, применяют искусственную вентиляцию легких, миорелаксанты.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2633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785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1034</Words>
  <Application>Microsoft Office PowerPoint</Application>
  <PresentationFormat>Widescreen</PresentationFormat>
  <Paragraphs>57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Менингиты</vt:lpstr>
      <vt:lpstr>цель</vt:lpstr>
      <vt:lpstr>задачи</vt:lpstr>
      <vt:lpstr>план</vt:lpstr>
      <vt:lpstr>PowerPoint Presentation</vt:lpstr>
      <vt:lpstr>Классификация </vt:lpstr>
      <vt:lpstr>Патогенез </vt:lpstr>
      <vt:lpstr>PowerPoint Presentation</vt:lpstr>
      <vt:lpstr>Клиническая картина и диагностика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Менингиты</dc:title>
  <dc:creator>Тахи Тахи</dc:creator>
  <cp:lastModifiedBy>Тахи Тахи</cp:lastModifiedBy>
  <cp:revision>7</cp:revision>
  <dcterms:created xsi:type="dcterms:W3CDTF">2015-10-03T16:44:50Z</dcterms:created>
  <dcterms:modified xsi:type="dcterms:W3CDTF">2015-11-27T09:56:55Z</dcterms:modified>
</cp:coreProperties>
</file>