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67" r:id="rId5"/>
    <p:sldId id="258" r:id="rId6"/>
    <p:sldId id="259" r:id="rId7"/>
    <p:sldId id="260" r:id="rId8"/>
    <p:sldId id="261" r:id="rId9"/>
    <p:sldId id="262" r:id="rId10"/>
    <p:sldId id="263" r:id="rId11"/>
    <p:sldId id="264" r:id="rId12"/>
    <p:sldId id="265" r:id="rId13"/>
    <p:sldId id="268"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F5BA30FC-599F-4895-BFF7-15D680F131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2040053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5BA30FC-599F-4895-BFF7-15D680F131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3377593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5BA30FC-599F-4895-BFF7-15D680F131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3695097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F5BA30FC-599F-4895-BFF7-15D680F13144}"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3384599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F5BA30FC-599F-4895-BFF7-15D680F13144}"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148391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F5BA30FC-599F-4895-BFF7-15D680F13144}"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3548074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BA30FC-599F-4895-BFF7-15D680F13144}"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4157593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BA30FC-599F-4895-BFF7-15D680F13144}"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314052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BA30FC-599F-4895-BFF7-15D680F13144}"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1826822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5BA30FC-599F-4895-BFF7-15D680F131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1771240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5BA30FC-599F-4895-BFF7-15D680F131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1F97EB-8E4D-4E35-8AAD-E1F544E4B15C}" type="slidenum">
              <a:rPr lang="ru-RU" smtClean="0"/>
              <a:t>‹#›</a:t>
            </a:fld>
            <a:endParaRPr lang="ru-RU"/>
          </a:p>
        </p:txBody>
      </p:sp>
    </p:spTree>
    <p:extLst>
      <p:ext uri="{BB962C8B-B14F-4D97-AF65-F5344CB8AC3E}">
        <p14:creationId xmlns:p14="http://schemas.microsoft.com/office/powerpoint/2010/main" val="359975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BA30FC-599F-4895-BFF7-15D680F13144}"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1F97EB-8E4D-4E35-8AAD-E1F544E4B15C}" type="slidenum">
              <a:rPr lang="ru-RU" smtClean="0"/>
              <a:t>‹#›</a:t>
            </a:fld>
            <a:endParaRPr lang="ru-RU"/>
          </a:p>
        </p:txBody>
      </p:sp>
    </p:spTree>
    <p:extLst>
      <p:ext uri="{BB962C8B-B14F-4D97-AF65-F5344CB8AC3E}">
        <p14:creationId xmlns:p14="http://schemas.microsoft.com/office/powerpoint/2010/main" val="32974375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Доброкачественная внутричерепная гипертензия.</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7869801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a:t>
            </a:r>
            <a:endParaRPr lang="ru-RU" dirty="0"/>
          </a:p>
        </p:txBody>
      </p:sp>
      <p:sp>
        <p:nvSpPr>
          <p:cNvPr id="3" name="Content Placeholder 2"/>
          <p:cNvSpPr>
            <a:spLocks noGrp="1"/>
          </p:cNvSpPr>
          <p:nvPr>
            <p:ph idx="1"/>
          </p:nvPr>
        </p:nvSpPr>
        <p:spPr/>
        <p:txBody>
          <a:bodyPr/>
          <a:lstStyle/>
          <a:p>
            <a:r>
              <a:rPr lang="ru-RU" dirty="0" smtClean="0"/>
              <a:t>Рассмотреть доброкачественную внутричерепную гипертензию в нейрохирургической практике. </a:t>
            </a:r>
            <a:endParaRPr lang="ru-RU" dirty="0"/>
          </a:p>
        </p:txBody>
      </p:sp>
    </p:spTree>
    <p:extLst>
      <p:ext uri="{BB962C8B-B14F-4D97-AF65-F5344CB8AC3E}">
        <p14:creationId xmlns:p14="http://schemas.microsoft.com/office/powerpoint/2010/main" val="8213466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a:t>
            </a:r>
            <a:endParaRPr lang="ru-RU" dirty="0"/>
          </a:p>
        </p:txBody>
      </p:sp>
      <p:sp>
        <p:nvSpPr>
          <p:cNvPr id="3" name="Content Placeholder 2"/>
          <p:cNvSpPr>
            <a:spLocks noGrp="1"/>
          </p:cNvSpPr>
          <p:nvPr>
            <p:ph idx="1"/>
          </p:nvPr>
        </p:nvSpPr>
        <p:spPr/>
        <p:txBody>
          <a:bodyPr/>
          <a:lstStyle/>
          <a:p>
            <a:r>
              <a:rPr lang="ru-RU" dirty="0"/>
              <a:t>Изучение определения, этиологии, патогенеза, клиники, критериев диагностики и </a:t>
            </a:r>
            <a:r>
              <a:rPr lang="ru-RU" dirty="0" smtClean="0"/>
              <a:t>лечения доброкачественной внутричерепной гипертензии</a:t>
            </a:r>
            <a:endParaRPr lang="ru-RU" dirty="0"/>
          </a:p>
        </p:txBody>
      </p:sp>
    </p:spTree>
    <p:extLst>
      <p:ext uri="{BB962C8B-B14F-4D97-AF65-F5344CB8AC3E}">
        <p14:creationId xmlns:p14="http://schemas.microsoft.com/office/powerpoint/2010/main" val="17430566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Общие понятия</a:t>
            </a:r>
          </a:p>
          <a:p>
            <a:r>
              <a:rPr lang="ru-RU" dirty="0" smtClean="0"/>
              <a:t>Этиология</a:t>
            </a:r>
          </a:p>
          <a:p>
            <a:r>
              <a:rPr lang="ru-RU" dirty="0" smtClean="0"/>
              <a:t>Клиника</a:t>
            </a:r>
          </a:p>
          <a:p>
            <a:r>
              <a:rPr lang="ru-RU" dirty="0" smtClean="0"/>
              <a:t>Патогенез</a:t>
            </a:r>
          </a:p>
          <a:p>
            <a:r>
              <a:rPr lang="ru-RU" dirty="0" smtClean="0"/>
              <a:t>Лечение</a:t>
            </a:r>
          </a:p>
        </p:txBody>
      </p:sp>
    </p:spTree>
    <p:extLst>
      <p:ext uri="{BB962C8B-B14F-4D97-AF65-F5344CB8AC3E}">
        <p14:creationId xmlns:p14="http://schemas.microsoft.com/office/powerpoint/2010/main" val="37203673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62500" lnSpcReduction="20000"/>
          </a:bodyPr>
          <a:lstStyle/>
          <a:p>
            <a:r>
              <a:rPr lang="ru-RU" i="1" u="sng" dirty="0"/>
              <a:t>Pseudotumor cerebri (PTC, “доброкачественная внутричерепная гипертензия”, идиопатическая внутричерепная гипертензия) – </a:t>
            </a:r>
            <a:r>
              <a:rPr lang="ru-RU" dirty="0"/>
              <a:t>сравнительно малоизученный полиэтиологический синдром , который характеризуется (по Dandy W.E. 1937 г., модификация Wall M. 1991 г.) следующими признаками: </a:t>
            </a:r>
            <a:r>
              <a:rPr lang="ru-RU" dirty="0" smtClean="0"/>
              <a:t/>
            </a:r>
            <a:br>
              <a:rPr lang="ru-RU" dirty="0" smtClean="0"/>
            </a:br>
            <a:r>
              <a:rPr lang="ru-RU" dirty="0"/>
              <a:t>Симптомы внутричерепной гипертензии (включая односторонний или двусторонний отек диска зрительного нерва). </a:t>
            </a:r>
            <a:r>
              <a:rPr lang="ru-RU" dirty="0" smtClean="0"/>
              <a:t/>
            </a:r>
            <a:br>
              <a:rPr lang="ru-RU" dirty="0" smtClean="0"/>
            </a:br>
            <a:r>
              <a:rPr lang="ru-RU" dirty="0"/>
              <a:t>При люмбальной пункции определяется повышение внутричерепного давления выше 200 мм Н2O. </a:t>
            </a:r>
            <a:r>
              <a:rPr lang="ru-RU" dirty="0" smtClean="0"/>
              <a:t/>
            </a:r>
            <a:br>
              <a:rPr lang="ru-RU" dirty="0" smtClean="0"/>
            </a:br>
            <a:r>
              <a:rPr lang="ru-RU" dirty="0"/>
              <a:t>Отсутствие очаговой неврологической симптоматики (за исключением пареза VI пары черепномозговых нервов). </a:t>
            </a:r>
            <a:r>
              <a:rPr lang="ru-RU" dirty="0" smtClean="0"/>
              <a:t/>
            </a:r>
            <a:br>
              <a:rPr lang="ru-RU" dirty="0" smtClean="0"/>
            </a:br>
            <a:r>
              <a:rPr lang="ru-RU" dirty="0"/>
              <a:t>Отсутствие деформации, смещения или обструкции желудочковой системы, другой патологии головного мозга по данным магнитнорезонансной томографии, за исключением признаков повышения давления цереброспинальной жидкости. </a:t>
            </a:r>
            <a:r>
              <a:rPr lang="ru-RU" dirty="0" smtClean="0"/>
              <a:t/>
            </a:r>
            <a:br>
              <a:rPr lang="ru-RU" dirty="0" smtClean="0"/>
            </a:br>
            <a:r>
              <a:rPr lang="ru-RU" dirty="0"/>
              <a:t>Несмотря на высокий уровень внутричерепного давления, сознание пациента, как правило, сохранено. </a:t>
            </a:r>
            <a:r>
              <a:rPr lang="ru-RU" dirty="0" smtClean="0"/>
              <a:t/>
            </a:r>
            <a:br>
              <a:rPr lang="ru-RU" dirty="0" smtClean="0"/>
            </a:br>
            <a:r>
              <a:rPr lang="ru-RU" dirty="0"/>
              <a:t>Отсутствие других причин повышения внутричерепного давления. </a:t>
            </a:r>
            <a:r>
              <a:rPr lang="ru-RU" dirty="0" smtClean="0"/>
              <a:t/>
            </a:r>
            <a:br>
              <a:rPr lang="ru-RU" dirty="0" smtClean="0"/>
            </a:br>
            <a:r>
              <a:rPr lang="ru-RU" dirty="0"/>
              <a:t>Впервые о синдроме идиопатической внутричерепной гипертензии упоминает в 1897 г. Quincke. Термин pseudotumor cerebri предложил в 1914 г. Warrington. Foley в 1955 г. ввел в практику название доброкачественная внутричерепная гипертензия, но Bucheit в 1969 г. возразил против понятия доброкачественная, подчеркнув, что для зрительных функций исход этого синдрома может быть и недоброкачественным. Он предложил название идиопатическая или вторичная внутричерепная гипертензия, в зависимости от того, известно ли патологическое состояние, с которым она ассоциируется.</a:t>
            </a:r>
          </a:p>
        </p:txBody>
      </p:sp>
    </p:spTree>
    <p:extLst>
      <p:ext uri="{BB962C8B-B14F-4D97-AF65-F5344CB8AC3E}">
        <p14:creationId xmlns:p14="http://schemas.microsoft.com/office/powerpoint/2010/main" val="31766836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Этиология и патогенез </a:t>
            </a:r>
            <a:endParaRPr lang="ru-RU" dirty="0"/>
          </a:p>
        </p:txBody>
      </p:sp>
      <p:sp>
        <p:nvSpPr>
          <p:cNvPr id="3" name="Content Placeholder 2"/>
          <p:cNvSpPr>
            <a:spLocks noGrp="1"/>
          </p:cNvSpPr>
          <p:nvPr>
            <p:ph idx="1"/>
          </p:nvPr>
        </p:nvSpPr>
        <p:spPr/>
        <p:txBody>
          <a:bodyPr>
            <a:normAutofit fontScale="77500" lnSpcReduction="20000"/>
          </a:bodyPr>
          <a:lstStyle/>
          <a:p>
            <a:pPr marL="0" indent="0">
              <a:buNone/>
            </a:pPr>
            <a:r>
              <a:rPr lang="ru-RU" dirty="0" smtClean="0"/>
              <a:t/>
            </a:r>
            <a:br>
              <a:rPr lang="ru-RU" dirty="0" smtClean="0"/>
            </a:br>
            <a:r>
              <a:rPr lang="ru-RU" dirty="0"/>
              <a:t>Причина развития pseudotumor cerebri остается до конца не ясной, но возникновение данного синдрома связывают с целым рядом различных патологических состояний, и список их продолжает пополняться. Среди них наиболее часто упоминаются: ожирение, беременность, нарушение менструального цикла, эклампсия, гипопаратиреоидизм, болезнь Аддисона, цинга, диабетический кетоацидоз, отравление тяжелыми металлами (свинец, мышьяк), прием лекарственных препаратов (витамин А, тетрациклины, нитрофуран, налидиксовая кислота, пероральные контрацептивы, длительная кортикостероидная терапия или ее отмена, психотропные средства), некоторые инфекционные заболевания, паразитарные инфекции (торулоз, трепаносомоз), хроническая уремия, лейкозы, анемия (чаще железодефицитная), гемофилия, идиопатическая тромбоцитопеническая пурпура, системная красная волчанка, саркоидоз, сифилис, болезнь Педжета, болезнь Уиппла, синдром ГийенаБарре и т.д. В этих случаях гипертензию расценивают, как вторичную, поскольку устранение названных патологических факторов способствует ее разрешению. Однако по меньшей мере в половине случаев данное состояние не удается связать с другими заболеваниями, и оно расценивается, как идиопатическое. </a:t>
            </a:r>
          </a:p>
        </p:txBody>
      </p:sp>
    </p:spTree>
    <p:extLst>
      <p:ext uri="{BB962C8B-B14F-4D97-AF65-F5344CB8AC3E}">
        <p14:creationId xmlns:p14="http://schemas.microsoft.com/office/powerpoint/2010/main" val="16601937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291" y="0"/>
            <a:ext cx="10515600" cy="1325563"/>
          </a:xfrm>
        </p:spPr>
        <p:txBody>
          <a:bodyPr/>
          <a:lstStyle/>
          <a:p>
            <a:r>
              <a:rPr lang="ru-RU" b="1" dirty="0" smtClean="0"/>
              <a:t>Клиника </a:t>
            </a:r>
            <a:endParaRPr lang="ru-RU" dirty="0"/>
          </a:p>
        </p:txBody>
      </p:sp>
      <p:sp>
        <p:nvSpPr>
          <p:cNvPr id="3" name="Content Placeholder 2"/>
          <p:cNvSpPr>
            <a:spLocks noGrp="1"/>
          </p:cNvSpPr>
          <p:nvPr>
            <p:ph idx="1"/>
          </p:nvPr>
        </p:nvSpPr>
        <p:spPr>
          <a:xfrm>
            <a:off x="244699" y="662781"/>
            <a:ext cx="11121980" cy="5713324"/>
          </a:xfrm>
        </p:spPr>
        <p:txBody>
          <a:bodyPr>
            <a:noAutofit/>
          </a:bodyPr>
          <a:lstStyle/>
          <a:p>
            <a:pPr marL="0" indent="0">
              <a:buNone/>
            </a:pPr>
            <a:r>
              <a:rPr lang="ru-RU" sz="1800" dirty="0" smtClean="0"/>
              <a:t/>
            </a:r>
            <a:br>
              <a:rPr lang="ru-RU" sz="1800" dirty="0" smtClean="0"/>
            </a:br>
            <a:r>
              <a:rPr lang="ru-RU" sz="1800" dirty="0" smtClean="0"/>
              <a:t/>
            </a:r>
            <a:br>
              <a:rPr lang="ru-RU" sz="1800" dirty="0" smtClean="0"/>
            </a:br>
            <a:r>
              <a:rPr lang="ru-RU" sz="1800" dirty="0"/>
              <a:t>Данная патология встречается во всех возрастных группах (наиболее часто в 3040 лет); у женщин приблизительно в 8 раз чаще, чем у мужчин (1 случай на 100000 всего населения и 19 случаев на 100000 молодых женщин с избыточным весом). </a:t>
            </a:r>
            <a:r>
              <a:rPr lang="ru-RU" sz="1800" dirty="0" smtClean="0"/>
              <a:t/>
            </a:r>
            <a:br>
              <a:rPr lang="ru-RU" sz="1800" dirty="0" smtClean="0"/>
            </a:br>
            <a:r>
              <a:rPr lang="ru-RU" sz="1800" dirty="0"/>
              <a:t>Наиболее частым симптомом у больных с pseudotumor cerebri является головная боль различной интенсивности, встречающаяся в 90% случаев (по данным Johnson, Paterson и Weisberg 1974 г.). Как правило, такая головная боль генерализована, наиболее сильно выражена с утра, усиливается при пробе Вальсальвы, при кашле или чихании (за счет повышения давления во внутричерепных венах). Нарушения зрения, по разным данным, встречаются в 3570% случаев. Симптомы нарушения зрения аналогичны таковым при любых других видах внутричерепной гипертензии. Как правило, они предшествуют головной боли, включают в себя приступы кратковременного затуманивания зрения, выпадения полей зрения и горизонтальную диплопию. </a:t>
            </a:r>
            <a:r>
              <a:rPr lang="ru-RU" sz="1800" dirty="0" smtClean="0"/>
              <a:t/>
            </a:r>
            <a:br>
              <a:rPr lang="ru-RU" sz="1800" dirty="0" smtClean="0"/>
            </a:br>
            <a:r>
              <a:rPr lang="ru-RU" sz="1800" dirty="0"/>
              <a:t>При объективном исследовании может быть обнаружен односторонний или двусторонний парез VI пары черепномозговых нервов и афферентный зрачковый дефект. При офтальмоскопии выявляется двусторонний или односторонний отек диска зрительного нерва различной степени выраженности, что с течением времени в 1026% случаев приводит к необратимому снижению зрения в результате повреждения нервных волокон. </a:t>
            </a:r>
            <a:r>
              <a:rPr lang="ru-RU" sz="1800" dirty="0" smtClean="0"/>
              <a:t/>
            </a:r>
            <a:br>
              <a:rPr lang="ru-RU" sz="1800" dirty="0" smtClean="0"/>
            </a:br>
            <a:r>
              <a:rPr lang="ru-RU" sz="1800" dirty="0"/>
              <a:t>Дефекты полей зрения в той или иной степени выраженности встречаются по меньшей мере у половины больных с pseudotumor cerebri, наиболее часто на начальном этапе они представляют собой сужение изоптер в нижненосовом квадранте. В дальнейшем происходит генерализованное сужение всех изоптер, потеря центрального зрения или выпадение полей зрения по горизонтальному меридиану. </a:t>
            </a:r>
            <a:r>
              <a:rPr lang="ru-RU" sz="1800" dirty="0" smtClean="0"/>
              <a:t/>
            </a:r>
            <a:br>
              <a:rPr lang="ru-RU" sz="1800" dirty="0" smtClean="0"/>
            </a:br>
            <a:r>
              <a:rPr lang="ru-RU" sz="1800" dirty="0"/>
              <a:t>При неврологическом осмотре выявляются признаки повышения внутричерепного давления при отсутствии очаговой неврологической симптоматики (за исключением одностороннего или двустороннего пареза VI пары черепномозговых нервов). </a:t>
            </a:r>
            <a:r>
              <a:rPr lang="ru-RU" sz="1800" dirty="0" smtClean="0"/>
              <a:t/>
            </a:r>
            <a:br>
              <a:rPr lang="ru-RU" sz="1800" dirty="0" smtClean="0"/>
            </a:br>
            <a:endParaRPr lang="ru-RU" sz="1800" dirty="0"/>
          </a:p>
        </p:txBody>
      </p:sp>
    </p:spTree>
    <p:extLst>
      <p:ext uri="{BB962C8B-B14F-4D97-AF65-F5344CB8AC3E}">
        <p14:creationId xmlns:p14="http://schemas.microsoft.com/office/powerpoint/2010/main" val="33481517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92500" lnSpcReduction="20000"/>
          </a:bodyPr>
          <a:lstStyle/>
          <a:p>
            <a:r>
              <a:rPr lang="ru-RU" dirty="0" smtClean="0"/>
              <a:t>Во многих случаях pseudotumor cerebri разрешается самостоятельно, но рецидивирует в 40% случаев. Возможен переход в хроническую форму, что требует динамического наблюдения за больными. В течение минимум двух лет после постановки диагноза такие больные должны наблюдаться также и неврологом с повторным проведением МРТ головного мозга для полного исключения оккультных опухолей. </a:t>
            </a:r>
            <a:br>
              <a:rPr lang="ru-RU" dirty="0" smtClean="0"/>
            </a:br>
            <a:r>
              <a:rPr lang="ru-RU" dirty="0" smtClean="0"/>
              <a:t>Последствия даже самостоятельно разрешившегося pseudotumor cerebri могут оказаться катастрофическими для зрительных функций, варьируя от умеренного сужения полей зрения до почти полной слепоты. Атрофия зрительных нервов (предотвратимая при своевременном лечении) развивается при отсутствии четкой корреляции с длительностью течения, тяжестью клинической картины и частотой рецидивов. </a:t>
            </a:r>
            <a:br>
              <a:rPr lang="ru-RU" dirty="0" smtClean="0"/>
            </a:br>
            <a:endParaRPr lang="ru-RU" dirty="0" smtClean="0"/>
          </a:p>
          <a:p>
            <a:endParaRPr lang="ru-RU" dirty="0"/>
          </a:p>
        </p:txBody>
      </p:sp>
    </p:spTree>
    <p:extLst>
      <p:ext uri="{BB962C8B-B14F-4D97-AF65-F5344CB8AC3E}">
        <p14:creationId xmlns:p14="http://schemas.microsoft.com/office/powerpoint/2010/main" val="4650473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i="1" dirty="0" smtClean="0"/>
              <a:t>Схема обследования пациентов с подозрением на pseudotumor cerebri </a:t>
            </a:r>
            <a:endParaRPr lang="ru-RU" dirty="0"/>
          </a:p>
        </p:txBody>
      </p:sp>
      <p:sp>
        <p:nvSpPr>
          <p:cNvPr id="3" name="Content Placeholder 2"/>
          <p:cNvSpPr>
            <a:spLocks noGrp="1"/>
          </p:cNvSpPr>
          <p:nvPr>
            <p:ph idx="1"/>
          </p:nvPr>
        </p:nvSpPr>
        <p:spPr/>
        <p:txBody>
          <a:bodyPr>
            <a:normAutofit fontScale="92500" lnSpcReduction="10000"/>
          </a:bodyPr>
          <a:lstStyle/>
          <a:p>
            <a:r>
              <a:rPr lang="ru-RU" i="1" dirty="0"/>
              <a:t/>
            </a:r>
            <a:br>
              <a:rPr lang="ru-RU" i="1" dirty="0"/>
            </a:br>
            <a:r>
              <a:rPr lang="ru-RU" i="1" dirty="0"/>
              <a:t>МРТ головного мозга </a:t>
            </a:r>
            <a:r>
              <a:rPr lang="ru-RU" dirty="0" smtClean="0"/>
              <a:t/>
            </a:r>
            <a:br>
              <a:rPr lang="ru-RU" dirty="0" smtClean="0"/>
            </a:br>
            <a:r>
              <a:rPr lang="ru-RU" dirty="0"/>
              <a:t>Осмотр невропатолога </a:t>
            </a:r>
            <a:r>
              <a:rPr lang="ru-RU" dirty="0" smtClean="0"/>
              <a:t/>
            </a:r>
            <a:br>
              <a:rPr lang="ru-RU" dirty="0" smtClean="0"/>
            </a:br>
            <a:r>
              <a:rPr lang="ru-RU" dirty="0"/>
              <a:t>Осмотр нейрохирурга, люмбальная пункция </a:t>
            </a:r>
            <a:r>
              <a:rPr lang="ru-RU" dirty="0" smtClean="0"/>
              <a:t/>
            </a:r>
            <a:br>
              <a:rPr lang="ru-RU" dirty="0" smtClean="0"/>
            </a:br>
            <a:r>
              <a:rPr lang="ru-RU" dirty="0"/>
              <a:t>Осмотр нейроофтальмолога </a:t>
            </a:r>
            <a:r>
              <a:rPr lang="ru-RU" dirty="0" smtClean="0"/>
              <a:t/>
            </a:r>
            <a:br>
              <a:rPr lang="ru-RU" dirty="0" smtClean="0"/>
            </a:br>
            <a:r>
              <a:rPr lang="ru-RU" dirty="0"/>
              <a:t>Периметрия по Гольдману или компьютерная периметрия (Humphrey) тест 30 – 2. </a:t>
            </a:r>
            <a:r>
              <a:rPr lang="ru-RU" dirty="0" smtClean="0"/>
              <a:t/>
            </a:r>
            <a:br>
              <a:rPr lang="ru-RU" dirty="0" smtClean="0"/>
            </a:br>
            <a:r>
              <a:rPr lang="ru-RU" dirty="0"/>
              <a:t>Фотографирование диска зрительного нерва. </a:t>
            </a:r>
            <a:r>
              <a:rPr lang="ru-RU" dirty="0" smtClean="0"/>
              <a:t/>
            </a:r>
            <a:br>
              <a:rPr lang="ru-RU" dirty="0" smtClean="0"/>
            </a:br>
            <a:r>
              <a:rPr lang="ru-RU" dirty="0"/>
              <a:t>Ультразвуковое исследование (В–сканирование и А–сканирование с измерением диаметра оболочек орбитальной части зрительного нерва и проведением 30° теста). </a:t>
            </a:r>
            <a:r>
              <a:rPr lang="ru-RU" dirty="0" smtClean="0"/>
              <a:t/>
            </a:r>
            <a:br>
              <a:rPr lang="ru-RU" dirty="0" smtClean="0"/>
            </a:br>
            <a:endParaRPr lang="ru-RU" dirty="0"/>
          </a:p>
        </p:txBody>
      </p:sp>
    </p:spTree>
    <p:extLst>
      <p:ext uri="{BB962C8B-B14F-4D97-AF65-F5344CB8AC3E}">
        <p14:creationId xmlns:p14="http://schemas.microsoft.com/office/powerpoint/2010/main" val="2269868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a:t>Лечение пациентов с pseudotumor cerebri </a:t>
            </a:r>
            <a:r>
              <a:rPr lang="ru-RU" dirty="0" smtClean="0"/>
              <a:t/>
            </a:r>
            <a:br>
              <a:rPr lang="ru-RU" dirty="0" smtClean="0"/>
            </a:br>
            <a:endParaRPr lang="ru-RU" dirty="0"/>
          </a:p>
        </p:txBody>
      </p:sp>
      <p:sp>
        <p:nvSpPr>
          <p:cNvPr id="3" name="Content Placeholder 2"/>
          <p:cNvSpPr>
            <a:spLocks noGrp="1"/>
          </p:cNvSpPr>
          <p:nvPr>
            <p:ph idx="1"/>
          </p:nvPr>
        </p:nvSpPr>
        <p:spPr/>
        <p:txBody>
          <a:bodyPr>
            <a:normAutofit fontScale="62500" lnSpcReduction="20000"/>
          </a:bodyPr>
          <a:lstStyle/>
          <a:p>
            <a:r>
              <a:rPr lang="ru-RU" dirty="0"/>
              <a:t>Показаниями к лечению пациентов с pseudotumor cerebri являются: </a:t>
            </a:r>
            <a:r>
              <a:rPr lang="ru-RU" dirty="0" smtClean="0"/>
              <a:t/>
            </a:r>
            <a:br>
              <a:rPr lang="ru-RU" dirty="0" smtClean="0"/>
            </a:br>
            <a:r>
              <a:rPr lang="ru-RU" dirty="0"/>
              <a:t>1) упорные и интенсивные головные боли. </a:t>
            </a:r>
            <a:r>
              <a:rPr lang="ru-RU" dirty="0" smtClean="0"/>
              <a:t/>
            </a:r>
            <a:br>
              <a:rPr lang="ru-RU" dirty="0" smtClean="0"/>
            </a:br>
            <a:r>
              <a:rPr lang="ru-RU" dirty="0"/>
              <a:t>2) признаки оптической нейропатии. </a:t>
            </a:r>
            <a:r>
              <a:rPr lang="ru-RU" dirty="0" smtClean="0"/>
              <a:t/>
            </a:r>
            <a:br>
              <a:rPr lang="ru-RU" dirty="0" smtClean="0"/>
            </a:br>
            <a:r>
              <a:rPr lang="ru-RU" dirty="0"/>
              <a:t>Методом лечения является устранение провоцирующего фактора (если он известен), борьба с избыточным весом, медикаментозная терапия, а при отсутствии положительного эффекта различные хирургические вмешательства. </a:t>
            </a:r>
            <a:r>
              <a:rPr lang="ru-RU" dirty="0" smtClean="0"/>
              <a:t/>
            </a:r>
            <a:br>
              <a:rPr lang="ru-RU" dirty="0" smtClean="0"/>
            </a:br>
            <a:r>
              <a:rPr lang="ru-RU" dirty="0" smtClean="0"/>
              <a:t/>
            </a:r>
            <a:br>
              <a:rPr lang="ru-RU" dirty="0" smtClean="0"/>
            </a:br>
            <a:r>
              <a:rPr lang="ru-RU" i="1" dirty="0"/>
              <a:t>Консервативная терапия </a:t>
            </a:r>
            <a:r>
              <a:rPr lang="ru-RU" dirty="0" smtClean="0"/>
              <a:t/>
            </a:r>
            <a:br>
              <a:rPr lang="ru-RU" dirty="0" smtClean="0"/>
            </a:br>
            <a:r>
              <a:rPr lang="ru-RU" dirty="0" smtClean="0"/>
              <a:t/>
            </a:r>
            <a:br>
              <a:rPr lang="ru-RU" dirty="0" smtClean="0"/>
            </a:br>
            <a:r>
              <a:rPr lang="ru-RU" dirty="0"/>
              <a:t>1. Ограничение соли и воды. </a:t>
            </a:r>
            <a:r>
              <a:rPr lang="ru-RU" dirty="0" smtClean="0"/>
              <a:t/>
            </a:r>
            <a:br>
              <a:rPr lang="ru-RU" dirty="0" smtClean="0"/>
            </a:br>
            <a:r>
              <a:rPr lang="ru-RU" dirty="0"/>
              <a:t>2. Диуретики: </a:t>
            </a:r>
            <a:r>
              <a:rPr lang="ru-RU" dirty="0" smtClean="0"/>
              <a:t/>
            </a:r>
            <a:br>
              <a:rPr lang="ru-RU" dirty="0" smtClean="0"/>
            </a:br>
            <a:r>
              <a:rPr lang="ru-RU" dirty="0"/>
              <a:t>а) фуросемид: начать с дозы 160 мг в день (взрослым), оценивать эффективность по клиническим проявлениям и состоянию глазного дна (но не по уровню давления цереброспинальной жидкости), при отсутствии эффекта дозу увеличить до 320 мг в день; </a:t>
            </a:r>
            <a:r>
              <a:rPr lang="ru-RU" dirty="0" smtClean="0"/>
              <a:t/>
            </a:r>
            <a:br>
              <a:rPr lang="ru-RU" dirty="0" smtClean="0"/>
            </a:br>
            <a:r>
              <a:rPr lang="ru-RU" dirty="0"/>
              <a:t>б) ацетазоламид 125250 мг каждые 812 часов (или препарат длительного действия Diamox Sequelsa390; 500 мг). </a:t>
            </a:r>
            <a:r>
              <a:rPr lang="ru-RU" dirty="0" smtClean="0"/>
              <a:t/>
            </a:r>
            <a:br>
              <a:rPr lang="ru-RU" dirty="0" smtClean="0"/>
            </a:br>
            <a:r>
              <a:rPr lang="ru-RU" dirty="0"/>
              <a:t>3. При неэффективности к лечению добавить дексаметазон в дозе 12 мг в день. </a:t>
            </a:r>
            <a:r>
              <a:rPr lang="ru-RU" dirty="0" smtClean="0"/>
              <a:t/>
            </a:r>
            <a:br>
              <a:rPr lang="ru-RU" dirty="0" smtClean="0"/>
            </a:br>
            <a:r>
              <a:rPr lang="ru-RU" dirty="0"/>
              <a:t>Liu и Glazer (1994 г.) предлагают в качестве терапии метилпреднизолон внутривенно по 250 мг 4 раза в сутки в течение 5 дней с переходом на пероральный прием с постепенной отменой, в сочетании с ацетазоламидом и ранитидином. </a:t>
            </a:r>
            <a:r>
              <a:rPr lang="ru-RU" dirty="0" smtClean="0"/>
              <a:t/>
            </a:r>
            <a:br>
              <a:rPr lang="ru-RU" dirty="0" smtClean="0"/>
            </a:br>
            <a:r>
              <a:rPr lang="ru-RU" dirty="0"/>
              <a:t>Отсутствие положительного эффекта от консервативной терапии в течение 2 месяцев от начала лечения является показанием к хирургическому вмешательству. </a:t>
            </a:r>
          </a:p>
        </p:txBody>
      </p:sp>
    </p:spTree>
    <p:extLst>
      <p:ext uri="{BB962C8B-B14F-4D97-AF65-F5344CB8AC3E}">
        <p14:creationId xmlns:p14="http://schemas.microsoft.com/office/powerpoint/2010/main" val="19658795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i="1" dirty="0" smtClean="0"/>
              <a:t>Хирургическое лечение</a:t>
            </a:r>
            <a:endParaRPr lang="ru-RU" dirty="0"/>
          </a:p>
        </p:txBody>
      </p:sp>
      <p:sp>
        <p:nvSpPr>
          <p:cNvPr id="3" name="Content Placeholder 2"/>
          <p:cNvSpPr>
            <a:spLocks noGrp="1"/>
          </p:cNvSpPr>
          <p:nvPr>
            <p:ph idx="1"/>
          </p:nvPr>
        </p:nvSpPr>
        <p:spPr/>
        <p:txBody>
          <a:bodyPr>
            <a:normAutofit fontScale="70000" lnSpcReduction="20000"/>
          </a:bodyPr>
          <a:lstStyle/>
          <a:p>
            <a:r>
              <a:rPr lang="ru-RU" dirty="0" smtClean="0"/>
              <a:t>Повторные </a:t>
            </a:r>
            <a:r>
              <a:rPr lang="ru-RU" dirty="0"/>
              <a:t>люмбальные пункции </a:t>
            </a:r>
            <a:r>
              <a:rPr lang="ru-RU" dirty="0" smtClean="0"/>
              <a:t/>
            </a:r>
            <a:br>
              <a:rPr lang="ru-RU" dirty="0" smtClean="0"/>
            </a:br>
            <a:r>
              <a:rPr lang="ru-RU" dirty="0"/>
              <a:t>Повторные люмбальные пункции проводят до получения ремиссии (в 25% случаев ремиссия достигается после первой люмбальной пункции), забирая до 30 мл ликвора. Пункции производят через день, пока давление не достигнет уровня 200 мм Н2O, затем 1 раз в неделю. </a:t>
            </a:r>
            <a:r>
              <a:rPr lang="ru-RU" dirty="0" smtClean="0"/>
              <a:t/>
            </a:r>
            <a:br>
              <a:rPr lang="ru-RU" dirty="0" smtClean="0"/>
            </a:br>
            <a:r>
              <a:rPr lang="ru-RU" dirty="0" smtClean="0"/>
              <a:t/>
            </a:r>
            <a:br>
              <a:rPr lang="ru-RU" dirty="0" smtClean="0"/>
            </a:br>
            <a:r>
              <a:rPr lang="ru-RU" i="1" dirty="0"/>
              <a:t>Шунтирующие операции </a:t>
            </a:r>
            <a:r>
              <a:rPr lang="ru-RU" dirty="0" smtClean="0"/>
              <a:t/>
            </a:r>
            <a:br>
              <a:rPr lang="ru-RU" dirty="0" smtClean="0"/>
            </a:br>
            <a:r>
              <a:rPr lang="ru-RU" dirty="0" smtClean="0"/>
              <a:t/>
            </a:r>
            <a:br>
              <a:rPr lang="ru-RU" dirty="0" smtClean="0"/>
            </a:br>
            <a:r>
              <a:rPr lang="ru-RU" dirty="0"/>
              <a:t>В настоящее время большинство нейрохирургов предпочитают люмбоперитонеальное шунтирование, впервые примененное при данной патологии Vander Ark et al. в 1972 г. С помощью этого метода снижается давление во всем субарахноидальном пространстве головного мозга и вторично в связанном с ним периневральном субарахноидальном пространстве при отсутствии там выраженных сращений. </a:t>
            </a:r>
            <a:r>
              <a:rPr lang="ru-RU" dirty="0" smtClean="0"/>
              <a:t/>
            </a:r>
            <a:br>
              <a:rPr lang="ru-RU" dirty="0" smtClean="0"/>
            </a:br>
            <a:r>
              <a:rPr lang="ru-RU" dirty="0"/>
              <a:t>Если наличие арахноидита не позволяет использовать для шунтирования люмбальное субарахноидальное пространство, применяется вентрикулоперитонеальное шунтирование (которое также может быть затруднено, так как часто желудочки при данной патологии оказываются суженными или щелеобразными). Осложнения шунтирующих операций включают в себя инфицирование, блокаду шунта или же его избыточное функционирование, приводящее к усилению головных болей и головокружения. </a:t>
            </a:r>
          </a:p>
        </p:txBody>
      </p:sp>
    </p:spTree>
    <p:extLst>
      <p:ext uri="{BB962C8B-B14F-4D97-AF65-F5344CB8AC3E}">
        <p14:creationId xmlns:p14="http://schemas.microsoft.com/office/powerpoint/2010/main" val="3038143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366" y="772733"/>
            <a:ext cx="11018949" cy="6357267"/>
          </a:xfrm>
        </p:spPr>
        <p:txBody>
          <a:bodyPr>
            <a:normAutofit fontScale="40000" lnSpcReduction="20000"/>
          </a:bodyPr>
          <a:lstStyle/>
          <a:p>
            <a:pPr marL="0" indent="0">
              <a:buNone/>
            </a:pPr>
            <a:r>
              <a:rPr lang="ru-RU" sz="8000" dirty="0" smtClean="0"/>
              <a:t>Декомпрессия оболочек зрительного нерва </a:t>
            </a:r>
          </a:p>
          <a:p>
            <a:pPr marL="0" indent="0">
              <a:buNone/>
            </a:pPr>
            <a:r>
              <a:rPr lang="ru-RU" sz="4500" dirty="0" smtClean="0"/>
              <a:t>В </a:t>
            </a:r>
            <a:r>
              <a:rPr lang="ru-RU" sz="4500" dirty="0"/>
              <a:t>последние годы появляется все больше данных об эффективности декомпрессии самого зрительного нерва в целях предотвращения необратимой потери зрительных функций. </a:t>
            </a:r>
            <a:r>
              <a:rPr lang="ru-RU" sz="4300" dirty="0" smtClean="0"/>
              <a:t/>
            </a:r>
            <a:br>
              <a:rPr lang="ru-RU" sz="4300" dirty="0" smtClean="0"/>
            </a:br>
            <a:r>
              <a:rPr lang="ru-RU" sz="4300" dirty="0" smtClean="0"/>
              <a:t>Расширение </a:t>
            </a:r>
            <a:r>
              <a:rPr lang="ru-RU" sz="4300" dirty="0"/>
              <a:t>слепого пятна или же преходящие затуманивания зрения при отсутствии дефектов полей зрения сами по себе не являются показанием к хирургическому вмешательству. </a:t>
            </a:r>
            <a:r>
              <a:rPr lang="ru-RU" sz="4300" dirty="0" smtClean="0"/>
              <a:t/>
            </a:r>
            <a:br>
              <a:rPr lang="ru-RU" sz="4300" dirty="0" smtClean="0"/>
            </a:br>
            <a:r>
              <a:rPr lang="ru-RU" sz="4300" dirty="0"/>
              <a:t>Целью операции является восстановление утраченных в результате отека ДЗН зрительных функций или стабилизация процесса за счет снижения давления цереброспинальной жидкости в субарахноидальном пространстве орбитальной части зрительного нерва, что приводит к обратному развитию отека. </a:t>
            </a:r>
            <a:r>
              <a:rPr lang="ru-RU" sz="4300" dirty="0" smtClean="0"/>
              <a:t/>
            </a:r>
            <a:br>
              <a:rPr lang="ru-RU" sz="4300" dirty="0" smtClean="0"/>
            </a:br>
            <a:r>
              <a:rPr lang="ru-RU" sz="4300" dirty="0"/>
              <a:t>Декомпрессия (фенестрация оболочек) зрительного нерва была впервые предложена De Wecker в 1872 г., как способ хирургического лечения нейроретинита. Однако эта операция практически не применялась до 1969 г., когда Hoyt и Newton одновременно с Davidson и Smith вновь предложили ее, уже как способ хирургического лечения хронического застойного диска зрительного нерва. Однако в течение последующих 19 лет в литературе было описано лишь около 60 случаев хирургической декомпрессии оболочек зрительного нерва. </a:t>
            </a:r>
            <a:r>
              <a:rPr lang="ru-RU" sz="4300" dirty="0" smtClean="0"/>
              <a:t/>
            </a:r>
            <a:br>
              <a:rPr lang="ru-RU" sz="4300" dirty="0" smtClean="0"/>
            </a:br>
            <a:r>
              <a:rPr lang="ru-RU" sz="4300" dirty="0"/>
              <a:t>Эта операция получила широкое признание лишь в 1988 г., после того, как Sergott, Savino, Bosley и Ramocki, одновременно с Brourman и Spoor, Corbett, Nerad, Tse и Anderson опубликовали серию успешных результатов хирургической декомпрессии оболочек зрительного нерва у больных с идиопатической внутричерепной гипертензией. </a:t>
            </a:r>
            <a:r>
              <a:rPr lang="ru-RU" sz="4300" dirty="0" smtClean="0"/>
              <a:t/>
            </a:r>
            <a:br>
              <a:rPr lang="ru-RU" sz="4300" dirty="0" smtClean="0"/>
            </a:br>
            <a:r>
              <a:rPr lang="ru-RU" sz="6000" dirty="0"/>
              <a:t> </a:t>
            </a:r>
            <a:r>
              <a:rPr lang="ru-RU" sz="6000" dirty="0" smtClean="0"/>
              <a:t/>
            </a:r>
            <a:br>
              <a:rPr lang="ru-RU" sz="6000" dirty="0" smtClean="0"/>
            </a:br>
            <a:r>
              <a:rPr lang="ru-RU" sz="6000" b="1" dirty="0"/>
              <a:t>Ведение больных с pseudotumor cerebri</a:t>
            </a:r>
            <a:r>
              <a:rPr lang="ru-RU" sz="5000" b="1" dirty="0"/>
              <a:t> </a:t>
            </a:r>
            <a:r>
              <a:rPr lang="ru-RU" sz="4300" dirty="0" smtClean="0"/>
              <a:t/>
            </a:r>
            <a:br>
              <a:rPr lang="ru-RU" sz="4300" dirty="0" smtClean="0"/>
            </a:br>
            <a:r>
              <a:rPr lang="ru-RU" sz="4300" dirty="0"/>
              <a:t>Пациенты с pseudotumor cerebri требуют постоянного динамического наблюдения как на этапе консервативного лечения, до принятия решения об операции, так и в послеоперационном периоде. </a:t>
            </a:r>
            <a:r>
              <a:rPr lang="ru-RU" sz="4300" dirty="0" smtClean="0"/>
              <a:t/>
            </a:r>
            <a:br>
              <a:rPr lang="ru-RU" sz="4300" dirty="0" smtClean="0"/>
            </a:br>
            <a:r>
              <a:rPr lang="ru-RU" sz="4300" dirty="0" smtClean="0"/>
              <a:t/>
            </a:r>
            <a:br>
              <a:rPr lang="ru-RU" sz="4300" dirty="0" smtClean="0"/>
            </a:br>
            <a:r>
              <a:rPr lang="ru-RU" sz="4300" dirty="0"/>
              <a:t>Ранние признаки обратного развития отека ДЗН в некоторых случаях появились на 13 день и представляли собой появление более четких очертаний височной половины диска. Небольшой участок носовой половины диска часто сохранял отечность более длительное время. </a:t>
            </a:r>
            <a:r>
              <a:rPr lang="ru-RU" sz="4300" dirty="0" smtClean="0"/>
              <a:t/>
            </a:r>
            <a:br>
              <a:rPr lang="ru-RU" sz="4300" dirty="0" smtClean="0"/>
            </a:br>
            <a:r>
              <a:rPr lang="ru-RU" sz="4300" dirty="0"/>
              <a:t>В качестве критерия эффективности произведенной декомпрессии Lee S.Y. et al. предложили оценивать также и калибр вен сетчатки. По их данным, венозный калибр существенно уменьшается после операции и продолжает уменьшаться в среднем в течение 3,2 мес не только на оперированном глазу, но и на другом. Это еще раз подтверждает, что механизмом действия операции является медленная фильтрация жидкости через сформированную хирургическим путем фистулу в оболочках зрительного нерва. </a:t>
            </a:r>
          </a:p>
        </p:txBody>
      </p:sp>
    </p:spTree>
    <p:extLst>
      <p:ext uri="{BB962C8B-B14F-4D97-AF65-F5344CB8AC3E}">
        <p14:creationId xmlns:p14="http://schemas.microsoft.com/office/powerpoint/2010/main" val="12485648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dirty="0"/>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a:t>2. Можаев С. В. Нейрохирургия: учебник / С. В. Можаев, А. А. Скоромец, Т. А. Скоромец. - 2-е изд., перераб. и доп. - М. : ГЭОТАР-Медиа, 2009. - 480 с. : ил..</a:t>
            </a:r>
          </a:p>
          <a:p>
            <a:r>
              <a:rPr lang="ru-RU" dirty="0"/>
              <a:t>3.Неврология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r>
              <a:rPr lang="ru-RU" dirty="0"/>
              <a:t>5. 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17192360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386</Words>
  <Application>Microsoft Office PowerPoint</Application>
  <PresentationFormat>Widescreen</PresentationFormat>
  <Paragraphs>32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Доброкачественная внутричерепная гипертензия.</vt:lpstr>
      <vt:lpstr>цель</vt:lpstr>
      <vt:lpstr>задачи</vt:lpstr>
      <vt:lpstr>план</vt:lpstr>
      <vt:lpstr>PowerPoint Presentation</vt:lpstr>
      <vt:lpstr>Этиология и патогенез </vt:lpstr>
      <vt:lpstr>Клиника </vt:lpstr>
      <vt:lpstr>PowerPoint Presentation</vt:lpstr>
      <vt:lpstr>Схема обследования пациентов с подозрением на pseudotumor cerebri </vt:lpstr>
      <vt:lpstr>Лечение пациентов с pseudotumor cerebri  </vt:lpstr>
      <vt:lpstr>Хирургическое лечение</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Доброкачественная внутричерепная гипертензия.</dc:title>
  <dc:creator>Тахи Тахи</dc:creator>
  <cp:lastModifiedBy>Тахи Тахи</cp:lastModifiedBy>
  <cp:revision>6</cp:revision>
  <dcterms:created xsi:type="dcterms:W3CDTF">2015-10-03T16:13:54Z</dcterms:created>
  <dcterms:modified xsi:type="dcterms:W3CDTF">2015-11-27T09:58:37Z</dcterms:modified>
</cp:coreProperties>
</file>