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7" r:id="rId3"/>
    <p:sldId id="257" r:id="rId4"/>
    <p:sldId id="266" r:id="rId5"/>
    <p:sldId id="258" r:id="rId6"/>
    <p:sldId id="259" r:id="rId7"/>
    <p:sldId id="260" r:id="rId8"/>
    <p:sldId id="261" r:id="rId9"/>
    <p:sldId id="262" r:id="rId10"/>
    <p:sldId id="265" r:id="rId11"/>
    <p:sldId id="263" r:id="rId12"/>
    <p:sldId id="264" r:id="rId13"/>
    <p:sldId id="268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88FE6-87DC-4786-950B-13088E5A3EEE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B2885-3B77-4EFC-AD73-25FBF39628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68382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88FE6-87DC-4786-950B-13088E5A3EEE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B2885-3B77-4EFC-AD73-25FBF39628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45486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88FE6-87DC-4786-950B-13088E5A3EEE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B2885-3B77-4EFC-AD73-25FBF39628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81955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88FE6-87DC-4786-950B-13088E5A3EEE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B2885-3B77-4EFC-AD73-25FBF39628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81098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88FE6-87DC-4786-950B-13088E5A3EEE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B2885-3B77-4EFC-AD73-25FBF39628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84952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88FE6-87DC-4786-950B-13088E5A3EEE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B2885-3B77-4EFC-AD73-25FBF39628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12713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88FE6-87DC-4786-950B-13088E5A3EEE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B2885-3B77-4EFC-AD73-25FBF39628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24326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88FE6-87DC-4786-950B-13088E5A3EEE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B2885-3B77-4EFC-AD73-25FBF39628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98846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88FE6-87DC-4786-950B-13088E5A3EEE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B2885-3B77-4EFC-AD73-25FBF39628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57920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88FE6-87DC-4786-950B-13088E5A3EEE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B2885-3B77-4EFC-AD73-25FBF39628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66092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88FE6-87DC-4786-950B-13088E5A3EEE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B2885-3B77-4EFC-AD73-25FBF39628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56105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388FE6-87DC-4786-950B-13088E5A3EEE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0B2885-3B77-4EFC-AD73-25FBF39628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28737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Паркинсонизм, современные подходы к диагностике и лечение.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Кафедра нейрохирургии НГМУ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06740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цель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Рассмотрение синдрома паркинсонизма в нейрохирургической практике.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78231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задачи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600" dirty="0"/>
              <a:t>Изучение </a:t>
            </a:r>
            <a:r>
              <a:rPr lang="ru-RU" sz="3600" dirty="0" smtClean="0"/>
              <a:t>критериев диагностики, разработки </a:t>
            </a:r>
            <a:r>
              <a:rPr lang="ru-RU" sz="3600" smtClean="0"/>
              <a:t>тактики лечения </a:t>
            </a:r>
            <a:r>
              <a:rPr lang="ru-RU" sz="3600" dirty="0" smtClean="0"/>
              <a:t>паркинсонизма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978364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план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Классификации</a:t>
            </a:r>
          </a:p>
          <a:p>
            <a:r>
              <a:rPr lang="ru-RU" dirty="0" smtClean="0"/>
              <a:t>Лечение</a:t>
            </a:r>
          </a:p>
          <a:p>
            <a:r>
              <a:rPr lang="ru-RU" smtClean="0"/>
              <a:t>Прогноз</a:t>
            </a:r>
          </a:p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8566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9245" y="540913"/>
            <a:ext cx="10954555" cy="5636050"/>
          </a:xfrm>
        </p:spPr>
        <p:txBody>
          <a:bodyPr>
            <a:normAutofit fontScale="92500" lnSpcReduction="10000"/>
          </a:bodyPr>
          <a:lstStyle/>
          <a:p>
            <a:r>
              <a:rPr lang="ru-RU" dirty="0"/>
              <a:t>Ранний период БП — это период наибольшей функциональной компенсации и адаптации больного к неврологическому дефекту в течении БП от доклинических проявлений до стадии прогрессирующего паркинсонизма, когда снижается эффективность среднетерапевтических доз (менее 500 мг) препаратов леводопы и развивается клинический патоморфоз. Целью дифференцированного подхода должны быть максимальное использование компенсаторных механизмов; продление стабильного периода болезни; уменьшение лекарственных осложнений; повышение эффективности лечения в раннем периоде БП.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Практически речь идет о следующих этапах: 1 — диагностика болезни паркинсона в раннем периоде; 2 — определение стадии заболевания в раннем периоде болезни паркинсона; 3 — разработка тактики лечения в соответствии со стадией заболевания. Рассмотрим эти этапы более подробно.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77508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ru-RU" dirty="0"/>
              <a:t>Этап 1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1.1 - диагностирование БП по наличию депрессии как ее симптома в стадии доклинической манифестации двигательных нарушений, основанное на данных клинических, нейрофункциональных, биохимических и иммунологических исследований (клиническая балльная оценка; нейропсихологическое исследование с оценкой планирования и программирования; магнитная стимуляция; исследование катехоламинов по суточной экскреции в моче; оценка нейрогормонального ответа пролактина на серотониновый агонист и уровня интерлейкина-6 в сыворотке крови);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1.2 - установление типа клинической формы и тяжести двигательных нарушений по исходным клиническим признакам на основе методов, приведенных в п. 1.1.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Этап 2 - определение стадии заболевания в раннем периоде БП по результатам клинической оценки характера и тяжести симптомов по UPDRS с учетом результатов диагностических исследований по п. 1.1 и 1.2: </a:t>
            </a:r>
            <a:r>
              <a:rPr lang="ru-RU" b="1" dirty="0"/>
              <a:t>стадия 1А </a:t>
            </a:r>
            <a:r>
              <a:rPr lang="ru-RU" dirty="0"/>
              <a:t>- </a:t>
            </a:r>
            <a:r>
              <a:rPr lang="ru-RU" i="1" dirty="0"/>
              <a:t>стадия изолированной депрессии</a:t>
            </a:r>
            <a:r>
              <a:rPr lang="ru-RU" dirty="0"/>
              <a:t>; </a:t>
            </a:r>
            <a:r>
              <a:rPr lang="ru-RU" b="1" dirty="0"/>
              <a:t>стадия 1В </a:t>
            </a:r>
            <a:r>
              <a:rPr lang="ru-RU" dirty="0"/>
              <a:t>- </a:t>
            </a:r>
            <a:r>
              <a:rPr lang="ru-RU" i="1" dirty="0"/>
              <a:t>стадия минимальных двигательных нарушений с полной функциональной компенсацией без применения препаратов леводопы </a:t>
            </a:r>
            <a:r>
              <a:rPr lang="ru-RU" dirty="0"/>
              <a:t>(до 30 баллов по UPDRS-3 с максимальным числом баллов 104);</a:t>
            </a:r>
            <a:r>
              <a:rPr lang="ru-RU" b="1" dirty="0"/>
              <a:t>стадия 2</a:t>
            </a:r>
            <a:r>
              <a:rPr lang="ru-RU" dirty="0"/>
              <a:t> - </a:t>
            </a:r>
            <a:r>
              <a:rPr lang="ru-RU" i="1" dirty="0"/>
              <a:t>стадия прогрессирующего паркинсонизма с функциональной компенсацией на дофаминергической терапии при среднетерапевтических дозах препаратов леводопы без клинического патоморфоза</a:t>
            </a:r>
            <a:r>
              <a:rPr lang="ru-RU" dirty="0"/>
              <a:t>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Этап 3 - дифференцированная тактика лечения в соответствии со стадией заболевания.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Тактика лечения </a:t>
            </a:r>
            <a:r>
              <a:rPr lang="ru-RU" i="1" dirty="0"/>
              <a:t>на стадии изолированной депрессии </a:t>
            </a:r>
            <a:r>
              <a:rPr lang="ru-RU" dirty="0"/>
              <a:t>…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Тактика лечения </a:t>
            </a:r>
            <a:r>
              <a:rPr lang="ru-RU" i="1" dirty="0"/>
              <a:t>в стадии прогрессирующего паркинсонизма с функциональной компенсацией</a:t>
            </a:r>
            <a:r>
              <a:rPr lang="ru-RU" dirty="0"/>
              <a:t> … ».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26646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3639" y="283335"/>
            <a:ext cx="10890161" cy="5893628"/>
          </a:xfrm>
        </p:spPr>
        <p:txBody>
          <a:bodyPr>
            <a:noAutofit/>
          </a:bodyPr>
          <a:lstStyle/>
          <a:p>
            <a:r>
              <a:rPr lang="ru-RU" sz="1600" dirty="0" smtClean="0"/>
              <a:t>шкала </a:t>
            </a:r>
            <a:r>
              <a:rPr lang="ru-RU" sz="1600" dirty="0"/>
              <a:t>Хен–Яра, которая позволяет быстро и точно определить стадию болезни Паркинсона, от чего зависит «адекватность» проведения терапевтических и медико-социальных мероприятиях.</a:t>
            </a: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b="1" dirty="0"/>
              <a:t>Согласно шкале Хен–Яра (Hoehn-Yahr, 1967)) выделяют 5 стадий болезни Паркинсона</a:t>
            </a:r>
            <a:r>
              <a:rPr lang="ru-RU" sz="1600" dirty="0"/>
              <a:t>: </a:t>
            </a: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/>
              <a:t>• </a:t>
            </a:r>
            <a:r>
              <a:rPr lang="ru-RU" sz="1600" i="1" dirty="0"/>
              <a:t>на </a:t>
            </a:r>
            <a:r>
              <a:rPr lang="ru-RU" sz="1600" b="1" i="1" dirty="0"/>
              <a:t>1-й</a:t>
            </a:r>
            <a:r>
              <a:rPr lang="ru-RU" sz="1600" i="1" dirty="0"/>
              <a:t> стадии</a:t>
            </a:r>
            <a:r>
              <a:rPr lang="ru-RU" sz="1600" dirty="0"/>
              <a:t> акинезия, ригидность и тремор выявляются в конечностях с одной стороны (гемипаркинсонизм); </a:t>
            </a: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/>
              <a:t>• </a:t>
            </a:r>
            <a:r>
              <a:rPr lang="ru-RU" sz="1600" i="1" dirty="0"/>
              <a:t>на </a:t>
            </a:r>
            <a:r>
              <a:rPr lang="ru-RU" sz="1600" b="1" i="1" dirty="0"/>
              <a:t>2-й </a:t>
            </a:r>
            <a:r>
              <a:rPr lang="ru-RU" sz="1600" i="1" dirty="0"/>
              <a:t>стадии </a:t>
            </a:r>
            <a:r>
              <a:rPr lang="ru-RU" sz="1600" dirty="0"/>
              <a:t>симптоматика становится двусторонней; </a:t>
            </a: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/>
              <a:t>• </a:t>
            </a:r>
            <a:r>
              <a:rPr lang="ru-RU" sz="1600" i="1" dirty="0"/>
              <a:t>на </a:t>
            </a:r>
            <a:r>
              <a:rPr lang="ru-RU" sz="1600" b="1" i="1" dirty="0"/>
              <a:t>3-й</a:t>
            </a:r>
            <a:r>
              <a:rPr lang="ru-RU" sz="1600" i="1" dirty="0"/>
              <a:t> стадии </a:t>
            </a:r>
            <a:r>
              <a:rPr lang="ru-RU" sz="1600" dirty="0"/>
              <a:t>присоединяется постуральная неустойчивость, но сохраняется способность к самостоятельному передвижению; </a:t>
            </a: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/>
              <a:t>• </a:t>
            </a:r>
            <a:r>
              <a:rPr lang="ru-RU" sz="1600" i="1" dirty="0"/>
              <a:t>на </a:t>
            </a:r>
            <a:r>
              <a:rPr lang="ru-RU" sz="1600" b="1" i="1" dirty="0"/>
              <a:t>4-й</a:t>
            </a:r>
            <a:r>
              <a:rPr lang="ru-RU" sz="1600" i="1" dirty="0"/>
              <a:t> стадии</a:t>
            </a:r>
            <a:r>
              <a:rPr lang="ru-RU" sz="1600" dirty="0"/>
              <a:t> симптомы паркинсонизма резко ограничивают двигательную активность; </a:t>
            </a: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/>
              <a:t>• </a:t>
            </a:r>
            <a:r>
              <a:rPr lang="ru-RU" sz="1600" i="1" dirty="0"/>
              <a:t>на </a:t>
            </a:r>
            <a:r>
              <a:rPr lang="ru-RU" sz="1600" b="1" i="1" dirty="0"/>
              <a:t>5-й</a:t>
            </a:r>
            <a:r>
              <a:rPr lang="ru-RU" sz="1600" i="1" dirty="0"/>
              <a:t> стадии </a:t>
            </a:r>
            <a:r>
              <a:rPr lang="ru-RU" sz="1600" dirty="0"/>
              <a:t>в результате дальнейшего прогрессирования заболевания больной оказывается прикованным к постели. </a:t>
            </a: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b="1" dirty="0"/>
              <a:t>Более подробная (детализированная) шкала стадии паркинсонизма по Хен и Яру (Hoehn, Yahr, 1967) выглядит следующим образом</a:t>
            </a:r>
            <a:r>
              <a:rPr lang="ru-RU" sz="1600" dirty="0"/>
              <a:t>:</a:t>
            </a: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/>
              <a:t>• </a:t>
            </a:r>
            <a:r>
              <a:rPr lang="ru-RU" sz="1600" i="1" dirty="0"/>
              <a:t>Стадия </a:t>
            </a:r>
            <a:r>
              <a:rPr lang="ru-RU" sz="1600" b="1" i="1" dirty="0"/>
              <a:t>0.0</a:t>
            </a:r>
            <a:r>
              <a:rPr lang="ru-RU" sz="1600" dirty="0"/>
              <a:t> — нет признаков паркинсонизма. </a:t>
            </a: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/>
              <a:t>• </a:t>
            </a:r>
            <a:r>
              <a:rPr lang="ru-RU" sz="1600" i="1" dirty="0"/>
              <a:t>Стадия </a:t>
            </a:r>
            <a:r>
              <a:rPr lang="ru-RU" sz="1600" b="1" i="1" dirty="0"/>
              <a:t>1.0</a:t>
            </a:r>
            <a:r>
              <a:rPr lang="ru-RU" sz="1600" dirty="0"/>
              <a:t> — только односторонние проявления. </a:t>
            </a: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/>
              <a:t>• </a:t>
            </a:r>
            <a:r>
              <a:rPr lang="ru-RU" sz="1600" i="1" dirty="0"/>
              <a:t>Стадия </a:t>
            </a:r>
            <a:r>
              <a:rPr lang="ru-RU" sz="1600" b="1" i="1" dirty="0"/>
              <a:t>1.5</a:t>
            </a:r>
            <a:r>
              <a:rPr lang="ru-RU" sz="1600" dirty="0"/>
              <a:t> — односторонние проявления с вовлечением аксиальной мускулатуры. </a:t>
            </a: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/>
              <a:t>•</a:t>
            </a:r>
            <a:r>
              <a:rPr lang="ru-RU" sz="1600" i="1" dirty="0"/>
              <a:t> Стадия </a:t>
            </a:r>
            <a:r>
              <a:rPr lang="ru-RU" sz="1600" b="1" i="1" dirty="0"/>
              <a:t>2.0</a:t>
            </a:r>
            <a:r>
              <a:rPr lang="ru-RU" sz="1600" dirty="0"/>
              <a:t> — двухсторонние проявления без признаков нарушения равновесия. </a:t>
            </a: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/>
              <a:t>• </a:t>
            </a:r>
            <a:r>
              <a:rPr lang="ru-RU" sz="1600" i="1" dirty="0"/>
              <a:t>Стадия </a:t>
            </a:r>
            <a:r>
              <a:rPr lang="ru-RU" sz="1600" b="1" i="1" dirty="0"/>
              <a:t>2.5</a:t>
            </a:r>
            <a:r>
              <a:rPr lang="ru-RU" sz="1600" i="1" dirty="0"/>
              <a:t> </a:t>
            </a:r>
            <a:r>
              <a:rPr lang="ru-RU" sz="1600" dirty="0"/>
              <a:t>— мягкие двухсторонние проявления. Сохранена способность преодолевать вызванную ретропульсию. </a:t>
            </a: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/>
              <a:t>• </a:t>
            </a:r>
            <a:r>
              <a:rPr lang="ru-RU" sz="1600" i="1" dirty="0"/>
              <a:t>Стадия </a:t>
            </a:r>
            <a:r>
              <a:rPr lang="ru-RU" sz="1600" b="1" i="1" dirty="0"/>
              <a:t>3.0</a:t>
            </a:r>
            <a:r>
              <a:rPr lang="ru-RU" sz="1600" dirty="0"/>
              <a:t> — умеренные или средней тяжести двухсторонние проявления. Небольшая постуральная неустойчивость. Но больной не нуждается в посторонней помощи. </a:t>
            </a: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/>
              <a:t>• </a:t>
            </a:r>
            <a:r>
              <a:rPr lang="ru-RU" sz="1600" i="1" dirty="0"/>
              <a:t>Стадия </a:t>
            </a:r>
            <a:r>
              <a:rPr lang="ru-RU" sz="1600" b="1" i="1" dirty="0"/>
              <a:t>4.0 </a:t>
            </a:r>
            <a:r>
              <a:rPr lang="ru-RU" sz="1600" dirty="0"/>
              <a:t>— тяжёлая обездвиженность; однако ещё может ходить или стоять без поддержки. </a:t>
            </a: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/>
              <a:t>• </a:t>
            </a:r>
            <a:r>
              <a:rPr lang="ru-RU" sz="1600" i="1" dirty="0"/>
              <a:t>Стадия </a:t>
            </a:r>
            <a:r>
              <a:rPr lang="ru-RU" sz="1600" b="1" i="1" dirty="0"/>
              <a:t>5.0</a:t>
            </a:r>
            <a:r>
              <a:rPr lang="ru-RU" sz="1600" dirty="0"/>
              <a:t> — без посторонней помощи прикован к креслу или кровати. </a:t>
            </a:r>
          </a:p>
        </p:txBody>
      </p:sp>
    </p:spTree>
    <p:extLst>
      <p:ext uri="{BB962C8B-B14F-4D97-AF65-F5344CB8AC3E}">
        <p14:creationId xmlns:p14="http://schemas.microsoft.com/office/powerpoint/2010/main" val="3703511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Лечение и прогноз. 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 smtClean="0"/>
              <a:t>В </a:t>
            </a:r>
            <a:r>
              <a:rPr lang="ru-RU" dirty="0"/>
              <a:t>острой и рецидивирующей стадии паркинсонизма необходимо лечение, применяемое при острых энцефалитах вирусной этиологии (см. Энцефалит). В хронической стадии назначают внутривенные вливания 40% раствора гексаметилентетрамина (уротропина) по 5 мл с 40% глюкозой 10—20 мл. Показано обильное введение аскорбиновой кислоты и других витаминов. Хорошее действие оказывает никотиновая кислота. Рекомендуется длительное применение антигистаминных препаратов, уменьшающих проницаемость сосудистой стенки и явления отека мозга. Симптоматическим средством, влияющим на обездвиженность и скованность мышц, является артан (по 1 мг 4—5 раз в день во время еды). Рекомендуются лечебная гимнастика, массаж, прогулки, водолечение, в частности серные ванны, вдыхание или подкожное вдувание кислорода. Применяется и рассасывающая терапия пирогеналом и другими гипертермическими средствами. Необходимо использовать механизмы корковой компенсации. С этой целью следует применять препараты кофеина (малые дозы), эфедрина, центедрина и психотерапию.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79704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 smtClean="0"/>
              <a:t>Эффективное хирургическое лечение паркинсонизма стало возможным лишь в последние годы после разработки и внедрения в нейрохирургическую практику стереотаксического метода (см.). Этот метод представляет собой совокупность расчетов и приемов, позволяющих при помощи системы координат определить заданную структуру в глубоких отделах мозга, а затем произвести ее деструкцию.</a:t>
            </a:r>
            <a:br>
              <a:rPr lang="ru-RU" dirty="0" smtClean="0"/>
            </a:br>
            <a:r>
              <a:rPr lang="ru-RU" dirty="0" smtClean="0"/>
              <a:t>Показания к операции при паркинсонизме возникают в тех случаях, когда длительное лечение медикаментозными средствами не дает эффекта, а неуклонное прогрессирование заболевания ставит под угрозу трудоспособность больного или его возможности самообслуживания. Противопоказаниями к операции на базальных ганглиях мозга являются: пожилой возраст (старше 60 лет), гипертоническая болезнь, стенокардия, грубые нарушения психики и т. д. Не следует также оперировать при амиостатической форме заболевания.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33734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 smtClean="0"/>
              <a:t>В настоящее время наиболее эффективной операцией при паркинсонизме является стереотаксическая деструкция вентролатерального ядра зрительного бугра [Рихерт (Т. Riechert), Купер (I. S. Cooper), 1961; Э. И. Кандель, 1965]. Определение этого ядра производится на рентгенограммах черепа после предварительного контрастирования желудочков мозга. С этой целью используют ряд внутримозговых ориентиров — III желудочек, отверстие Монро, переднюю и заднюю комиссуры и т. д.  Канюлю (электрод) вводят в вышеуказанную структуру с помощью стереотаксического аппарата под рентгенологическим контролем. Электростимуляция подкорковых структур, отведение от них биопотенциалов и специальные функциональные тесты являются дополнительными методами контроля точности попадания в заданную глубокую структуру мозга. Операция производится под местной анестезией, что позволяет оценить эффект вмешательства непосредственно на операционном столе.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6296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 smtClean="0"/>
              <a:t>. Для локальной деструкции подкорковых структур применяют несколько методов: введение 96° спирта, анодный электролиз, высокочастотная электрокоагуляция, замораживание и пр. Локальное замораживание при помощи жидкого азота является в настоящее время методом выбора. Для этой цели сконструирован специальный прибор с вакуумной изоляцией. На конце канюли этого прибора создается низкая температура (до —40°), способная превратить в лед заранее рассчитанный объем мозговой ткани. После оттаивания образуется строго очерченный очаг полного некроза, не вызывающий общей или перифокальной реакции мозга. Локальное замораживание легко переносится.</a:t>
            </a:r>
            <a:br>
              <a:rPr lang="ru-RU" dirty="0" smtClean="0"/>
            </a:br>
            <a:r>
              <a:rPr lang="ru-RU" dirty="0" smtClean="0"/>
              <a:t>Сразу же после деструкции вентролатерального ядра таламуса исчезают (или резко уменьшаются) тремор и мышечная ригидность в контралатеральных (по отношению к стороне операции) конечностях, восстанавливаются быстрые и свободные движения в них. Нередко наступает улучшение и на стороне операции. При двустороннем поражении операцию обычно производят слева (для восстановления функции правой руки).</a:t>
            </a:r>
            <a:br>
              <a:rPr lang="ru-RU" dirty="0" smtClean="0"/>
            </a:br>
            <a:r>
              <a:rPr lang="ru-RU" dirty="0" smtClean="0"/>
              <a:t>Частота послеоперационных осложнений не превышает 5—6%. Из них следует упомянуть нарушения психики, а также парезы конечностей, которые, как правило, проходят в течение 2—3 недель. Послеоперационная летальность не превышает 2-3%.</a:t>
            </a:r>
            <a:br>
              <a:rPr lang="ru-RU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4629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 smtClean="0"/>
              <a:t>У 75—80% оперированных больных имеют место хорошие или вполне удовлетворительные отдаленные результаты. Они заключаются в полном или почти полном исчезновении тремора и мышечной ригидности, в уменьшении общей скованности, улучшении походки, исчезновении пропульсии и мышечных болей, уменьшении вегетативных симптомов, улучшении речи. В результате операции у многих больных заметно улучшается или восстанавливается способность к самообслуживанию, а часть больных возвращается к трудовой деятельности.</a:t>
            </a:r>
            <a:br>
              <a:rPr lang="ru-RU" dirty="0" smtClean="0"/>
            </a:br>
            <a:r>
              <a:rPr lang="ru-RU" dirty="0" smtClean="0"/>
              <a:t>Для полного функционального восстановления часто необходима повторная операция (на другой стороне). Однако показания к ней строго индивидуальны, и производить вторую операцию следует не ранее чем через 3—4 месяца после первой. Лишь примерно у 15% больных через длительные сроки после операции наблюдается ослабление полученного эффекта, однако рецидив симптомов паркинсонизма в полном объеме бывает не чаще чем в 6—8% случаев.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59779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Литература 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/>
              <a:t>1. Гусев Е. И. Неврология и нейрохирургия [Комплект] : учебник: в 2 т. Т.2 : Нейрохирургия / ред.: А. Н. Коновалов, А. В. Козлов. - 2-е изд.,испр.и доп. - М. : ГЭОТАР-Медиа, 2009. - 420 с. : ил. 1,0 5</a:t>
            </a:r>
          </a:p>
          <a:p>
            <a:r>
              <a:rPr lang="ru-RU" dirty="0"/>
              <a:t>2. Можаев С. В. Нейрохирургия: учебник / С. В. Можаев, А. А. Скоромец, Т. А. Скоромец. - 2-е изд., перераб. и доп. - М. : ГЭОТАР-Медиа, 2009. - 480 с. : ил..</a:t>
            </a:r>
          </a:p>
          <a:p>
            <a:r>
              <a:rPr lang="ru-RU" dirty="0"/>
              <a:t>3.Неврология и нейрохирургия : клинические рекомендации / ред. Е. И. Гусев, А. Н. Коновалов, А. Б. Гехт. - М. : ГЭОТАР-Медиа, 2007. – 368 с.</a:t>
            </a:r>
          </a:p>
          <a:p>
            <a:r>
              <a:rPr lang="ru-RU" dirty="0"/>
              <a:t>4. Лекции по нейрохирургии : учебник / ред. В. В. Крылов. - М. : Авторская академия : Товарищество научных изданий КМК, 2007. - 234 с. : ил.</a:t>
            </a:r>
          </a:p>
          <a:p>
            <a:r>
              <a:rPr lang="ru-RU" dirty="0"/>
              <a:t>5. Цементис, Сотириос А. Дифференциальная диагностика в неврологии и нейрохирургии : пер. с англ. / С. А. Цементис ; ред. Е. И. Гусев. - М. : ГЭОТАР-Медиа, 2007. - 384 с. : ил.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4909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815</Words>
  <Application>Microsoft Office PowerPoint</Application>
  <PresentationFormat>Widescreen</PresentationFormat>
  <Paragraphs>26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Паркинсонизм, современные подходы к диагностике и лечение.</vt:lpstr>
      <vt:lpstr>цель</vt:lpstr>
      <vt:lpstr>задачи</vt:lpstr>
      <vt:lpstr>план</vt:lpstr>
      <vt:lpstr>PowerPoint Presentation</vt:lpstr>
      <vt:lpstr>PowerPoint Presentation</vt:lpstr>
      <vt:lpstr>PowerPoint Presentation</vt:lpstr>
      <vt:lpstr>Лечение и прогноз. </vt:lpstr>
      <vt:lpstr>PowerPoint Presentation</vt:lpstr>
      <vt:lpstr>PowerPoint Presentation</vt:lpstr>
      <vt:lpstr>PowerPoint Presentation</vt:lpstr>
      <vt:lpstr>PowerPoint Presentation</vt:lpstr>
      <vt:lpstr>Литература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Паркинсонизм, современные подходы к диагностике и лечение.</dc:title>
  <dc:creator>Тахи Тахи</dc:creator>
  <cp:lastModifiedBy>Тахи Тахи</cp:lastModifiedBy>
  <cp:revision>5</cp:revision>
  <dcterms:created xsi:type="dcterms:W3CDTF">2015-10-03T15:54:04Z</dcterms:created>
  <dcterms:modified xsi:type="dcterms:W3CDTF">2015-11-27T09:59:09Z</dcterms:modified>
</cp:coreProperties>
</file>