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57" r:id="rId4"/>
    <p:sldId id="274" r:id="rId5"/>
    <p:sldId id="258" r:id="rId6"/>
    <p:sldId id="266" r:id="rId7"/>
    <p:sldId id="259" r:id="rId8"/>
    <p:sldId id="268" r:id="rId9"/>
    <p:sldId id="269" r:id="rId10"/>
    <p:sldId id="272" r:id="rId11"/>
    <p:sldId id="270" r:id="rId12"/>
    <p:sldId id="271" r:id="rId13"/>
    <p:sldId id="275"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FC213B91-8F99-43FF-B24F-B95EF39F302E}"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51356A-1AEE-4A23-AD87-6CFB2836ED78}" type="slidenum">
              <a:rPr lang="ru-RU" smtClean="0"/>
              <a:t>‹#›</a:t>
            </a:fld>
            <a:endParaRPr lang="ru-RU"/>
          </a:p>
        </p:txBody>
      </p:sp>
    </p:spTree>
    <p:extLst>
      <p:ext uri="{BB962C8B-B14F-4D97-AF65-F5344CB8AC3E}">
        <p14:creationId xmlns:p14="http://schemas.microsoft.com/office/powerpoint/2010/main" val="1732817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C213B91-8F99-43FF-B24F-B95EF39F302E}"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51356A-1AEE-4A23-AD87-6CFB2836ED78}" type="slidenum">
              <a:rPr lang="ru-RU" smtClean="0"/>
              <a:t>‹#›</a:t>
            </a:fld>
            <a:endParaRPr lang="ru-RU"/>
          </a:p>
        </p:txBody>
      </p:sp>
    </p:spTree>
    <p:extLst>
      <p:ext uri="{BB962C8B-B14F-4D97-AF65-F5344CB8AC3E}">
        <p14:creationId xmlns:p14="http://schemas.microsoft.com/office/powerpoint/2010/main" val="1536773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213B91-8F99-43FF-B24F-B95EF39F302E}"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51356A-1AEE-4A23-AD87-6CFB2836ED78}" type="slidenum">
              <a:rPr lang="ru-RU" smtClean="0"/>
              <a:t>‹#›</a:t>
            </a:fld>
            <a:endParaRPr lang="ru-RU"/>
          </a:p>
        </p:txBody>
      </p:sp>
    </p:spTree>
    <p:extLst>
      <p:ext uri="{BB962C8B-B14F-4D97-AF65-F5344CB8AC3E}">
        <p14:creationId xmlns:p14="http://schemas.microsoft.com/office/powerpoint/2010/main" val="2228929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FC213B91-8F99-43FF-B24F-B95EF39F302E}"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151356A-1AEE-4A23-AD87-6CFB2836ED78}" type="slidenum">
              <a:rPr lang="ru-RU" smtClean="0"/>
              <a:t>‹#›</a:t>
            </a:fld>
            <a:endParaRPr lang="ru-RU"/>
          </a:p>
        </p:txBody>
      </p:sp>
    </p:spTree>
    <p:extLst>
      <p:ext uri="{BB962C8B-B14F-4D97-AF65-F5344CB8AC3E}">
        <p14:creationId xmlns:p14="http://schemas.microsoft.com/office/powerpoint/2010/main" val="2798967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FC213B91-8F99-43FF-B24F-B95EF39F302E}" type="datetimeFigureOut">
              <a:rPr lang="ru-RU" smtClean="0"/>
              <a:t>27.11.2015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151356A-1AEE-4A23-AD87-6CFB2836ED78}" type="slidenum">
              <a:rPr lang="ru-RU" smtClean="0"/>
              <a:t>‹#›</a:t>
            </a:fld>
            <a:endParaRPr lang="ru-RU"/>
          </a:p>
        </p:txBody>
      </p:sp>
    </p:spTree>
    <p:extLst>
      <p:ext uri="{BB962C8B-B14F-4D97-AF65-F5344CB8AC3E}">
        <p14:creationId xmlns:p14="http://schemas.microsoft.com/office/powerpoint/2010/main" val="2874591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FC213B91-8F99-43FF-B24F-B95EF39F302E}" type="datetimeFigureOut">
              <a:rPr lang="ru-RU" smtClean="0"/>
              <a:t>27.11.2015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151356A-1AEE-4A23-AD87-6CFB2836ED78}" type="slidenum">
              <a:rPr lang="ru-RU" smtClean="0"/>
              <a:t>‹#›</a:t>
            </a:fld>
            <a:endParaRPr lang="ru-RU"/>
          </a:p>
        </p:txBody>
      </p:sp>
    </p:spTree>
    <p:extLst>
      <p:ext uri="{BB962C8B-B14F-4D97-AF65-F5344CB8AC3E}">
        <p14:creationId xmlns:p14="http://schemas.microsoft.com/office/powerpoint/2010/main" val="586855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213B91-8F99-43FF-B24F-B95EF39F302E}" type="datetimeFigureOut">
              <a:rPr lang="ru-RU" smtClean="0"/>
              <a:t>27.11.2015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151356A-1AEE-4A23-AD87-6CFB2836ED78}" type="slidenum">
              <a:rPr lang="ru-RU" smtClean="0"/>
              <a:t>‹#›</a:t>
            </a:fld>
            <a:endParaRPr lang="ru-RU"/>
          </a:p>
        </p:txBody>
      </p:sp>
    </p:spTree>
    <p:extLst>
      <p:ext uri="{BB962C8B-B14F-4D97-AF65-F5344CB8AC3E}">
        <p14:creationId xmlns:p14="http://schemas.microsoft.com/office/powerpoint/2010/main" val="231348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213B91-8F99-43FF-B24F-B95EF39F302E}"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151356A-1AEE-4A23-AD87-6CFB2836ED78}" type="slidenum">
              <a:rPr lang="ru-RU" smtClean="0"/>
              <a:t>‹#›</a:t>
            </a:fld>
            <a:endParaRPr lang="ru-RU"/>
          </a:p>
        </p:txBody>
      </p:sp>
    </p:spTree>
    <p:extLst>
      <p:ext uri="{BB962C8B-B14F-4D97-AF65-F5344CB8AC3E}">
        <p14:creationId xmlns:p14="http://schemas.microsoft.com/office/powerpoint/2010/main" val="30754461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213B91-8F99-43FF-B24F-B95EF39F302E}"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151356A-1AEE-4A23-AD87-6CFB2836ED78}" type="slidenum">
              <a:rPr lang="ru-RU" smtClean="0"/>
              <a:t>‹#›</a:t>
            </a:fld>
            <a:endParaRPr lang="ru-RU"/>
          </a:p>
        </p:txBody>
      </p:sp>
    </p:spTree>
    <p:extLst>
      <p:ext uri="{BB962C8B-B14F-4D97-AF65-F5344CB8AC3E}">
        <p14:creationId xmlns:p14="http://schemas.microsoft.com/office/powerpoint/2010/main" val="4134622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C213B91-8F99-43FF-B24F-B95EF39F302E}"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51356A-1AEE-4A23-AD87-6CFB2836ED78}" type="slidenum">
              <a:rPr lang="ru-RU" smtClean="0"/>
              <a:t>‹#›</a:t>
            </a:fld>
            <a:endParaRPr lang="ru-RU"/>
          </a:p>
        </p:txBody>
      </p:sp>
    </p:spTree>
    <p:extLst>
      <p:ext uri="{BB962C8B-B14F-4D97-AF65-F5344CB8AC3E}">
        <p14:creationId xmlns:p14="http://schemas.microsoft.com/office/powerpoint/2010/main" val="2757988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C213B91-8F99-43FF-B24F-B95EF39F302E}"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151356A-1AEE-4A23-AD87-6CFB2836ED78}" type="slidenum">
              <a:rPr lang="ru-RU" smtClean="0"/>
              <a:t>‹#›</a:t>
            </a:fld>
            <a:endParaRPr lang="ru-RU"/>
          </a:p>
        </p:txBody>
      </p:sp>
    </p:spTree>
    <p:extLst>
      <p:ext uri="{BB962C8B-B14F-4D97-AF65-F5344CB8AC3E}">
        <p14:creationId xmlns:p14="http://schemas.microsoft.com/office/powerpoint/2010/main" val="3733552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213B91-8F99-43FF-B24F-B95EF39F302E}" type="datetimeFigureOut">
              <a:rPr lang="ru-RU" smtClean="0"/>
              <a:t>27.11.2015</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51356A-1AEE-4A23-AD87-6CFB2836ED78}" type="slidenum">
              <a:rPr lang="ru-RU" smtClean="0"/>
              <a:t>‹#›</a:t>
            </a:fld>
            <a:endParaRPr lang="ru-RU"/>
          </a:p>
        </p:txBody>
      </p:sp>
    </p:spTree>
    <p:extLst>
      <p:ext uri="{BB962C8B-B14F-4D97-AF65-F5344CB8AC3E}">
        <p14:creationId xmlns:p14="http://schemas.microsoft.com/office/powerpoint/2010/main" val="19192561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ru-RU" b="1" dirty="0" smtClean="0"/>
              <a:t>Нейрореабилитация</a:t>
            </a:r>
            <a:endParaRPr lang="ru-RU" dirty="0"/>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4278194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a:t>
            </a:r>
            <a:endParaRPr lang="ru-RU" dirty="0"/>
          </a:p>
        </p:txBody>
      </p:sp>
      <p:sp>
        <p:nvSpPr>
          <p:cNvPr id="3" name="Content Placeholder 2"/>
          <p:cNvSpPr>
            <a:spLocks noGrp="1"/>
          </p:cNvSpPr>
          <p:nvPr>
            <p:ph idx="1"/>
          </p:nvPr>
        </p:nvSpPr>
        <p:spPr/>
        <p:txBody>
          <a:bodyPr/>
          <a:lstStyle/>
          <a:p>
            <a:r>
              <a:rPr lang="ru-RU" dirty="0" smtClean="0"/>
              <a:t>Рассмотреть предмет нейрореабилитации в российской медицине</a:t>
            </a:r>
            <a:endParaRPr lang="ru-RU" dirty="0"/>
          </a:p>
        </p:txBody>
      </p:sp>
    </p:spTree>
    <p:extLst>
      <p:ext uri="{BB962C8B-B14F-4D97-AF65-F5344CB8AC3E}">
        <p14:creationId xmlns:p14="http://schemas.microsoft.com/office/powerpoint/2010/main" val="2208623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b="1" dirty="0" smtClean="0"/>
              <a:t>задачи</a:t>
            </a:r>
            <a:endParaRPr lang="ru-RU" b="1" dirty="0"/>
          </a:p>
        </p:txBody>
      </p:sp>
      <p:sp>
        <p:nvSpPr>
          <p:cNvPr id="3" name="Content Placeholder 2"/>
          <p:cNvSpPr>
            <a:spLocks noGrp="1"/>
          </p:cNvSpPr>
          <p:nvPr>
            <p:ph idx="1"/>
          </p:nvPr>
        </p:nvSpPr>
        <p:spPr>
          <a:xfrm>
            <a:off x="347730" y="1390918"/>
            <a:ext cx="2614411" cy="4786045"/>
          </a:xfrm>
        </p:spPr>
        <p:txBody>
          <a:bodyPr>
            <a:normAutofit/>
          </a:bodyPr>
          <a:lstStyle/>
          <a:p>
            <a:pPr marL="0" indent="0">
              <a:buNone/>
            </a:pPr>
            <a:r>
              <a:rPr lang="ru-RU" sz="3600" dirty="0" smtClean="0"/>
              <a:t>Изучение основных понятий, показаний, принципов, методов нейрореабилитации</a:t>
            </a:r>
            <a:endParaRPr lang="ru-RU" sz="3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2611" y="1690688"/>
            <a:ext cx="8578671" cy="5039596"/>
          </a:xfrm>
          <a:prstGeom prst="rect">
            <a:avLst/>
          </a:prstGeom>
        </p:spPr>
      </p:pic>
    </p:spTree>
    <p:extLst>
      <p:ext uri="{BB962C8B-B14F-4D97-AF65-F5344CB8AC3E}">
        <p14:creationId xmlns:p14="http://schemas.microsoft.com/office/powerpoint/2010/main" val="13274334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endParaRPr lang="ru-RU" dirty="0"/>
          </a:p>
        </p:txBody>
      </p:sp>
      <p:sp>
        <p:nvSpPr>
          <p:cNvPr id="3" name="Content Placeholder 2"/>
          <p:cNvSpPr>
            <a:spLocks noGrp="1"/>
          </p:cNvSpPr>
          <p:nvPr>
            <p:ph idx="1"/>
          </p:nvPr>
        </p:nvSpPr>
        <p:spPr/>
        <p:txBody>
          <a:bodyPr/>
          <a:lstStyle/>
          <a:p>
            <a:r>
              <a:rPr lang="ru-RU" dirty="0" smtClean="0"/>
              <a:t>Опеределение</a:t>
            </a:r>
          </a:p>
          <a:p>
            <a:r>
              <a:rPr lang="ru-RU" dirty="0" smtClean="0"/>
              <a:t>Показания </a:t>
            </a:r>
          </a:p>
          <a:p>
            <a:r>
              <a:rPr lang="ru-RU" smtClean="0"/>
              <a:t>Цели</a:t>
            </a:r>
            <a:endParaRPr lang="ru-RU" dirty="0" smtClean="0"/>
          </a:p>
          <a:p>
            <a:r>
              <a:rPr lang="ru-RU" dirty="0" smtClean="0"/>
              <a:t>Методы</a:t>
            </a:r>
          </a:p>
        </p:txBody>
      </p:sp>
    </p:spTree>
    <p:extLst>
      <p:ext uri="{BB962C8B-B14F-4D97-AF65-F5344CB8AC3E}">
        <p14:creationId xmlns:p14="http://schemas.microsoft.com/office/powerpoint/2010/main" val="4706003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4699"/>
            <a:ext cx="3901225" cy="5932264"/>
          </a:xfrm>
        </p:spPr>
        <p:txBody>
          <a:bodyPr>
            <a:normAutofit fontScale="85000" lnSpcReduction="20000"/>
          </a:bodyPr>
          <a:lstStyle/>
          <a:p>
            <a:r>
              <a:rPr lang="ru-RU" b="1" dirty="0" smtClean="0"/>
              <a:t>Нейрореабилитация</a:t>
            </a:r>
            <a:r>
              <a:rPr lang="ru-RU" dirty="0" smtClean="0"/>
              <a:t> </a:t>
            </a:r>
            <a:r>
              <a:rPr lang="ru-RU" dirty="0"/>
              <a:t>или реабилитация больных неврологического профиля, является собственно разделом медицинской реабилитации, который как отрасль науки сформировался относительно недавно. Только в 1996 г. в Нью–Кастле (Великобритания) состоялся первый Всемирный конгресс по неврологической реабилитации. В настоящее время эти конгрессы проводятся регулярно каждые три года.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4530" y="437882"/>
            <a:ext cx="6730016" cy="5923276"/>
          </a:xfrm>
          <a:prstGeom prst="rect">
            <a:avLst/>
          </a:prstGeom>
        </p:spPr>
      </p:pic>
    </p:spTree>
    <p:extLst>
      <p:ext uri="{BB962C8B-B14F-4D97-AF65-F5344CB8AC3E}">
        <p14:creationId xmlns:p14="http://schemas.microsoft.com/office/powerpoint/2010/main" val="4455752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r>
              <a:rPr lang="ru-RU" dirty="0"/>
              <a:t>В нашей стране традиционно к основным заболеваниям нервной системы, нуждающимся в реабилитации, относили инсульт, травматические повреждения головного и спинного мозга, периферические нейропатии, вертеброгенные неврологические синдромы, детский церебральный паралич.</a:t>
            </a:r>
            <a:br>
              <a:rPr lang="ru-RU" dirty="0"/>
            </a:br>
            <a:r>
              <a:rPr lang="ru-RU" dirty="0"/>
              <a:t>Показания к реабилитации демиелинизирующих и дегенеративных заболеваний считались спорными. К настоящему времени определился основной список нозологических форм, при которых должна использоваться реабилитация. К ним относятся инсульт, травма головного и спинного мозга, повреждения периферических нервов, детский церебральный паралич, рассеянный склероз, болезнь Паркинсона, болезнь Гентингтона, заболевания двигательного нейрона (боковой амиотрофический склероз, прогрессирующий бульбарный паралич, прогрессивная мышечная атрофия), наследственные заболевания нервной системы (торзионная дистония, мозжечковые атаксии), полинейропатии, заболевания мышц, вертеброгенные неврологические синдромы. </a:t>
            </a:r>
          </a:p>
        </p:txBody>
      </p:sp>
    </p:spTree>
    <p:extLst>
      <p:ext uri="{BB962C8B-B14F-4D97-AF65-F5344CB8AC3E}">
        <p14:creationId xmlns:p14="http://schemas.microsoft.com/office/powerpoint/2010/main" val="15592891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851" y="785611"/>
            <a:ext cx="11018949" cy="5391352"/>
          </a:xfrm>
        </p:spPr>
        <p:txBody>
          <a:bodyPr>
            <a:normAutofit lnSpcReduction="10000"/>
          </a:bodyPr>
          <a:lstStyle/>
          <a:p>
            <a:pPr marL="0" indent="0">
              <a:buNone/>
            </a:pPr>
            <a:r>
              <a:rPr lang="ru-RU" b="1" dirty="0"/>
              <a:t>Ц</a:t>
            </a:r>
            <a:r>
              <a:rPr lang="ru-RU" b="1" dirty="0" smtClean="0"/>
              <a:t>ель </a:t>
            </a:r>
            <a:r>
              <a:rPr lang="ru-RU" b="1" dirty="0"/>
              <a:t>реабилитации</a:t>
            </a:r>
          </a:p>
          <a:p>
            <a:r>
              <a:rPr lang="ru-RU" dirty="0" smtClean="0"/>
              <a:t>При сформировавшемся неврологическом дефекте - достижение </a:t>
            </a:r>
            <a:r>
              <a:rPr lang="ru-RU" dirty="0"/>
              <a:t>полного восстановления нарушенных вследствие заболевания или травмы функций, либо, если это нереально, оптимальная реализация физического, психического и социального потенциала инвалида, наиболее адекватная интеграция его в общество</a:t>
            </a:r>
            <a:r>
              <a:rPr lang="ru-RU" dirty="0" smtClean="0"/>
              <a:t>.</a:t>
            </a:r>
          </a:p>
          <a:p>
            <a:r>
              <a:rPr lang="ru-RU" dirty="0" smtClean="0"/>
              <a:t>При прогрессирующих дегенеративных </a:t>
            </a:r>
            <a:r>
              <a:rPr lang="ru-RU" dirty="0"/>
              <a:t>и </a:t>
            </a:r>
            <a:r>
              <a:rPr lang="ru-RU" dirty="0" smtClean="0"/>
              <a:t>наследственных заболевания </a:t>
            </a:r>
            <a:r>
              <a:rPr lang="ru-RU" dirty="0"/>
              <a:t>нервной </a:t>
            </a:r>
            <a:r>
              <a:rPr lang="ru-RU" dirty="0" smtClean="0"/>
              <a:t>системы -  уменьшение </a:t>
            </a:r>
            <a:r>
              <a:rPr lang="ru-RU" dirty="0"/>
              <a:t>основных симптомов заболевания, профилактике и лечении осложнений, связанных со снижением двигательной активности, коррекции функциональных нарушений, приспособлении к имеющемуся неврологическому дефициту, повышении толерантности к физическим нагрузкам, улучшении качества жизни, увеличении социальной активности. </a:t>
            </a:r>
            <a:r>
              <a:rPr lang="ru-RU" dirty="0" smtClean="0"/>
              <a:t/>
            </a:r>
            <a:br>
              <a:rPr lang="ru-RU" dirty="0" smtClean="0"/>
            </a:br>
            <a:endParaRPr lang="ru-RU" dirty="0"/>
          </a:p>
        </p:txBody>
      </p:sp>
    </p:spTree>
    <p:extLst>
      <p:ext uri="{BB962C8B-B14F-4D97-AF65-F5344CB8AC3E}">
        <p14:creationId xmlns:p14="http://schemas.microsoft.com/office/powerpoint/2010/main" val="14081189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518" y="502276"/>
            <a:ext cx="10877282" cy="5674687"/>
          </a:xfrm>
        </p:spPr>
        <p:txBody>
          <a:bodyPr>
            <a:normAutofit fontScale="92500" lnSpcReduction="20000"/>
          </a:bodyPr>
          <a:lstStyle/>
          <a:p>
            <a:pPr marL="0" indent="0">
              <a:buNone/>
            </a:pPr>
            <a:r>
              <a:rPr lang="ru-RU" dirty="0"/>
              <a:t>Однако независимо от нозологической формы заболевания </a:t>
            </a:r>
            <a:r>
              <a:rPr lang="ru-RU" b="1" dirty="0"/>
              <a:t>нейрореабилитация</a:t>
            </a:r>
            <a:r>
              <a:rPr lang="ru-RU" dirty="0"/>
              <a:t> строится на основании принципов, общих для всех больных, нуждающихся в реабилитации.</a:t>
            </a:r>
            <a:br>
              <a:rPr lang="ru-RU" dirty="0"/>
            </a:br>
            <a:r>
              <a:rPr lang="ru-RU" dirty="0"/>
              <a:t>К таким принципам относятся: </a:t>
            </a:r>
            <a:endParaRPr lang="ru-RU" dirty="0" smtClean="0"/>
          </a:p>
          <a:p>
            <a:r>
              <a:rPr lang="ru-RU" dirty="0" smtClean="0"/>
              <a:t>1</a:t>
            </a:r>
            <a:r>
              <a:rPr lang="ru-RU" dirty="0"/>
              <a:t>) раннее начало лечебных мероприятий (как только позволит соматическое </a:t>
            </a:r>
            <a:r>
              <a:rPr lang="ru-RU" b="1" dirty="0"/>
              <a:t>состояние</a:t>
            </a:r>
            <a:r>
              <a:rPr lang="ru-RU" dirty="0"/>
              <a:t> больного и </a:t>
            </a:r>
            <a:r>
              <a:rPr lang="ru-RU" b="1" dirty="0"/>
              <a:t>состояние</a:t>
            </a:r>
            <a:r>
              <a:rPr lang="ru-RU" dirty="0"/>
              <a:t> его сознания</a:t>
            </a:r>
            <a:r>
              <a:rPr lang="ru-RU" dirty="0" smtClean="0"/>
              <a:t>);</a:t>
            </a:r>
          </a:p>
          <a:p>
            <a:r>
              <a:rPr lang="ru-RU" dirty="0" smtClean="0"/>
              <a:t>2</a:t>
            </a:r>
            <a:r>
              <a:rPr lang="ru-RU" dirty="0"/>
              <a:t>) комплексность применения всех доступных и необходимых реабилитационных мероприятий</a:t>
            </a:r>
            <a:r>
              <a:rPr lang="ru-RU" dirty="0" smtClean="0"/>
              <a:t>;</a:t>
            </a:r>
          </a:p>
          <a:p>
            <a:r>
              <a:rPr lang="ru-RU" dirty="0" smtClean="0"/>
              <a:t>3</a:t>
            </a:r>
            <a:r>
              <a:rPr lang="ru-RU" dirty="0"/>
              <a:t>) индивидуализация программы реабилитации</a:t>
            </a:r>
            <a:r>
              <a:rPr lang="ru-RU" dirty="0" smtClean="0"/>
              <a:t>;</a:t>
            </a:r>
          </a:p>
          <a:p>
            <a:r>
              <a:rPr lang="ru-RU" dirty="0" smtClean="0"/>
              <a:t>4</a:t>
            </a:r>
            <a:r>
              <a:rPr lang="ru-RU" dirty="0"/>
              <a:t>) этапность процесса реабилитации; </a:t>
            </a:r>
            <a:endParaRPr lang="ru-RU" dirty="0" smtClean="0"/>
          </a:p>
          <a:p>
            <a:r>
              <a:rPr lang="ru-RU" dirty="0" smtClean="0"/>
              <a:t>5</a:t>
            </a:r>
            <a:r>
              <a:rPr lang="ru-RU" dirty="0"/>
              <a:t>) </a:t>
            </a:r>
            <a:r>
              <a:rPr lang="ru-RU" dirty="0" smtClean="0"/>
              <a:t>непрерывность </a:t>
            </a:r>
            <a:r>
              <a:rPr lang="ru-RU" dirty="0"/>
              <a:t>и преемственность на всем протяжении этапов реабилитации; </a:t>
            </a:r>
            <a:endParaRPr lang="ru-RU" dirty="0" smtClean="0"/>
          </a:p>
          <a:p>
            <a:r>
              <a:rPr lang="ru-RU" dirty="0" smtClean="0"/>
              <a:t>6</a:t>
            </a:r>
            <a:r>
              <a:rPr lang="ru-RU" dirty="0"/>
              <a:t>) социальная направленность</a:t>
            </a:r>
            <a:r>
              <a:rPr lang="ru-RU" dirty="0" smtClean="0"/>
              <a:t>;</a:t>
            </a:r>
          </a:p>
          <a:p>
            <a:r>
              <a:rPr lang="ru-RU" dirty="0" smtClean="0"/>
              <a:t>7</a:t>
            </a:r>
            <a:r>
              <a:rPr lang="ru-RU" dirty="0"/>
              <a:t>) использование методов контроля адекватности нагрузок и эффективности реабилитации.</a:t>
            </a:r>
          </a:p>
        </p:txBody>
      </p:sp>
    </p:spTree>
    <p:extLst>
      <p:ext uri="{BB962C8B-B14F-4D97-AF65-F5344CB8AC3E}">
        <p14:creationId xmlns:p14="http://schemas.microsoft.com/office/powerpoint/2010/main" val="9008951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a:t>Методы нейрореабилитации:</a:t>
            </a:r>
            <a:r>
              <a:rPr lang="ru-RU" dirty="0"/>
              <a:t/>
            </a:r>
            <a:br>
              <a:rPr lang="ru-RU" dirty="0"/>
            </a:br>
            <a:endParaRPr lang="ru-RU" dirty="0"/>
          </a:p>
        </p:txBody>
      </p:sp>
      <p:sp>
        <p:nvSpPr>
          <p:cNvPr id="3" name="Content Placeholder 2"/>
          <p:cNvSpPr>
            <a:spLocks noGrp="1"/>
          </p:cNvSpPr>
          <p:nvPr>
            <p:ph idx="1"/>
          </p:nvPr>
        </p:nvSpPr>
        <p:spPr/>
        <p:txBody>
          <a:bodyPr>
            <a:normAutofit fontScale="77500" lnSpcReduction="20000"/>
          </a:bodyPr>
          <a:lstStyle/>
          <a:p>
            <a:pPr fontAlgn="base"/>
            <a:r>
              <a:rPr lang="ru-RU" dirty="0"/>
              <a:t> кинезотерапия (двигательная реабилитация);</a:t>
            </a:r>
          </a:p>
          <a:p>
            <a:pPr fontAlgn="base"/>
            <a:r>
              <a:rPr lang="ru-RU" dirty="0"/>
              <a:t> массаж - различные виды ручного и аппаратного массажа;</a:t>
            </a:r>
          </a:p>
          <a:p>
            <a:pPr fontAlgn="base"/>
            <a:r>
              <a:rPr lang="ru-RU" dirty="0"/>
              <a:t> лечебная гимнастика - специальные и индивидуально подобранные методики лечебной гимнастики под руководством персонального инструктора;</a:t>
            </a:r>
          </a:p>
          <a:p>
            <a:pPr fontAlgn="base"/>
            <a:r>
              <a:rPr lang="ru-RU" dirty="0"/>
              <a:t> стимуляционное лечение - различные методики нейромиостимуляции для восстановления движения;</a:t>
            </a:r>
          </a:p>
          <a:p>
            <a:pPr fontAlgn="base"/>
            <a:r>
              <a:rPr lang="ru-RU" dirty="0"/>
              <a:t> эрготерапия - занятия по восстановлению бытовых навыков после инсульта, травмы;</a:t>
            </a:r>
          </a:p>
          <a:p>
            <a:pPr fontAlgn="base"/>
            <a:r>
              <a:rPr lang="ru-RU" dirty="0"/>
              <a:t> рефлексотерапия - иглоукалывание, акупрессура, электропунктура для купирования болевого синдрома и коррекции мышечного тонуса,  ДЭНАС-терапия;</a:t>
            </a:r>
          </a:p>
          <a:p>
            <a:pPr fontAlgn="base"/>
            <a:r>
              <a:rPr lang="ru-RU" dirty="0"/>
              <a:t> физиотерапевтическое лечение - все виды электро- , магнито-, лазеро- и ультразвуковой терапии</a:t>
            </a:r>
          </a:p>
          <a:p>
            <a:endParaRPr lang="ru-RU" dirty="0"/>
          </a:p>
        </p:txBody>
      </p:sp>
    </p:spTree>
    <p:extLst>
      <p:ext uri="{BB962C8B-B14F-4D97-AF65-F5344CB8AC3E}">
        <p14:creationId xmlns:p14="http://schemas.microsoft.com/office/powerpoint/2010/main" val="27974229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5527" y="141668"/>
            <a:ext cx="5129180" cy="382012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57120" y="2086377"/>
            <a:ext cx="6371467" cy="4488556"/>
          </a:xfrm>
          <a:prstGeom prst="rect">
            <a:avLst/>
          </a:prstGeom>
        </p:spPr>
      </p:pic>
    </p:spTree>
    <p:extLst>
      <p:ext uri="{BB962C8B-B14F-4D97-AF65-F5344CB8AC3E}">
        <p14:creationId xmlns:p14="http://schemas.microsoft.com/office/powerpoint/2010/main" val="4470810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54557"/>
            <a:ext cx="3373192" cy="4322405"/>
          </a:xfrm>
        </p:spPr>
        <p:txBody>
          <a:bodyPr/>
          <a:lstStyle/>
          <a:p>
            <a:r>
              <a:rPr lang="ru-RU" dirty="0"/>
              <a:t>Занятия на комплексе Армео с системой биологической обратной связи для восстановления двигательных функций рук.</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5702" y="1107584"/>
            <a:ext cx="7846447" cy="5217688"/>
          </a:xfrm>
          <a:prstGeom prst="rect">
            <a:avLst/>
          </a:prstGeom>
        </p:spPr>
      </p:pic>
    </p:spTree>
    <p:extLst>
      <p:ext uri="{BB962C8B-B14F-4D97-AF65-F5344CB8AC3E}">
        <p14:creationId xmlns:p14="http://schemas.microsoft.com/office/powerpoint/2010/main" val="37657560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3335" y="4340179"/>
            <a:ext cx="11655380" cy="1836783"/>
          </a:xfrm>
        </p:spPr>
        <p:txBody>
          <a:bodyPr>
            <a:normAutofit fontScale="70000" lnSpcReduction="20000"/>
          </a:bodyPr>
          <a:lstStyle/>
          <a:p>
            <a:r>
              <a:rPr lang="ru-RU" dirty="0"/>
              <a:t>Аппарат «Локомат» - это роботизированное ортопедическое устройство для восстановления навыков ходьбы, оснащённое электрическим приводом, использующееся в комбинации с беговой дорожкой. </a:t>
            </a:r>
            <a:br>
              <a:rPr lang="ru-RU" dirty="0"/>
            </a:br>
            <a:r>
              <a:rPr lang="ru-RU" dirty="0"/>
              <a:t/>
            </a:r>
            <a:br>
              <a:rPr lang="ru-RU" dirty="0"/>
            </a:br>
            <a:r>
              <a:rPr lang="ru-RU" dirty="0"/>
              <a:t>«Локомат», воссоздавая физиологически правильную ходьбу, помогает телу «вспомнить» утраченные навыки движения, заставляет включиться в работу мышцы, которые находились длительное время в бездействии. Кроме того, тренировки на «Локомате» оказывают выраженное психологическое воздействие, ведь к человеку, который в течение, возможно, многих лет был лишён возможности самостоятельно ходить, возвращаются забытые ощущения.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9105" y="278974"/>
            <a:ext cx="11529610" cy="3906659"/>
          </a:xfrm>
          <a:prstGeom prst="rect">
            <a:avLst/>
          </a:prstGeom>
        </p:spPr>
      </p:pic>
    </p:spTree>
    <p:extLst>
      <p:ext uri="{BB962C8B-B14F-4D97-AF65-F5344CB8AC3E}">
        <p14:creationId xmlns:p14="http://schemas.microsoft.com/office/powerpoint/2010/main" val="19474016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Литература </a:t>
            </a:r>
            <a:endParaRPr lang="ru-RU"/>
          </a:p>
        </p:txBody>
      </p:sp>
      <p:sp>
        <p:nvSpPr>
          <p:cNvPr id="3" name="Content Placeholder 2"/>
          <p:cNvSpPr>
            <a:spLocks noGrp="1"/>
          </p:cNvSpPr>
          <p:nvPr>
            <p:ph idx="1"/>
          </p:nvPr>
        </p:nvSpPr>
        <p:spPr/>
        <p:txBody>
          <a:bodyPr>
            <a:normAutofit fontScale="925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1,0 5</a:t>
            </a:r>
          </a:p>
          <a:p>
            <a:r>
              <a:rPr lang="ru-RU" dirty="0"/>
              <a:t>2. Можаев С. В. Нейрохирургия: учебник / С. В. Можаев, А. А. Скоромец, Т. А. Скоромец. - 2-е изд., перераб. и доп. - М. : ГЭОТАР-Медиа, 2009. - 480 с. : ил..</a:t>
            </a:r>
          </a:p>
          <a:p>
            <a:r>
              <a:rPr lang="ru-RU" dirty="0"/>
              <a:t>3.Неврология и нейрохирургия : клинические рекомендации / ред. Е. И. Гусев, А. Н. Коновалов, А. Б. Гехт. - М. : ГЭОТАР-Медиа, 2007. – 368 с.</a:t>
            </a:r>
          </a:p>
          <a:p>
            <a:r>
              <a:rPr lang="ru-RU" dirty="0"/>
              <a:t>4. Лекции по нейрохирургии : учебник / ред. В. В. Крылов. - М. : Авторская академия : Товарищество научных изданий КМК, 2007. - 234 с. : ил</a:t>
            </a:r>
            <a:r>
              <a:rPr lang="ru-RU" dirty="0" smtClean="0"/>
              <a:t>.</a:t>
            </a:r>
            <a:endParaRPr lang="ru-RU" dirty="0"/>
          </a:p>
        </p:txBody>
      </p:sp>
    </p:spTree>
    <p:extLst>
      <p:ext uri="{BB962C8B-B14F-4D97-AF65-F5344CB8AC3E}">
        <p14:creationId xmlns:p14="http://schemas.microsoft.com/office/powerpoint/2010/main" val="40136040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TotalTime>
  <Words>442</Words>
  <Application>Microsoft Office PowerPoint</Application>
  <PresentationFormat>Widescreen</PresentationFormat>
  <Paragraphs>39</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Нейрореабилитация</vt:lpstr>
      <vt:lpstr>цель</vt:lpstr>
      <vt:lpstr>задачи</vt:lpstr>
      <vt:lpstr>план</vt:lpstr>
      <vt:lpstr>PowerPoint Presentation</vt:lpstr>
      <vt:lpstr>PowerPoint Presentation</vt:lpstr>
      <vt:lpstr>PowerPoint Presentation</vt:lpstr>
      <vt:lpstr>PowerPoint Presentation</vt:lpstr>
      <vt:lpstr>Методы нейрореабилитации: </vt:lpstr>
      <vt:lpstr>PowerPoint Presentation</vt:lpstr>
      <vt:lpstr>PowerPoint Presentation</vt:lpstr>
      <vt:lpstr>PowerPoint Presentation</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Нейрореабилитация</dc:title>
  <dc:creator>Тахи Тахи</dc:creator>
  <cp:lastModifiedBy>Тахи Тахи</cp:lastModifiedBy>
  <cp:revision>8</cp:revision>
  <dcterms:created xsi:type="dcterms:W3CDTF">2015-10-03T15:43:04Z</dcterms:created>
  <dcterms:modified xsi:type="dcterms:W3CDTF">2015-11-27T09:59:58Z</dcterms:modified>
</cp:coreProperties>
</file>