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67" r:id="rId5"/>
    <p:sldId id="292" r:id="rId6"/>
    <p:sldId id="258" r:id="rId7"/>
    <p:sldId id="279" r:id="rId8"/>
    <p:sldId id="270" r:id="rId9"/>
    <p:sldId id="277" r:id="rId10"/>
    <p:sldId id="259" r:id="rId11"/>
    <p:sldId id="276" r:id="rId12"/>
    <p:sldId id="280" r:id="rId13"/>
    <p:sldId id="281" r:id="rId14"/>
    <p:sldId id="260" r:id="rId15"/>
    <p:sldId id="293" r:id="rId16"/>
    <p:sldId id="278" r:id="rId17"/>
    <p:sldId id="271" r:id="rId18"/>
    <p:sldId id="272" r:id="rId19"/>
    <p:sldId id="262" r:id="rId20"/>
    <p:sldId id="264" r:id="rId21"/>
    <p:sldId id="265" r:id="rId22"/>
    <p:sldId id="263" r:id="rId23"/>
    <p:sldId id="273" r:id="rId24"/>
    <p:sldId id="261" r:id="rId25"/>
    <p:sldId id="283" r:id="rId26"/>
    <p:sldId id="274" r:id="rId27"/>
    <p:sldId id="284" r:id="rId28"/>
    <p:sldId id="285" r:id="rId29"/>
    <p:sldId id="286" r:id="rId30"/>
    <p:sldId id="287" r:id="rId31"/>
    <p:sldId id="288" r:id="rId32"/>
    <p:sldId id="289" r:id="rId33"/>
    <p:sldId id="290" r:id="rId34"/>
    <p:sldId id="291" r:id="rId35"/>
    <p:sldId id="299" r:id="rId36"/>
    <p:sldId id="312" r:id="rId37"/>
    <p:sldId id="305" r:id="rId38"/>
    <p:sldId id="309" r:id="rId39"/>
    <p:sldId id="307" r:id="rId40"/>
    <p:sldId id="306" r:id="rId41"/>
    <p:sldId id="310" r:id="rId42"/>
    <p:sldId id="308" r:id="rId43"/>
    <p:sldId id="295" r:id="rId44"/>
    <p:sldId id="294" r:id="rId45"/>
    <p:sldId id="296" r:id="rId46"/>
    <p:sldId id="311" r:id="rId47"/>
    <p:sldId id="275" r:id="rId48"/>
    <p:sldId id="297" r:id="rId49"/>
    <p:sldId id="298" r:id="rId50"/>
    <p:sldId id="301" r:id="rId51"/>
    <p:sldId id="313" r:id="rId52"/>
    <p:sldId id="314" r:id="rId53"/>
    <p:sldId id="315" r:id="rId54"/>
    <p:sldId id="316" r:id="rId55"/>
    <p:sldId id="302" r:id="rId56"/>
    <p:sldId id="303" r:id="rId57"/>
    <p:sldId id="317" r:id="rId58"/>
    <p:sldId id="318" r:id="rId59"/>
    <p:sldId id="304" r:id="rId60"/>
    <p:sldId id="269" r:id="rId6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7" d="100"/>
          <a:sy n="77" d="100"/>
        </p:scale>
        <p:origin x="6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08.10.2016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98278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08.10.2016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255376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F14C16-BAA5-454E-8319-0357F27EE324}" type="datetimeFigureOut">
              <a:rPr lang="ru-RU" smtClean="0"/>
              <a:t>08.10.2016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2772220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9EF14C16-BAA5-454E-8319-0357F27EE324}" type="datetimeFigureOut">
              <a:rPr lang="ru-RU" smtClean="0"/>
              <a:t>08.10.2016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45903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9EF14C16-BAA5-454E-8319-0357F27EE324}" type="datetimeFigureOut">
              <a:rPr lang="ru-RU" smtClean="0"/>
              <a:t>08.10.2016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1209780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9EF14C16-BAA5-454E-8319-0357F27EE324}" type="datetimeFigureOut">
              <a:rPr lang="ru-RU" smtClean="0"/>
              <a:t>08.10.2016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911240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F14C16-BAA5-454E-8319-0357F27EE324}" type="datetimeFigureOut">
              <a:rPr lang="ru-RU" smtClean="0"/>
              <a:t>08.10.2016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2999166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F14C16-BAA5-454E-8319-0357F27EE324}" type="datetimeFigureOut">
              <a:rPr lang="ru-RU" smtClean="0"/>
              <a:t>08.10.2016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143713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F14C16-BAA5-454E-8319-0357F27EE324}" type="datetimeFigureOut">
              <a:rPr lang="ru-RU" smtClean="0"/>
              <a:t>08.10.2016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78438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08.10.2016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469662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9EF14C16-BAA5-454E-8319-0357F27EE324}" type="datetimeFigureOut">
              <a:rPr lang="ru-RU" smtClean="0"/>
              <a:t>08.10.2016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895F74A-5FBB-47AA-9FD5-E28FE8F72954}" type="slidenum">
              <a:rPr lang="ru-RU" smtClean="0"/>
              <a:t>‹#›</a:t>
            </a:fld>
            <a:endParaRPr lang="ru-RU"/>
          </a:p>
        </p:txBody>
      </p:sp>
    </p:spTree>
    <p:extLst>
      <p:ext uri="{BB962C8B-B14F-4D97-AF65-F5344CB8AC3E}">
        <p14:creationId xmlns:p14="http://schemas.microsoft.com/office/powerpoint/2010/main" val="3593290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F14C16-BAA5-454E-8319-0357F27EE324}" type="datetimeFigureOut">
              <a:rPr lang="ru-RU" smtClean="0"/>
              <a:t>08.10.2016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95F74A-5FBB-47AA-9FD5-E28FE8F72954}" type="slidenum">
              <a:rPr lang="ru-RU" smtClean="0"/>
              <a:t>‹#›</a:t>
            </a:fld>
            <a:endParaRPr lang="ru-RU"/>
          </a:p>
        </p:txBody>
      </p:sp>
    </p:spTree>
    <p:extLst>
      <p:ext uri="{BB962C8B-B14F-4D97-AF65-F5344CB8AC3E}">
        <p14:creationId xmlns:p14="http://schemas.microsoft.com/office/powerpoint/2010/main" val="1577859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Анатомия и физиология мозгового </a:t>
            </a:r>
            <a:r>
              <a:rPr lang="ru-RU" dirty="0" smtClean="0"/>
              <a:t>кровообращения</a:t>
            </a:r>
            <a:endParaRPr lang="ru-RU" dirty="0"/>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31801952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лекции</a:t>
            </a:r>
            <a:endParaRPr lang="ru-RU" dirty="0"/>
          </a:p>
        </p:txBody>
      </p:sp>
      <p:sp>
        <p:nvSpPr>
          <p:cNvPr id="3" name="Content Placeholder 2"/>
          <p:cNvSpPr>
            <a:spLocks noGrp="1"/>
          </p:cNvSpPr>
          <p:nvPr>
            <p:ph idx="1"/>
          </p:nvPr>
        </p:nvSpPr>
        <p:spPr/>
        <p:txBody>
          <a:bodyPr>
            <a:normAutofit/>
          </a:bodyPr>
          <a:lstStyle/>
          <a:p>
            <a:r>
              <a:rPr lang="ru-RU" sz="3600" dirty="0"/>
              <a:t>рассмотреть кровоснабжение </a:t>
            </a:r>
            <a:r>
              <a:rPr lang="ru-RU" sz="3600" dirty="0" smtClean="0"/>
              <a:t>ЦНС</a:t>
            </a:r>
          </a:p>
          <a:p>
            <a:r>
              <a:rPr lang="ru-RU" sz="3600" dirty="0"/>
              <a:t>рассмотреть </a:t>
            </a:r>
            <a:r>
              <a:rPr lang="ru-RU" sz="3600" dirty="0" smtClean="0"/>
              <a:t>основные </a:t>
            </a:r>
            <a:r>
              <a:rPr lang="ru-RU" sz="3600" dirty="0"/>
              <a:t>оперативные </a:t>
            </a:r>
            <a:r>
              <a:rPr lang="ru-RU" sz="3600" dirty="0" smtClean="0"/>
              <a:t>приёмы цереброваскулярной патологии</a:t>
            </a:r>
            <a:endParaRPr lang="ru-RU" sz="3600" dirty="0"/>
          </a:p>
          <a:p>
            <a:endParaRPr lang="ru-RU" sz="3600" dirty="0"/>
          </a:p>
        </p:txBody>
      </p:sp>
    </p:spTree>
    <p:extLst>
      <p:ext uri="{BB962C8B-B14F-4D97-AF65-F5344CB8AC3E}">
        <p14:creationId xmlns:p14="http://schemas.microsoft.com/office/powerpoint/2010/main" val="3243270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p:txBody>
          <a:bodyPr/>
          <a:lstStyle/>
          <a:p>
            <a:r>
              <a:rPr lang="ru-RU" dirty="0"/>
              <a:t>Изучение </a:t>
            </a:r>
            <a:r>
              <a:rPr lang="ru-RU" dirty="0" smtClean="0"/>
              <a:t>анатомии сосудов и физиологии кровообращения  </a:t>
            </a:r>
            <a:r>
              <a:rPr lang="ru-RU" dirty="0"/>
              <a:t>головного </a:t>
            </a:r>
            <a:r>
              <a:rPr lang="ru-RU" dirty="0" smtClean="0"/>
              <a:t>мозга </a:t>
            </a:r>
          </a:p>
          <a:p>
            <a:r>
              <a:rPr lang="ru-RU" dirty="0" smtClean="0"/>
              <a:t>Изучение основных оперативных доступов </a:t>
            </a:r>
            <a:r>
              <a:rPr lang="ru-RU" dirty="0"/>
              <a:t>и </a:t>
            </a:r>
            <a:r>
              <a:rPr lang="ru-RU" dirty="0" smtClean="0"/>
              <a:t>приёмов </a:t>
            </a:r>
            <a:r>
              <a:rPr lang="ru-RU" dirty="0"/>
              <a:t>в хирургическом лечении цереброваскулярной </a:t>
            </a:r>
            <a:r>
              <a:rPr lang="ru-RU" dirty="0" smtClean="0"/>
              <a:t>патологии</a:t>
            </a:r>
            <a:endParaRPr lang="ru-RU" dirty="0"/>
          </a:p>
          <a:p>
            <a:endParaRPr lang="ru-RU" dirty="0"/>
          </a:p>
        </p:txBody>
      </p:sp>
    </p:spTree>
    <p:extLst>
      <p:ext uri="{BB962C8B-B14F-4D97-AF65-F5344CB8AC3E}">
        <p14:creationId xmlns:p14="http://schemas.microsoft.com/office/powerpoint/2010/main" val="42567111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a:t>Анатомия и физиология мозгового кровообращения </a:t>
            </a:r>
            <a:endParaRPr lang="ru-RU" dirty="0" smtClean="0"/>
          </a:p>
          <a:p>
            <a:r>
              <a:rPr lang="ru-RU" dirty="0" smtClean="0"/>
              <a:t>Оперативные </a:t>
            </a:r>
            <a:r>
              <a:rPr lang="ru-RU" dirty="0"/>
              <a:t>доступы и приёмы в хирургическом лечении цереброваскулярной патологии.</a:t>
            </a:r>
          </a:p>
          <a:p>
            <a:endParaRPr lang="ru-RU" dirty="0"/>
          </a:p>
        </p:txBody>
      </p:sp>
    </p:spTree>
    <p:extLst>
      <p:ext uri="{BB962C8B-B14F-4D97-AF65-F5344CB8AC3E}">
        <p14:creationId xmlns:p14="http://schemas.microsoft.com/office/powerpoint/2010/main" val="2193879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rrowheads="1"/>
          </p:cNvSpPr>
          <p:nvPr>
            <p:ph type="title" idx="4294967295"/>
          </p:nvPr>
        </p:nvSpPr>
        <p:spPr>
          <a:xfrm>
            <a:off x="6672263" y="188913"/>
            <a:ext cx="5519737" cy="1439862"/>
          </a:xfrm>
        </p:spPr>
        <p:txBody>
          <a:bodyPr anchorCtr="0"/>
          <a:lstStyle/>
          <a:p>
            <a:pPr eaLnBrk="1" hangingPunct="1">
              <a:defRPr/>
            </a:pPr>
            <a:r>
              <a:rPr lang="ru-RU" sz="3200" dirty="0"/>
              <a:t>Строение стенки артерии </a:t>
            </a:r>
          </a:p>
        </p:txBody>
      </p:sp>
      <p:pic>
        <p:nvPicPr>
          <p:cNvPr id="45059" name="Picture 3" descr="2F56362E"/>
          <p:cNvPicPr>
            <a:picLocks noChangeAspect="1" noChangeArrowheads="1"/>
          </p:cNvPicPr>
          <p:nvPr/>
        </p:nvPicPr>
        <p:blipFill>
          <a:blip r:embed="rId2">
            <a:lum bright="-12000"/>
            <a:extLst>
              <a:ext uri="{28A0092B-C50C-407E-A947-70E740481C1C}">
                <a14:useLocalDpi xmlns:a14="http://schemas.microsoft.com/office/drawing/2010/main" val="0"/>
              </a:ext>
            </a:extLst>
          </a:blip>
          <a:srcRect l="5322" r="9825" b="32037"/>
          <a:stretch>
            <a:fillRect/>
          </a:stretch>
        </p:blipFill>
        <p:spPr bwMode="auto">
          <a:xfrm>
            <a:off x="2208214" y="692150"/>
            <a:ext cx="3951287" cy="580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Text Box 5"/>
          <p:cNvSpPr txBox="1">
            <a:spLocks noChangeArrowheads="1"/>
          </p:cNvSpPr>
          <p:nvPr/>
        </p:nvSpPr>
        <p:spPr bwMode="auto">
          <a:xfrm>
            <a:off x="6672263" y="2060576"/>
            <a:ext cx="3816350"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2000" dirty="0"/>
              <a:t>1 - ЭНДОТЕЛИЙ ИНТИМЫ</a:t>
            </a:r>
          </a:p>
          <a:p>
            <a:pPr eaLnBrk="1" hangingPunct="1">
              <a:spcBef>
                <a:spcPct val="50000"/>
              </a:spcBef>
            </a:pPr>
            <a:endParaRPr lang="ru-RU" altLang="ru-RU" sz="2000" dirty="0"/>
          </a:p>
          <a:p>
            <a:pPr eaLnBrk="1" hangingPunct="1">
              <a:spcBef>
                <a:spcPct val="50000"/>
              </a:spcBef>
            </a:pPr>
            <a:r>
              <a:rPr lang="ru-RU" altLang="ru-RU" sz="2000" dirty="0"/>
              <a:t>2 – </a:t>
            </a:r>
            <a:r>
              <a:rPr lang="ru-RU" altLang="ru-RU" sz="1600" dirty="0"/>
              <a:t>СОЕДИНИТЕЛЬНАЯ ТКАНЬ (ЭЛАСТИЧЕСКИЕ И КОЛЛАГЕНОВЫЕ ВОЛОКНА)</a:t>
            </a:r>
          </a:p>
          <a:p>
            <a:pPr eaLnBrk="1" hangingPunct="1">
              <a:spcBef>
                <a:spcPct val="50000"/>
              </a:spcBef>
            </a:pPr>
            <a:endParaRPr lang="ru-RU" altLang="ru-RU" sz="2000" dirty="0"/>
          </a:p>
          <a:p>
            <a:pPr eaLnBrk="1" hangingPunct="1">
              <a:spcBef>
                <a:spcPct val="50000"/>
              </a:spcBef>
            </a:pPr>
            <a:r>
              <a:rPr lang="ru-RU" altLang="ru-RU" sz="2000" dirty="0"/>
              <a:t>3 – МЕДИА</a:t>
            </a:r>
          </a:p>
          <a:p>
            <a:pPr eaLnBrk="1" hangingPunct="1">
              <a:spcBef>
                <a:spcPct val="50000"/>
              </a:spcBef>
            </a:pPr>
            <a:endParaRPr lang="ru-RU" altLang="ru-RU" sz="2000" dirty="0"/>
          </a:p>
          <a:p>
            <a:pPr eaLnBrk="1" hangingPunct="1">
              <a:spcBef>
                <a:spcPct val="50000"/>
              </a:spcBef>
            </a:pPr>
            <a:r>
              <a:rPr lang="ru-RU" altLang="ru-RU" sz="2000" dirty="0"/>
              <a:t>4 - АДВЕНТИЦИЯ</a:t>
            </a:r>
          </a:p>
          <a:p>
            <a:pPr eaLnBrk="1" hangingPunct="1">
              <a:spcBef>
                <a:spcPct val="50000"/>
              </a:spcBef>
            </a:pPr>
            <a:endParaRPr lang="ru-RU" altLang="ru-RU" sz="2000" dirty="0"/>
          </a:p>
        </p:txBody>
      </p:sp>
    </p:spTree>
    <p:extLst>
      <p:ext uri="{BB962C8B-B14F-4D97-AF65-F5344CB8AC3E}">
        <p14:creationId xmlns:p14="http://schemas.microsoft.com/office/powerpoint/2010/main" val="24254406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Анатомия сосудов головного мозга</a:t>
            </a:r>
            <a:r>
              <a:rPr lang="ru-RU" dirty="0" smtClean="0"/>
              <a:t/>
            </a:r>
            <a:br>
              <a:rPr lang="ru-RU" dirty="0" smtClean="0"/>
            </a:br>
            <a:endParaRPr lang="ru-RU" dirty="0"/>
          </a:p>
        </p:txBody>
      </p:sp>
      <p:sp>
        <p:nvSpPr>
          <p:cNvPr id="3" name="Content Placeholder 2"/>
          <p:cNvSpPr>
            <a:spLocks noGrp="1"/>
          </p:cNvSpPr>
          <p:nvPr>
            <p:ph idx="1"/>
          </p:nvPr>
        </p:nvSpPr>
        <p:spPr/>
        <p:txBody>
          <a:bodyPr>
            <a:normAutofit fontScale="92500" lnSpcReduction="10000"/>
          </a:bodyPr>
          <a:lstStyle/>
          <a:p>
            <a:r>
              <a:rPr lang="ru-RU" dirty="0" smtClean="0"/>
              <a:t>Головной </a:t>
            </a:r>
            <a:r>
              <a:rPr lang="ru-RU" dirty="0"/>
              <a:t>мозг получает кровоснабжение из двух внутренних сонных артерий, которые отходят от общих сонных артерий, и двух позвоночных артерий, берущих начало от подключичных </a:t>
            </a:r>
            <a:r>
              <a:rPr lang="ru-RU" dirty="0" smtClean="0"/>
              <a:t>артерий</a:t>
            </a:r>
            <a:endParaRPr lang="ru-RU" dirty="0"/>
          </a:p>
          <a:p>
            <a:r>
              <a:rPr lang="ru-RU" dirty="0"/>
              <a:t>Внутренние сонные артерии проникают в полость черепа через каналы сонных артерий, проходят через пещеристые пазухи, где они делают крутой изгиб (внутренний сифон), и на основании черепа у наружного угла зрительного перекрёста (хиазмы) делятся на </a:t>
            </a:r>
            <a:r>
              <a:rPr lang="ru-RU" dirty="0" smtClean="0"/>
              <a:t>передние </a:t>
            </a:r>
            <a:r>
              <a:rPr lang="ru-RU" dirty="0"/>
              <a:t>мозговые и средние мозговые </a:t>
            </a:r>
            <a:r>
              <a:rPr lang="ru-RU" dirty="0" smtClean="0"/>
              <a:t>артерии. Передние </a:t>
            </a:r>
            <a:r>
              <a:rPr lang="ru-RU" dirty="0"/>
              <a:t>мозговые артерии анастомозируют между собой с помощью передней соединительной артерии. После входа в полость черепа от </a:t>
            </a:r>
            <a:r>
              <a:rPr lang="ru-RU" dirty="0" smtClean="0"/>
              <a:t>каждой </a:t>
            </a:r>
            <a:r>
              <a:rPr lang="ru-RU" dirty="0"/>
              <a:t>внутренней сонной артерии отходят глазничная, передняя ворсинчатая и задняя соединительная </a:t>
            </a:r>
            <a:r>
              <a:rPr lang="ru-RU" dirty="0" smtClean="0"/>
              <a:t>артерии</a:t>
            </a:r>
            <a:endParaRPr lang="ru-RU" dirty="0"/>
          </a:p>
          <a:p>
            <a:endParaRPr lang="ru-RU" dirty="0"/>
          </a:p>
        </p:txBody>
      </p:sp>
    </p:spTree>
    <p:extLst>
      <p:ext uri="{BB962C8B-B14F-4D97-AF65-F5344CB8AC3E}">
        <p14:creationId xmlns:p14="http://schemas.microsoft.com/office/powerpoint/2010/main" val="9535556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7464426" y="277814"/>
            <a:ext cx="2746375" cy="1139825"/>
          </a:xfrm>
        </p:spPr>
        <p:txBody>
          <a:bodyPr/>
          <a:lstStyle/>
          <a:p>
            <a:pPr eaLnBrk="1" hangingPunct="1"/>
            <a:r>
              <a:rPr lang="ru-RU" altLang="ru-RU" sz="2800">
                <a:solidFill>
                  <a:schemeClr val="hlink"/>
                </a:solidFill>
              </a:rPr>
              <a:t>Артерии дуги аорты</a:t>
            </a:r>
          </a:p>
        </p:txBody>
      </p:sp>
      <p:pic>
        <p:nvPicPr>
          <p:cNvPr id="10243" name="Picture 3" descr="msoDE066"/>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b="5362"/>
          <a:stretch>
            <a:fillRect/>
          </a:stretch>
        </p:blipFill>
        <p:spPr bwMode="auto">
          <a:xfrm>
            <a:off x="1774825" y="692150"/>
            <a:ext cx="5113338"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 Box 4"/>
          <p:cNvSpPr txBox="1">
            <a:spLocks noChangeArrowheads="1"/>
          </p:cNvSpPr>
          <p:nvPr/>
        </p:nvSpPr>
        <p:spPr bwMode="auto">
          <a:xfrm>
            <a:off x="6940551" y="2584450"/>
            <a:ext cx="3660775" cy="311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altLang="ru-RU">
                <a:solidFill>
                  <a:schemeClr val="hlink"/>
                </a:solidFill>
              </a:rPr>
              <a:t>1-правая подключичная артерия</a:t>
            </a:r>
          </a:p>
          <a:p>
            <a:pPr eaLnBrk="1" hangingPunct="1"/>
            <a:r>
              <a:rPr lang="ru-RU" altLang="ru-RU">
                <a:solidFill>
                  <a:schemeClr val="hlink"/>
                </a:solidFill>
              </a:rPr>
              <a:t>2-плечеголовной ствол</a:t>
            </a:r>
          </a:p>
          <a:p>
            <a:pPr eaLnBrk="1" hangingPunct="1"/>
            <a:r>
              <a:rPr lang="ru-RU" altLang="ru-RU">
                <a:solidFill>
                  <a:schemeClr val="hlink"/>
                </a:solidFill>
              </a:rPr>
              <a:t>3-правая ОСА</a:t>
            </a:r>
          </a:p>
          <a:p>
            <a:pPr eaLnBrk="1" hangingPunct="1"/>
            <a:r>
              <a:rPr lang="ru-RU" altLang="ru-RU">
                <a:solidFill>
                  <a:schemeClr val="hlink"/>
                </a:solidFill>
              </a:rPr>
              <a:t>4-правая ВСА</a:t>
            </a:r>
          </a:p>
          <a:p>
            <a:pPr eaLnBrk="1" hangingPunct="1"/>
            <a:r>
              <a:rPr lang="ru-RU" altLang="ru-RU">
                <a:solidFill>
                  <a:schemeClr val="hlink"/>
                </a:solidFill>
              </a:rPr>
              <a:t>5-правая НСА</a:t>
            </a:r>
          </a:p>
          <a:p>
            <a:pPr eaLnBrk="1" hangingPunct="1"/>
            <a:r>
              <a:rPr lang="ru-RU" altLang="ru-RU">
                <a:solidFill>
                  <a:schemeClr val="hlink"/>
                </a:solidFill>
              </a:rPr>
              <a:t>6-дуга аорты</a:t>
            </a:r>
          </a:p>
          <a:p>
            <a:pPr eaLnBrk="1" hangingPunct="1"/>
            <a:r>
              <a:rPr lang="ru-RU" altLang="ru-RU">
                <a:solidFill>
                  <a:schemeClr val="hlink"/>
                </a:solidFill>
              </a:rPr>
              <a:t>7,9-левая ОСА</a:t>
            </a:r>
          </a:p>
          <a:p>
            <a:pPr eaLnBrk="1" hangingPunct="1"/>
            <a:r>
              <a:rPr lang="ru-RU" altLang="ru-RU">
                <a:solidFill>
                  <a:schemeClr val="hlink"/>
                </a:solidFill>
              </a:rPr>
              <a:t>8-левая подключичная артерия</a:t>
            </a:r>
          </a:p>
          <a:p>
            <a:pPr eaLnBrk="1" hangingPunct="1"/>
            <a:r>
              <a:rPr lang="ru-RU" altLang="ru-RU">
                <a:solidFill>
                  <a:schemeClr val="hlink"/>
                </a:solidFill>
              </a:rPr>
              <a:t>10-щитовидная железа</a:t>
            </a:r>
          </a:p>
          <a:p>
            <a:pPr eaLnBrk="1" hangingPunct="1"/>
            <a:r>
              <a:rPr lang="ru-RU" altLang="ru-RU">
                <a:solidFill>
                  <a:schemeClr val="hlink"/>
                </a:solidFill>
              </a:rPr>
              <a:t>11-щитовидный хрящ</a:t>
            </a:r>
          </a:p>
          <a:p>
            <a:pPr eaLnBrk="1" hangingPunct="1"/>
            <a:r>
              <a:rPr lang="ru-RU" altLang="ru-RU">
                <a:solidFill>
                  <a:schemeClr val="hlink"/>
                </a:solidFill>
              </a:rPr>
              <a:t>12-угол нижней челюсти</a:t>
            </a:r>
          </a:p>
        </p:txBody>
      </p:sp>
      <p:sp>
        <p:nvSpPr>
          <p:cNvPr id="10245" name="Text Box 5"/>
          <p:cNvSpPr txBox="1">
            <a:spLocks noChangeArrowheads="1"/>
          </p:cNvSpPr>
          <p:nvPr/>
        </p:nvSpPr>
        <p:spPr bwMode="auto">
          <a:xfrm>
            <a:off x="1774826" y="6226175"/>
            <a:ext cx="8569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600">
                <a:cs typeface="Arial" panose="020B0604020202020204" pitchFamily="34" charset="0"/>
              </a:rPr>
              <a:t>Н</a:t>
            </a:r>
            <a:r>
              <a:rPr lang="ru-RU" altLang="ru-RU" sz="1400">
                <a:cs typeface="Arial" panose="020B0604020202020204" pitchFamily="34" charset="0"/>
              </a:rPr>
              <a:t>а уровне </a:t>
            </a:r>
            <a:r>
              <a:rPr lang="en-US" altLang="ru-RU" sz="1400">
                <a:cs typeface="Arial" panose="020B0604020202020204" pitchFamily="34" charset="0"/>
              </a:rPr>
              <a:t>III – IV </a:t>
            </a:r>
            <a:r>
              <a:rPr lang="ru-RU" altLang="ru-RU" sz="1400">
                <a:cs typeface="Arial" panose="020B0604020202020204" pitchFamily="34" charset="0"/>
              </a:rPr>
              <a:t>ш. позвонка ОСА делится на ВСА И НСА (2/3 и 1/3 крови соответственно)</a:t>
            </a:r>
            <a:endParaRPr lang="ru-RU" altLang="ru-RU" sz="1600">
              <a:cs typeface="Arial" panose="020B0604020202020204" pitchFamily="34" charset="0"/>
            </a:endParaRPr>
          </a:p>
        </p:txBody>
      </p:sp>
    </p:spTree>
    <p:extLst>
      <p:ext uri="{BB962C8B-B14F-4D97-AF65-F5344CB8AC3E}">
        <p14:creationId xmlns:p14="http://schemas.microsoft.com/office/powerpoint/2010/main" val="6891521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Анатомия сосудов головного мозга</a:t>
            </a:r>
            <a:r>
              <a:rPr lang="ru-RU" dirty="0"/>
              <a:t/>
            </a:r>
            <a:br>
              <a:rPr lang="ru-RU" dirty="0"/>
            </a:br>
            <a:endParaRPr lang="ru-RU" dirty="0"/>
          </a:p>
        </p:txBody>
      </p:sp>
      <p:sp>
        <p:nvSpPr>
          <p:cNvPr id="3" name="Объект 2"/>
          <p:cNvSpPr>
            <a:spLocks noGrp="1"/>
          </p:cNvSpPr>
          <p:nvPr>
            <p:ph idx="1"/>
          </p:nvPr>
        </p:nvSpPr>
        <p:spPr/>
        <p:txBody>
          <a:bodyPr/>
          <a:lstStyle/>
          <a:p>
            <a:r>
              <a:rPr lang="ru-RU" dirty="0"/>
              <a:t>Две позвоночные артерии начинаются от подключичных артерий и, пройдя через отверстия в поперечных отростках С</a:t>
            </a:r>
            <a:r>
              <a:rPr lang="ru-RU" baseline="-25000" dirty="0"/>
              <a:t>V1</a:t>
            </a:r>
            <a:r>
              <a:rPr lang="ru-RU" dirty="0"/>
              <a:t>-С</a:t>
            </a:r>
            <a:r>
              <a:rPr lang="ru-RU" baseline="-25000" dirty="0"/>
              <a:t>1</a:t>
            </a:r>
            <a:r>
              <a:rPr lang="ru-RU" dirty="0"/>
              <a:t> позвонков, делают изгиб под углом 90°, ложатся в артериальные борозды атланта и далее проходят через большое затылочное отверстие в полость черепа. Они располагаются на передней поверхности продолговатого мозга и соединяются у заднего края моста мозга, образуя базилярную артерию. Последняя выше спинки турецкого седла, у переднего края моста мозга, разделяется на две задние мозговые артерии, каждая из которых соединяется с внутренней сонной артерией через заднюю соединительную артерию.</a:t>
            </a:r>
          </a:p>
          <a:p>
            <a:endParaRPr lang="ru-RU" dirty="0"/>
          </a:p>
        </p:txBody>
      </p:sp>
    </p:spTree>
    <p:extLst>
      <p:ext uri="{BB962C8B-B14F-4D97-AF65-F5344CB8AC3E}">
        <p14:creationId xmlns:p14="http://schemas.microsoft.com/office/powerpoint/2010/main" val="9404833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descr="Картинки по запросу кровоснабжение головного мозга"/>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43826" y="-104401"/>
            <a:ext cx="5177219" cy="710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75434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a:t>Анатомия сосудов</a:t>
            </a:r>
            <a:endParaRPr lang="ru-RU" dirty="0"/>
          </a:p>
        </p:txBody>
      </p:sp>
      <p:sp>
        <p:nvSpPr>
          <p:cNvPr id="3" name="Content Placeholder 2"/>
          <p:cNvSpPr>
            <a:spLocks noGrp="1"/>
          </p:cNvSpPr>
          <p:nvPr>
            <p:ph idx="1"/>
          </p:nvPr>
        </p:nvSpPr>
        <p:spPr/>
        <p:txBody>
          <a:bodyPr>
            <a:normAutofit/>
          </a:bodyPr>
          <a:lstStyle/>
          <a:p>
            <a:r>
              <a:rPr lang="ru-RU" dirty="0"/>
              <a:t>Артериальное кольцо, которое образуют на основании мозга анастомозирующие артерии, носит название артериального </a:t>
            </a:r>
            <a:r>
              <a:rPr lang="ru-RU" dirty="0" smtClean="0"/>
              <a:t>круга большого </a:t>
            </a:r>
            <a:r>
              <a:rPr lang="ru-RU" dirty="0"/>
              <a:t>мозга, или виллизиева круга (многоугольника), в честь описавшего его в 1664 г. английского анатома Т. Уиллиса (Виллизия). В физиологических условиях, вследствие одинакового давления в сосудах виллизиева круга, кровь из внутренней сонной артерии одной стороны не поступает в противоположное полушарие. В случаях нарушения кровотока в одной из мозговых артерий происходит его компенсация за счёт коллатерального кровоснабжения из ветвей внутренней сонной артерии противоположной стороны и позвоночных артерий.</a:t>
            </a:r>
          </a:p>
        </p:txBody>
      </p:sp>
    </p:spTree>
    <p:extLst>
      <p:ext uri="{BB962C8B-B14F-4D97-AF65-F5344CB8AC3E}">
        <p14:creationId xmlns:p14="http://schemas.microsoft.com/office/powerpoint/2010/main" val="18068450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026" name="Picture 2" descr="Картинки по запросу кровоснабжение головного мозг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2736" y="-260099"/>
            <a:ext cx="9966528" cy="7118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3615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defRPr/>
            </a:pPr>
            <a:r>
              <a:rPr lang="ru-RU" sz="3200"/>
              <a:t>ВИЛЛИЗИЕВ КРУГ.</a:t>
            </a:r>
          </a:p>
        </p:txBody>
      </p:sp>
      <p:pic>
        <p:nvPicPr>
          <p:cNvPr id="20483" name="Picture 3" descr="mso3E092"/>
          <p:cNvPicPr>
            <a:picLocks noChangeAspect="1" noChangeArrowheads="1"/>
          </p:cNvPicPr>
          <p:nvPr/>
        </p:nvPicPr>
        <p:blipFill>
          <a:blip r:embed="rId2" cstate="print">
            <a:lum bright="-6000"/>
            <a:extLst>
              <a:ext uri="{28A0092B-C50C-407E-A947-70E740481C1C}">
                <a14:useLocalDpi xmlns:a14="http://schemas.microsoft.com/office/drawing/2010/main" val="0"/>
              </a:ext>
            </a:extLst>
          </a:blip>
          <a:srcRect l="-2409" t="3741" r="51959" b="7608"/>
          <a:stretch>
            <a:fillRect/>
          </a:stretch>
        </p:blipFill>
        <p:spPr bwMode="auto">
          <a:xfrm>
            <a:off x="2495550" y="1628775"/>
            <a:ext cx="2509838"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4" descr="mso3E092"/>
          <p:cNvPicPr>
            <a:picLocks noChangeAspect="1" noChangeArrowheads="1"/>
          </p:cNvPicPr>
          <p:nvPr/>
        </p:nvPicPr>
        <p:blipFill>
          <a:blip r:embed="rId2">
            <a:lum bright="-12000" contrast="18000"/>
            <a:extLst>
              <a:ext uri="{28A0092B-C50C-407E-A947-70E740481C1C}">
                <a14:useLocalDpi xmlns:a14="http://schemas.microsoft.com/office/drawing/2010/main" val="0"/>
              </a:ext>
            </a:extLst>
          </a:blip>
          <a:srcRect l="49258" t="1871" r="291" b="17006"/>
          <a:stretch>
            <a:fillRect/>
          </a:stretch>
        </p:blipFill>
        <p:spPr bwMode="auto">
          <a:xfrm>
            <a:off x="6311900" y="1628775"/>
            <a:ext cx="2954338"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5"/>
          <p:cNvSpPr txBox="1">
            <a:spLocks noChangeArrowheads="1"/>
          </p:cNvSpPr>
          <p:nvPr/>
        </p:nvSpPr>
        <p:spPr bwMode="auto">
          <a:xfrm>
            <a:off x="2424114" y="4581526"/>
            <a:ext cx="26638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ru-RU" altLang="ru-RU" sz="1000">
                <a:cs typeface="Arial" panose="020B0604020202020204" pitchFamily="34" charset="0"/>
              </a:rPr>
              <a:t>НЕЙРОХИРУРГИЧЕСКИЙ  </a:t>
            </a:r>
            <a:r>
              <a:rPr lang="ru-RU" altLang="ru-RU" sz="1000"/>
              <a:t>АТЛАС</a:t>
            </a:r>
          </a:p>
        </p:txBody>
      </p:sp>
      <p:sp>
        <p:nvSpPr>
          <p:cNvPr id="18438" name="Text Box 6"/>
          <p:cNvSpPr txBox="1">
            <a:spLocks noChangeArrowheads="1"/>
          </p:cNvSpPr>
          <p:nvPr/>
        </p:nvSpPr>
        <p:spPr bwMode="auto">
          <a:xfrm>
            <a:off x="1992313" y="5373688"/>
            <a:ext cx="8280400" cy="1054100"/>
          </a:xfrm>
          <a:prstGeom prst="rect">
            <a:avLst/>
          </a:prstGeom>
          <a:noFill/>
          <a:ln w="9525">
            <a:noFill/>
            <a:miter lim="800000"/>
            <a:headEnd/>
            <a:tailEnd/>
          </a:ln>
          <a:effectLst/>
        </p:spPr>
        <p:txBody>
          <a:bodyPr>
            <a:spAutoFit/>
          </a:bodyPr>
          <a:lstStyle/>
          <a:p>
            <a:pPr algn="ctr">
              <a:spcBef>
                <a:spcPct val="20000"/>
              </a:spcBef>
              <a:buClr>
                <a:schemeClr val="hlink"/>
              </a:buClr>
              <a:buSzPct val="75000"/>
              <a:buFont typeface="Wingdings" pitchFamily="2" charset="2"/>
              <a:buNone/>
              <a:defRPr/>
            </a:pPr>
            <a:r>
              <a:rPr lang="ru-RU">
                <a:effectLst>
                  <a:outerShdw blurRad="38100" dist="38100" dir="2700000" algn="tl">
                    <a:srgbClr val="010199"/>
                  </a:outerShdw>
                </a:effectLst>
                <a:cs typeface="Arial" pitchFamily="34" charset="0"/>
              </a:rPr>
              <a:t>На основании головного мозга располагается система артерий в виде многоугольника - </a:t>
            </a:r>
            <a:r>
              <a:rPr lang="ru-RU" b="1" u="sng">
                <a:effectLst>
                  <a:outerShdw blurRad="38100" dist="38100" dir="2700000" algn="tl">
                    <a:srgbClr val="010199"/>
                  </a:outerShdw>
                </a:effectLst>
                <a:cs typeface="Arial" pitchFamily="34" charset="0"/>
              </a:rPr>
              <a:t>Виллизиев круг.</a:t>
            </a:r>
          </a:p>
          <a:p>
            <a:pPr>
              <a:spcBef>
                <a:spcPct val="50000"/>
              </a:spcBef>
              <a:defRPr/>
            </a:pPr>
            <a:endParaRPr lang="ru-RU">
              <a:cs typeface="Arial" pitchFamily="34" charset="0"/>
            </a:endParaRPr>
          </a:p>
        </p:txBody>
      </p:sp>
    </p:spTree>
    <p:extLst>
      <p:ext uri="{BB962C8B-B14F-4D97-AF65-F5344CB8AC3E}">
        <p14:creationId xmlns:p14="http://schemas.microsoft.com/office/powerpoint/2010/main" val="42606603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defRPr/>
            </a:pPr>
            <a:r>
              <a:rPr lang="ru-RU" sz="3200"/>
              <a:t>Варианты строения ВК</a:t>
            </a:r>
          </a:p>
        </p:txBody>
      </p:sp>
      <p:pic>
        <p:nvPicPr>
          <p:cNvPr id="23555" name="Picture 3" descr="mso58378"/>
          <p:cNvPicPr>
            <a:picLocks noChangeAspect="1" noChangeArrowheads="1"/>
          </p:cNvPicPr>
          <p:nvPr/>
        </p:nvPicPr>
        <p:blipFill>
          <a:blip r:embed="rId2">
            <a:lum bright="-12000" contrast="12000"/>
            <a:extLst>
              <a:ext uri="{28A0092B-C50C-407E-A947-70E740481C1C}">
                <a14:useLocalDpi xmlns:a14="http://schemas.microsoft.com/office/drawing/2010/main" val="0"/>
              </a:ext>
            </a:extLst>
          </a:blip>
          <a:srcRect b="3741"/>
          <a:stretch>
            <a:fillRect/>
          </a:stretch>
        </p:blipFill>
        <p:spPr bwMode="auto">
          <a:xfrm>
            <a:off x="2208213" y="2420939"/>
            <a:ext cx="4392612"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 Box 4"/>
          <p:cNvSpPr txBox="1">
            <a:spLocks noChangeArrowheads="1"/>
          </p:cNvSpPr>
          <p:nvPr/>
        </p:nvSpPr>
        <p:spPr bwMode="auto">
          <a:xfrm>
            <a:off x="3000376" y="1196976"/>
            <a:ext cx="13960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altLang="ru-RU" sz="1200"/>
              <a:t>отсутствие</a:t>
            </a:r>
          </a:p>
          <a:p>
            <a:pPr eaLnBrk="1" hangingPunct="1"/>
            <a:r>
              <a:rPr lang="ru-RU" altLang="ru-RU" sz="1200"/>
              <a:t> передней</a:t>
            </a:r>
          </a:p>
          <a:p>
            <a:pPr eaLnBrk="1" hangingPunct="1"/>
            <a:r>
              <a:rPr lang="ru-RU" altLang="ru-RU" sz="1200"/>
              <a:t> соединительной</a:t>
            </a:r>
          </a:p>
        </p:txBody>
      </p:sp>
      <p:sp>
        <p:nvSpPr>
          <p:cNvPr id="23557" name="Line 5"/>
          <p:cNvSpPr>
            <a:spLocks noChangeShapeType="1"/>
          </p:cNvSpPr>
          <p:nvPr/>
        </p:nvSpPr>
        <p:spPr bwMode="auto">
          <a:xfrm>
            <a:off x="3719514" y="1916113"/>
            <a:ext cx="71437"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23558" name="Rectangle 6"/>
          <p:cNvSpPr>
            <a:spLocks noChangeArrowheads="1"/>
          </p:cNvSpPr>
          <p:nvPr/>
        </p:nvSpPr>
        <p:spPr bwMode="auto">
          <a:xfrm>
            <a:off x="6959600" y="908051"/>
            <a:ext cx="3365500"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ru-RU" altLang="ru-RU"/>
          </a:p>
          <a:p>
            <a:r>
              <a:rPr lang="ru-RU" altLang="ru-RU" sz="1400"/>
              <a:t>Основные варианты строения Виллизиева круга. </a:t>
            </a:r>
            <a:r>
              <a:rPr lang="ru-RU" altLang="ru-RU" sz="1400" b="1" u="sng"/>
              <a:t>а</a:t>
            </a:r>
            <a:r>
              <a:rPr lang="ru-RU" altLang="ru-RU" sz="1400"/>
              <a:t> - «классический» тип; </a:t>
            </a:r>
            <a:r>
              <a:rPr lang="ru-RU" altLang="ru-RU" sz="1400" b="1" u="sng"/>
              <a:t>б</a:t>
            </a:r>
            <a:r>
              <a:rPr lang="ru-RU" altLang="ru-RU" sz="1400"/>
              <a:t> - отсутствие передней соединительной артерии; </a:t>
            </a:r>
            <a:r>
              <a:rPr lang="ru-RU" altLang="ru-RU" sz="1400" b="1" u="sng"/>
              <a:t>в</a:t>
            </a:r>
            <a:r>
              <a:rPr lang="ru-RU" altLang="ru-RU" sz="1400"/>
              <a:t> - отсутствие одной задней соединительной артерии; </a:t>
            </a:r>
            <a:r>
              <a:rPr lang="ru-RU" altLang="ru-RU" sz="1400" b="1" u="sng"/>
              <a:t>г</a:t>
            </a:r>
            <a:r>
              <a:rPr lang="ru-RU" altLang="ru-RU" sz="1400"/>
              <a:t> - отсутствие передней и одной задней соединительной артерии; </a:t>
            </a:r>
            <a:r>
              <a:rPr lang="ru-RU" altLang="ru-RU" sz="1400" b="1" u="sng"/>
              <a:t>д </a:t>
            </a:r>
            <a:r>
              <a:rPr lang="ru-RU" altLang="ru-RU" sz="1400"/>
              <a:t>- задняя трифуркация (отхождение задней мозговой артерии от внутренней сонной); </a:t>
            </a:r>
            <a:r>
              <a:rPr lang="ru-RU" altLang="ru-RU" sz="1400" b="1" u="sng"/>
              <a:t>е</a:t>
            </a:r>
            <a:r>
              <a:rPr lang="ru-RU" altLang="ru-RU" sz="1400"/>
              <a:t> -задняя трифуркация при одновременном отсутствии передней соединительной артерии; </a:t>
            </a:r>
            <a:r>
              <a:rPr lang="ru-RU" altLang="ru-RU" sz="1400" b="1" u="sng"/>
              <a:t>ж</a:t>
            </a:r>
            <a:r>
              <a:rPr lang="ru-RU" altLang="ru-RU" sz="1400"/>
              <a:t> - отсутствие всех соединительных артерий; </a:t>
            </a:r>
            <a:r>
              <a:rPr lang="ru-RU" altLang="ru-RU" sz="1400" b="1" u="sng"/>
              <a:t>з</a:t>
            </a:r>
            <a:r>
              <a:rPr lang="ru-RU" altLang="ru-RU" sz="1400"/>
              <a:t> - отсутствие обеих задних соединительных артерий; </a:t>
            </a:r>
            <a:r>
              <a:rPr lang="ru-RU" altLang="ru-RU" sz="1400" b="1" u="sng"/>
              <a:t>и</a:t>
            </a:r>
            <a:r>
              <a:rPr lang="ru-RU" altLang="ru-RU" sz="1400"/>
              <a:t> - передняя трифуркация (отхождение обеих передних мозговых артерий от внутренней сонной артерии одной стороны); </a:t>
            </a:r>
            <a:r>
              <a:rPr lang="ru-RU" altLang="ru-RU" sz="1400" b="1" u="sng"/>
              <a:t>к</a:t>
            </a:r>
            <a:r>
              <a:rPr lang="ru-RU" altLang="ru-RU" sz="1400"/>
              <a:t> - отсутствие основной артерии; </a:t>
            </a:r>
            <a:r>
              <a:rPr lang="ru-RU" altLang="ru-RU" sz="1400" b="1" u="sng"/>
              <a:t>л</a:t>
            </a:r>
            <a:r>
              <a:rPr lang="ru-RU" altLang="ru-RU" sz="1400"/>
              <a:t> - гипоплазия задней мозговой артерии (Р1); </a:t>
            </a:r>
            <a:r>
              <a:rPr lang="ru-RU" altLang="ru-RU" sz="1400" b="1" u="sng"/>
              <a:t>м</a:t>
            </a:r>
            <a:r>
              <a:rPr lang="ru-RU" altLang="ru-RU" sz="1400"/>
              <a:t> - неполное удвоение передней мозговой артерии.</a:t>
            </a:r>
          </a:p>
        </p:txBody>
      </p:sp>
      <p:sp>
        <p:nvSpPr>
          <p:cNvPr id="23559" name="Text Box 7"/>
          <p:cNvSpPr txBox="1">
            <a:spLocks noChangeArrowheads="1"/>
          </p:cNvSpPr>
          <p:nvPr/>
        </p:nvSpPr>
        <p:spPr bwMode="auto">
          <a:xfrm>
            <a:off x="2855913" y="6381750"/>
            <a:ext cx="35290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Классический тип – 5 - 30 – 20%.</a:t>
            </a:r>
          </a:p>
        </p:txBody>
      </p:sp>
    </p:spTree>
    <p:extLst>
      <p:ext uri="{BB962C8B-B14F-4D97-AF65-F5344CB8AC3E}">
        <p14:creationId xmlns:p14="http://schemas.microsoft.com/office/powerpoint/2010/main" val="30290699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2580" y="1690688"/>
            <a:ext cx="10671220" cy="3696810"/>
          </a:xfrm>
        </p:spPr>
        <p:txBody>
          <a:bodyPr>
            <a:normAutofit/>
          </a:bodyPr>
          <a:lstStyle/>
          <a:p>
            <a:r>
              <a:rPr lang="ru-RU" dirty="0"/>
              <a:t>Передняя мозговая артерия кровоснабжает медиальную поверхность и верхненаружные отделы </a:t>
            </a:r>
            <a:r>
              <a:rPr lang="ru-RU" dirty="0" smtClean="0"/>
              <a:t>лобной, </a:t>
            </a:r>
            <a:r>
              <a:rPr lang="ru-RU" dirty="0"/>
              <a:t>частично теменной долей, парацентральную дольку, базальную поверхность лобной доли, большую часть мозолистого тела (за исключением задних отделов), переднее бедро внутренней капсулы, передние отделы головки хвостатого ядра, скорлупы, бледного шара, частично гипоталамическую область, эпендиму переднего рога бокового желудочка.</a:t>
            </a:r>
          </a:p>
          <a:p>
            <a:pPr marL="0" indent="0">
              <a:buNone/>
            </a:pPr>
            <a:endParaRPr lang="ru-RU" dirty="0"/>
          </a:p>
        </p:txBody>
      </p:sp>
      <p:sp>
        <p:nvSpPr>
          <p:cNvPr id="4" name="Заголовок 1"/>
          <p:cNvSpPr>
            <a:spLocks noGrp="1"/>
          </p:cNvSpPr>
          <p:nvPr>
            <p:ph type="title"/>
          </p:nvPr>
        </p:nvSpPr>
        <p:spPr>
          <a:xfrm>
            <a:off x="838200" y="365125"/>
            <a:ext cx="10515600" cy="1325563"/>
          </a:xfrm>
        </p:spPr>
        <p:txBody>
          <a:bodyPr/>
          <a:lstStyle/>
          <a:p>
            <a:r>
              <a:rPr lang="ru-RU" b="1" dirty="0"/>
              <a:t>Анатомия сосудов</a:t>
            </a:r>
            <a:endParaRPr lang="ru-RU" dirty="0"/>
          </a:p>
        </p:txBody>
      </p:sp>
    </p:spTree>
    <p:extLst>
      <p:ext uri="{BB962C8B-B14F-4D97-AF65-F5344CB8AC3E}">
        <p14:creationId xmlns:p14="http://schemas.microsoft.com/office/powerpoint/2010/main" val="6993763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Анатомия сосудов</a:t>
            </a:r>
            <a:endParaRPr lang="ru-RU" dirty="0"/>
          </a:p>
        </p:txBody>
      </p:sp>
      <p:sp>
        <p:nvSpPr>
          <p:cNvPr id="3" name="Объект 2"/>
          <p:cNvSpPr>
            <a:spLocks noGrp="1"/>
          </p:cNvSpPr>
          <p:nvPr>
            <p:ph idx="1"/>
          </p:nvPr>
        </p:nvSpPr>
        <p:spPr/>
        <p:txBody>
          <a:bodyPr/>
          <a:lstStyle/>
          <a:p>
            <a:r>
              <a:rPr lang="ru-RU" dirty="0"/>
              <a:t>Средняя мозговая артерия </a:t>
            </a:r>
            <a:r>
              <a:rPr lang="ru-RU" dirty="0" err="1"/>
              <a:t>кровоснабжает</a:t>
            </a:r>
            <a:r>
              <a:rPr lang="ru-RU" dirty="0"/>
              <a:t> </a:t>
            </a:r>
            <a:r>
              <a:rPr lang="ru-RU" dirty="0" err="1"/>
              <a:t>конвекситальные</a:t>
            </a:r>
            <a:r>
              <a:rPr lang="ru-RU" dirty="0"/>
              <a:t> отделы лобной, теменной и височной долей, медиальную поверхность полюса височной доли.</a:t>
            </a:r>
          </a:p>
          <a:p>
            <a:r>
              <a:rPr lang="ru-RU" dirty="0"/>
              <a:t>Передняя ворсинчатая артерия снабжает кровью 2/3 заднего бедра внутренней капсулы, </a:t>
            </a:r>
            <a:r>
              <a:rPr lang="ru-RU" dirty="0" err="1"/>
              <a:t>ретролентикулярную</a:t>
            </a:r>
            <a:r>
              <a:rPr lang="ru-RU" dirty="0"/>
              <a:t> часть хвостатого ядра, внутренние сегменты бледного шара, боковую стенку нижнего рога бокового желудочка.</a:t>
            </a:r>
          </a:p>
          <a:p>
            <a:endParaRPr lang="ru-RU" dirty="0"/>
          </a:p>
        </p:txBody>
      </p:sp>
    </p:spTree>
    <p:extLst>
      <p:ext uri="{BB962C8B-B14F-4D97-AF65-F5344CB8AC3E}">
        <p14:creationId xmlns:p14="http://schemas.microsoft.com/office/powerpoint/2010/main" val="26461570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descr="Картинки по запросу кровоснабжение головного мозга"/>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74476" y="588725"/>
            <a:ext cx="9723168" cy="5551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690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Анатомия сосудов</a:t>
            </a:r>
            <a:endParaRPr lang="ru-RU" dirty="0"/>
          </a:p>
        </p:txBody>
      </p:sp>
      <p:sp>
        <p:nvSpPr>
          <p:cNvPr id="3" name="Объект 2"/>
          <p:cNvSpPr>
            <a:spLocks noGrp="1"/>
          </p:cNvSpPr>
          <p:nvPr>
            <p:ph idx="1"/>
          </p:nvPr>
        </p:nvSpPr>
        <p:spPr/>
        <p:txBody>
          <a:bodyPr/>
          <a:lstStyle/>
          <a:p>
            <a:r>
              <a:rPr lang="ru-RU" dirty="0"/>
              <a:t>Задняя мозговая артерия </a:t>
            </a:r>
            <a:r>
              <a:rPr lang="ru-RU" dirty="0" err="1"/>
              <a:t>кровоснабжает</a:t>
            </a:r>
            <a:r>
              <a:rPr lang="ru-RU" dirty="0"/>
              <a:t> кору и белое вещество затылочной доли, большую часть теменной, задние и </a:t>
            </a:r>
            <a:r>
              <a:rPr lang="ru-RU" dirty="0" err="1"/>
              <a:t>медиобазальные</a:t>
            </a:r>
            <a:r>
              <a:rPr lang="ru-RU" dirty="0"/>
              <a:t> отделы височной доли, значительную часть зрительного бугра, задние отделы гипоталамической области, мозолистого тела, зрительную лучистость, </a:t>
            </a:r>
            <a:r>
              <a:rPr lang="ru-RU" dirty="0" err="1"/>
              <a:t>субталамическое</a:t>
            </a:r>
            <a:r>
              <a:rPr lang="ru-RU" dirty="0"/>
              <a:t> ядро (</a:t>
            </a:r>
            <a:r>
              <a:rPr lang="ru-RU" dirty="0" err="1"/>
              <a:t>люисово</a:t>
            </a:r>
            <a:r>
              <a:rPr lang="ru-RU" dirty="0"/>
              <a:t> тело) и частично средний мозг.</a:t>
            </a:r>
          </a:p>
          <a:p>
            <a:r>
              <a:rPr lang="ru-RU" dirty="0"/>
              <a:t>Основная артерия снабжает кровью мост мозга, мозжечок.</a:t>
            </a:r>
          </a:p>
          <a:p>
            <a:r>
              <a:rPr lang="ru-RU" dirty="0"/>
              <a:t>Позвоночная артерия питает кровью продолговатый мозг, верхние шейные сегменты спинного мозга, частично мозжечок.</a:t>
            </a:r>
          </a:p>
          <a:p>
            <a:endParaRPr lang="ru-RU" dirty="0"/>
          </a:p>
        </p:txBody>
      </p:sp>
    </p:spTree>
    <p:extLst>
      <p:ext uri="{BB962C8B-B14F-4D97-AF65-F5344CB8AC3E}">
        <p14:creationId xmlns:p14="http://schemas.microsoft.com/office/powerpoint/2010/main" val="11519781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Анатомия сосудов</a:t>
            </a:r>
            <a:endParaRPr lang="ru-RU" dirty="0"/>
          </a:p>
        </p:txBody>
      </p:sp>
      <p:sp>
        <p:nvSpPr>
          <p:cNvPr id="3" name="Объект 2"/>
          <p:cNvSpPr>
            <a:spLocks noGrp="1"/>
          </p:cNvSpPr>
          <p:nvPr>
            <p:ph idx="1"/>
          </p:nvPr>
        </p:nvSpPr>
        <p:spPr/>
        <p:txBody>
          <a:bodyPr/>
          <a:lstStyle/>
          <a:p>
            <a:r>
              <a:rPr lang="ru-RU"/>
              <a:t>Представленная морфологическая структура артерий основания мозга встречается относительно редко. По данным литературы, более чем в половине случаев обнаруживают те или иные отклонения от этого типа строения: отсутствие одной или двух соединительных артерий, отхождение задней мозговой артерии не от базилярной, а от внутренней сонной (задняя трифуркация внутренней сонной артерии); отхождение обеих передних мозговых артерий от одной внутренней сонной артерии (передняя трифуркация) и т.д.</a:t>
            </a:r>
            <a:endParaRPr lang="ru-RU" dirty="0"/>
          </a:p>
        </p:txBody>
      </p:sp>
    </p:spTree>
    <p:extLst>
      <p:ext uri="{BB962C8B-B14F-4D97-AF65-F5344CB8AC3E}">
        <p14:creationId xmlns:p14="http://schemas.microsoft.com/office/powerpoint/2010/main" val="8250967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160441" y="339747"/>
            <a:ext cx="5366195" cy="6449649"/>
          </a:xfrm>
        </p:spPr>
      </p:pic>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1283370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a:xfrm>
            <a:off x="838200" y="1825625"/>
            <a:ext cx="4751231" cy="4351338"/>
          </a:xfrm>
        </p:spPr>
        <p:txBody>
          <a:bodyPr>
            <a:normAutofit fontScale="70000" lnSpcReduction="20000"/>
          </a:bodyPr>
          <a:lstStyle/>
          <a:p>
            <a:r>
              <a:rPr lang="ru-RU" dirty="0"/>
              <a:t>Артерии головного мозга: 1 - глазодвигательный нерв; 2 - сосковое тело; 3 - задняя соединительная артерия; 4 - серый бугор; 5 - воронка гипофиза; 6 - средняя мозговая артерия; 7 - передняя мозговая артерия; 8 - внутренняя сонная артерия; 9 - глазничная артерия; 10 - обонятельный тракт; 11 - зрительный перекрест; 12 - передняя соединительная артерия; 13 - передняя мозговая артерия; 14 - верхняя хиазмальная артерия; 15 - возвратная артерия Гюбнера; 16 - верхняя гипофизарная артерия; 17 - передняя ворсинчатая артерия; 18 - задняя мозговая артерия; 19 - верхняя мозжечковая артерия; 20 - основная артерия</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365125"/>
            <a:ext cx="5710719" cy="5710719"/>
          </a:xfrm>
          <a:prstGeom prst="rect">
            <a:avLst/>
          </a:prstGeom>
        </p:spPr>
      </p:pic>
    </p:spTree>
    <p:extLst>
      <p:ext uri="{BB962C8B-B14F-4D97-AF65-F5344CB8AC3E}">
        <p14:creationId xmlns:p14="http://schemas.microsoft.com/office/powerpoint/2010/main" val="38208989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939862" cy="5224306"/>
          </a:xfrm>
        </p:spPr>
        <p:txBody>
          <a:bodyPr>
            <a:normAutofit/>
          </a:bodyPr>
          <a:lstStyle/>
          <a:p>
            <a:r>
              <a:rPr lang="ru-RU" sz="2800" dirty="0"/>
              <a:t>Зоны кровоснабжения мозговых артерий: а - наружная поверхность коры полушария мозга; б - медиальная поверхность полушария мозга; I - передняя мозговая артерия; II - средняя мозговая артерия; III - задняя мозговая артерия</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078828" y="168469"/>
            <a:ext cx="5797659" cy="6341802"/>
          </a:xfrm>
        </p:spPr>
      </p:pic>
    </p:spTree>
    <p:extLst>
      <p:ext uri="{BB962C8B-B14F-4D97-AF65-F5344CB8AC3E}">
        <p14:creationId xmlns:p14="http://schemas.microsoft.com/office/powerpoint/2010/main" val="8093686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i="1" dirty="0"/>
              <a:t>Церебральная ангиография</a:t>
            </a:r>
            <a:endParaRPr lang="ru-RU" dirty="0"/>
          </a:p>
        </p:txBody>
      </p:sp>
      <p:sp>
        <p:nvSpPr>
          <p:cNvPr id="3" name="Content Placeholder 2"/>
          <p:cNvSpPr>
            <a:spLocks noGrp="1"/>
          </p:cNvSpPr>
          <p:nvPr>
            <p:ph idx="1"/>
          </p:nvPr>
        </p:nvSpPr>
        <p:spPr/>
        <p:txBody>
          <a:bodyPr>
            <a:normAutofit/>
          </a:bodyPr>
          <a:lstStyle/>
          <a:p>
            <a:pPr marL="0" indent="0">
              <a:buNone/>
            </a:pPr>
            <a:r>
              <a:rPr lang="ru-RU" dirty="0" smtClean="0"/>
              <a:t>…артерий</a:t>
            </a:r>
            <a:r>
              <a:rPr lang="ru-RU" dirty="0"/>
              <a:t> головного </a:t>
            </a:r>
            <a:r>
              <a:rPr lang="ru-RU" dirty="0" smtClean="0"/>
              <a:t>мозга</a:t>
            </a:r>
            <a:r>
              <a:rPr lang="ru-RU" dirty="0"/>
              <a:t> позволяет выявлять, в частности, </a:t>
            </a:r>
            <a:r>
              <a:rPr lang="ru-RU" dirty="0" smtClean="0"/>
              <a:t>аневризмы,</a:t>
            </a:r>
            <a:r>
              <a:rPr lang="ru-RU" dirty="0"/>
              <a:t> гематомы, опухоли в полости черепа, стеноз и тромбозсосудов. А. внутренней сонной артерии (каротидная ангиография) </a:t>
            </a:r>
            <a:r>
              <a:rPr lang="ru-RU" dirty="0" smtClean="0"/>
              <a:t>применяется при диагностике патологических процессов в больших полушариях головного мозга.</a:t>
            </a:r>
            <a:r>
              <a:rPr lang="ru-RU" dirty="0"/>
              <a:t> Ее выполняют путемчрескожной пункции общей сонной артерии на шее либо посредством катетеризации через бедреннуюартерию. Для распознавания патологических процессов в области задней черепной ямки исследуют сосудывертебробазилярной системы (вертебральная ангиография) путем катетеризации позвоночной артерии.</a:t>
            </a:r>
          </a:p>
          <a:p>
            <a:endParaRPr lang="ru-RU" dirty="0"/>
          </a:p>
        </p:txBody>
      </p:sp>
    </p:spTree>
    <p:extLst>
      <p:ext uri="{BB962C8B-B14F-4D97-AF65-F5344CB8AC3E}">
        <p14:creationId xmlns:p14="http://schemas.microsoft.com/office/powerpoint/2010/main" val="23452810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a:t> </a:t>
            </a:r>
            <a:r>
              <a:rPr lang="ru-RU" i="1" dirty="0" smtClean="0"/>
              <a:t>Ангиография</a:t>
            </a:r>
            <a:endParaRPr lang="ru-RU" dirty="0"/>
          </a:p>
        </p:txBody>
      </p:sp>
      <p:sp>
        <p:nvSpPr>
          <p:cNvPr id="3" name="Объект 2"/>
          <p:cNvSpPr>
            <a:spLocks noGrp="1"/>
          </p:cNvSpPr>
          <p:nvPr>
            <p:ph idx="1"/>
          </p:nvPr>
        </p:nvSpPr>
        <p:spPr/>
        <p:txBody>
          <a:bodyPr>
            <a:normAutofit fontScale="92500" lnSpcReduction="10000"/>
          </a:bodyPr>
          <a:lstStyle/>
          <a:p>
            <a:r>
              <a:rPr lang="ru-RU" dirty="0"/>
              <a:t>Селективная тотальная церебральная А. осуществляется </a:t>
            </a:r>
            <a:r>
              <a:rPr lang="ru-RU" dirty="0" err="1"/>
              <a:t>катетеризационным</a:t>
            </a:r>
            <a:r>
              <a:rPr lang="ru-RU" dirty="0"/>
              <a:t> методом, </a:t>
            </a:r>
            <a:r>
              <a:rPr lang="ru-RU" dirty="0" err="1"/>
              <a:t>поочередноконтрастируют</a:t>
            </a:r>
            <a:r>
              <a:rPr lang="ru-RU" dirty="0"/>
              <a:t> все сосуды, участвующие в кровоснабжении головного мозга. Метод обычно </a:t>
            </a:r>
            <a:r>
              <a:rPr lang="ru-RU" dirty="0" err="1"/>
              <a:t>показанбольным</a:t>
            </a:r>
            <a:r>
              <a:rPr lang="ru-RU" dirty="0"/>
              <a:t>, перенесшим субарахноидальное кровоизлияние, для обнаружения источника кровотечения (</a:t>
            </a:r>
            <a:r>
              <a:rPr lang="ru-RU" dirty="0" err="1"/>
              <a:t>какправило</a:t>
            </a:r>
            <a:r>
              <a:rPr lang="ru-RU" dirty="0"/>
              <a:t>, артериальной или артериовенозной аневризмы), а также для изучения </a:t>
            </a:r>
            <a:r>
              <a:rPr lang="ru-RU" dirty="0" err="1"/>
              <a:t>коллатеральногокровообращения</a:t>
            </a:r>
            <a:r>
              <a:rPr lang="ru-RU" dirty="0"/>
              <a:t> при ишемии головного мозга.</a:t>
            </a:r>
          </a:p>
          <a:p>
            <a:r>
              <a:rPr lang="ru-RU" dirty="0" err="1"/>
              <a:t>Суперселективную</a:t>
            </a:r>
            <a:r>
              <a:rPr lang="ru-RU" dirty="0"/>
              <a:t> церебральную ангиографию (катетеризацией отдельных ветвей средней, задней </a:t>
            </a:r>
            <a:r>
              <a:rPr lang="ru-RU" dirty="0" err="1"/>
              <a:t>илипередней</a:t>
            </a:r>
            <a:r>
              <a:rPr lang="ru-RU" dirty="0"/>
              <a:t> мозговой артерий) обычно применяют для выявления поражений сосудов и для выполнения </a:t>
            </a:r>
            <a:r>
              <a:rPr lang="ru-RU" dirty="0" err="1"/>
              <a:t>эндоваскулярных</a:t>
            </a:r>
            <a:r>
              <a:rPr lang="ru-RU" dirty="0"/>
              <a:t> вмешательств (например, установка </a:t>
            </a:r>
            <a:r>
              <a:rPr lang="ru-RU" dirty="0" err="1"/>
              <a:t>окклюзирующего</a:t>
            </a:r>
            <a:r>
              <a:rPr lang="ru-RU" dirty="0"/>
              <a:t> баллона в афферентном </a:t>
            </a:r>
            <a:r>
              <a:rPr lang="ru-RU" dirty="0" err="1"/>
              <a:t>сосудеаневризмы</a:t>
            </a:r>
            <a:r>
              <a:rPr lang="ru-RU" dirty="0"/>
              <a:t> для ее выключения из кровообращения).</a:t>
            </a:r>
          </a:p>
          <a:p>
            <a:endParaRPr lang="ru-RU" dirty="0"/>
          </a:p>
        </p:txBody>
      </p:sp>
    </p:spTree>
    <p:extLst>
      <p:ext uri="{BB962C8B-B14F-4D97-AF65-F5344CB8AC3E}">
        <p14:creationId xmlns:p14="http://schemas.microsoft.com/office/powerpoint/2010/main" val="39129496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6412" y="798490"/>
            <a:ext cx="4360572" cy="4997003"/>
          </a:xfrm>
        </p:spPr>
        <p:txBody>
          <a:bodyPr>
            <a:noAutofit/>
          </a:bodyPr>
          <a:lstStyle/>
          <a:p>
            <a:r>
              <a:rPr lang="ru-RU" sz="4000" dirty="0"/>
              <a:t>Ангиограмма внутренней сонной артерии в норме в боковой проекции.</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3951" y="365124"/>
            <a:ext cx="6401852" cy="5687945"/>
          </a:xfrm>
        </p:spPr>
      </p:pic>
    </p:spTree>
    <p:extLst>
      <p:ext uri="{BB962C8B-B14F-4D97-AF65-F5344CB8AC3E}">
        <p14:creationId xmlns:p14="http://schemas.microsoft.com/office/powerpoint/2010/main" val="21763246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ctrTitle"/>
          </p:nvPr>
        </p:nvSpPr>
        <p:spPr/>
        <p:txBody>
          <a:bodyPr/>
          <a:lstStyle/>
          <a:p>
            <a:pPr eaLnBrk="1" hangingPunct="1">
              <a:defRPr/>
            </a:pPr>
            <a:r>
              <a:rPr lang="ru-RU" smtClean="0"/>
              <a:t>Венозная система головного мозга</a:t>
            </a:r>
          </a:p>
        </p:txBody>
      </p:sp>
    </p:spTree>
    <p:extLst>
      <p:ext uri="{BB962C8B-B14F-4D97-AF65-F5344CB8AC3E}">
        <p14:creationId xmlns:p14="http://schemas.microsoft.com/office/powerpoint/2010/main" val="14038542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4098" name="Picture 2" descr="Картинки по запросу венозная система головного мозг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507680"/>
            <a:ext cx="10642991" cy="635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9675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939452" y="188913"/>
            <a:ext cx="9728549" cy="1143000"/>
          </a:xfrm>
        </p:spPr>
        <p:txBody>
          <a:bodyPr/>
          <a:lstStyle/>
          <a:p>
            <a:pPr eaLnBrk="1" hangingPunct="1">
              <a:defRPr/>
            </a:pPr>
            <a:r>
              <a:rPr lang="ru-RU" sz="3200" dirty="0"/>
              <a:t>Венозная система головного мозга</a:t>
            </a:r>
          </a:p>
        </p:txBody>
      </p:sp>
      <p:sp>
        <p:nvSpPr>
          <p:cNvPr id="71683" name="Rectangle 3"/>
          <p:cNvSpPr>
            <a:spLocks noGrp="1" noChangeArrowheads="1"/>
          </p:cNvSpPr>
          <p:nvPr>
            <p:ph idx="1"/>
          </p:nvPr>
        </p:nvSpPr>
        <p:spPr/>
        <p:txBody>
          <a:bodyPr/>
          <a:lstStyle/>
          <a:p>
            <a:pPr eaLnBrk="1" hangingPunct="1">
              <a:defRPr/>
            </a:pPr>
            <a:r>
              <a:rPr lang="ru-RU"/>
              <a:t>Структурными единицами венозной системы головного мозга являются:</a:t>
            </a:r>
          </a:p>
          <a:p>
            <a:pPr eaLnBrk="1" hangingPunct="1">
              <a:buClr>
                <a:schemeClr val="tx1"/>
              </a:buClr>
              <a:buFont typeface="Wingdings" panose="05000000000000000000" pitchFamily="2" charset="2"/>
              <a:buChar char="Ø"/>
              <a:defRPr/>
            </a:pPr>
            <a:r>
              <a:rPr lang="ru-RU"/>
              <a:t> посткапиллярные венулы</a:t>
            </a:r>
          </a:p>
          <a:p>
            <a:pPr eaLnBrk="1" hangingPunct="1">
              <a:buClr>
                <a:schemeClr val="tx1"/>
              </a:buClr>
              <a:buFont typeface="Wingdings" panose="05000000000000000000" pitchFamily="2" charset="2"/>
              <a:buChar char="Ø"/>
              <a:defRPr/>
            </a:pPr>
            <a:r>
              <a:rPr lang="ru-RU"/>
              <a:t> венулы</a:t>
            </a:r>
          </a:p>
          <a:p>
            <a:pPr eaLnBrk="1" hangingPunct="1">
              <a:buClr>
                <a:schemeClr val="tx1"/>
              </a:buClr>
              <a:buFont typeface="Wingdings" panose="05000000000000000000" pitchFamily="2" charset="2"/>
              <a:buChar char="Ø"/>
              <a:defRPr/>
            </a:pPr>
            <a:r>
              <a:rPr lang="ru-RU"/>
              <a:t> венозные синусы</a:t>
            </a:r>
          </a:p>
          <a:p>
            <a:pPr eaLnBrk="1" hangingPunct="1">
              <a:buClr>
                <a:schemeClr val="tx1"/>
              </a:buClr>
              <a:buFont typeface="Wingdings" panose="05000000000000000000" pitchFamily="2" charset="2"/>
              <a:buChar char="Ø"/>
              <a:defRPr/>
            </a:pPr>
            <a:r>
              <a:rPr lang="ru-RU"/>
              <a:t> магистральные вены</a:t>
            </a:r>
          </a:p>
          <a:p>
            <a:pPr eaLnBrk="1" hangingPunct="1">
              <a:spcBef>
                <a:spcPct val="50000"/>
              </a:spcBef>
              <a:buFont typeface="Wingdings" panose="05000000000000000000" pitchFamily="2" charset="2"/>
              <a:buNone/>
              <a:defRPr/>
            </a:pPr>
            <a:r>
              <a:rPr lang="ru-RU" b="1"/>
              <a:t>   </a:t>
            </a:r>
            <a:r>
              <a:rPr lang="ru-RU"/>
              <a:t>Вены  делятся на две венозные системы разной локализации</a:t>
            </a:r>
            <a:r>
              <a:rPr lang="ru-RU" b="1"/>
              <a:t> – </a:t>
            </a:r>
            <a:r>
              <a:rPr lang="ru-RU" b="1" u="sng"/>
              <a:t>поверхностных</a:t>
            </a:r>
            <a:r>
              <a:rPr lang="ru-RU" b="1"/>
              <a:t> и </a:t>
            </a:r>
            <a:r>
              <a:rPr lang="ru-RU" b="1" u="sng"/>
              <a:t>глубоких</a:t>
            </a:r>
            <a:r>
              <a:rPr lang="ru-RU" b="1"/>
              <a:t> </a:t>
            </a:r>
            <a:r>
              <a:rPr lang="ru-RU"/>
              <a:t>вен</a:t>
            </a:r>
            <a:r>
              <a:rPr lang="ru-RU" b="1"/>
              <a:t>. </a:t>
            </a:r>
          </a:p>
          <a:p>
            <a:pPr eaLnBrk="1" hangingPunct="1">
              <a:buClr>
                <a:schemeClr val="tx1"/>
              </a:buClr>
              <a:buFont typeface="Wingdings" panose="05000000000000000000" pitchFamily="2" charset="2"/>
              <a:buChar char="Ø"/>
              <a:defRPr/>
            </a:pPr>
            <a:endParaRPr lang="ru-RU" b="1"/>
          </a:p>
        </p:txBody>
      </p:sp>
    </p:spTree>
    <p:extLst>
      <p:ext uri="{BB962C8B-B14F-4D97-AF65-F5344CB8AC3E}">
        <p14:creationId xmlns:p14="http://schemas.microsoft.com/office/powerpoint/2010/main" val="37399572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7608888" y="188913"/>
            <a:ext cx="2819400" cy="1143000"/>
          </a:xfrm>
        </p:spPr>
        <p:txBody>
          <a:bodyPr/>
          <a:lstStyle/>
          <a:p>
            <a:pPr eaLnBrk="1" hangingPunct="1">
              <a:defRPr/>
            </a:pPr>
            <a:r>
              <a:rPr lang="ru-RU" sz="2400"/>
              <a:t>Система поверхностных вен</a:t>
            </a:r>
          </a:p>
        </p:txBody>
      </p:sp>
      <p:sp>
        <p:nvSpPr>
          <p:cNvPr id="72707" name="Rectangle 3"/>
          <p:cNvSpPr>
            <a:spLocks noGrp="1" noChangeArrowheads="1"/>
          </p:cNvSpPr>
          <p:nvPr>
            <p:ph idx="1"/>
          </p:nvPr>
        </p:nvSpPr>
        <p:spPr>
          <a:xfrm>
            <a:off x="7391400" y="1600201"/>
            <a:ext cx="2819400" cy="4530725"/>
          </a:xfrm>
        </p:spPr>
        <p:txBody>
          <a:bodyPr/>
          <a:lstStyle/>
          <a:p>
            <a:pPr eaLnBrk="1" hangingPunct="1">
              <a:defRPr/>
            </a:pPr>
            <a:r>
              <a:rPr lang="ru-RU" sz="1800"/>
              <a:t>Система поверхностных вен представлена сетью в паутинной оболочке больших полушарий.</a:t>
            </a:r>
          </a:p>
          <a:p>
            <a:pPr eaLnBrk="1" hangingPunct="1">
              <a:defRPr/>
            </a:pPr>
            <a:r>
              <a:rPr lang="ru-RU" sz="1800"/>
              <a:t>Она принимает основную массу крови от коры и белого вещества.</a:t>
            </a:r>
          </a:p>
          <a:p>
            <a:pPr eaLnBrk="1" hangingPunct="1">
              <a:defRPr/>
            </a:pPr>
            <a:r>
              <a:rPr lang="ru-RU" sz="1800"/>
              <a:t>Отток из нее происходит в синусы твердой мозговой оболочки.</a:t>
            </a:r>
          </a:p>
        </p:txBody>
      </p:sp>
      <p:pic>
        <p:nvPicPr>
          <p:cNvPr id="94212" name="Picture 4" descr="mso88586"/>
          <p:cNvPicPr>
            <a:picLocks noChangeAspect="1" noChangeArrowheads="1"/>
          </p:cNvPicPr>
          <p:nvPr/>
        </p:nvPicPr>
        <p:blipFill>
          <a:blip r:embed="rId2" cstate="print">
            <a:lum bright="-12000" contrast="42000"/>
            <a:extLst>
              <a:ext uri="{28A0092B-C50C-407E-A947-70E740481C1C}">
                <a14:useLocalDpi xmlns:a14="http://schemas.microsoft.com/office/drawing/2010/main" val="0"/>
              </a:ext>
            </a:extLst>
          </a:blip>
          <a:srcRect r="48479" b="49953"/>
          <a:stretch>
            <a:fillRect/>
          </a:stretch>
        </p:blipFill>
        <p:spPr bwMode="auto">
          <a:xfrm>
            <a:off x="1774825" y="188913"/>
            <a:ext cx="2592388"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3" name="Picture 5" descr="mso88586"/>
          <p:cNvPicPr>
            <a:picLocks noChangeAspect="1" noChangeArrowheads="1"/>
          </p:cNvPicPr>
          <p:nvPr/>
        </p:nvPicPr>
        <p:blipFill>
          <a:blip r:embed="rId2">
            <a:lum bright="-12000" contrast="18000"/>
            <a:extLst>
              <a:ext uri="{28A0092B-C50C-407E-A947-70E740481C1C}">
                <a14:useLocalDpi xmlns:a14="http://schemas.microsoft.com/office/drawing/2010/main" val="0"/>
              </a:ext>
            </a:extLst>
          </a:blip>
          <a:srcRect l="51521" b="54318"/>
          <a:stretch>
            <a:fillRect/>
          </a:stretch>
        </p:blipFill>
        <p:spPr bwMode="auto">
          <a:xfrm>
            <a:off x="4295775" y="3644901"/>
            <a:ext cx="2844800" cy="253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4" name="Text Box 6"/>
          <p:cNvSpPr txBox="1">
            <a:spLocks noChangeArrowheads="1"/>
          </p:cNvSpPr>
          <p:nvPr/>
        </p:nvSpPr>
        <p:spPr bwMode="auto">
          <a:xfrm>
            <a:off x="1847850" y="2565401"/>
            <a:ext cx="43195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ru-RU" altLang="ru-RU">
              <a:cs typeface="Arial" panose="020B0604020202020204" pitchFamily="34" charset="0"/>
            </a:endParaRPr>
          </a:p>
        </p:txBody>
      </p:sp>
      <p:sp>
        <p:nvSpPr>
          <p:cNvPr id="94215" name="Text Box 7"/>
          <p:cNvSpPr txBox="1">
            <a:spLocks noChangeArrowheads="1"/>
          </p:cNvSpPr>
          <p:nvPr/>
        </p:nvSpPr>
        <p:spPr bwMode="auto">
          <a:xfrm>
            <a:off x="1524000" y="2565400"/>
            <a:ext cx="53292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1 – верхний сагиттальный синус, 2 – прямой синус, 4 – поперечный синус, 5 – сигмовидный синус, 6 – затылочный синус.</a:t>
            </a:r>
          </a:p>
        </p:txBody>
      </p:sp>
      <p:sp>
        <p:nvSpPr>
          <p:cNvPr id="94216" name="Text Box 8"/>
          <p:cNvSpPr txBox="1">
            <a:spLocks noChangeArrowheads="1"/>
          </p:cNvSpPr>
          <p:nvPr/>
        </p:nvSpPr>
        <p:spPr bwMode="auto">
          <a:xfrm>
            <a:off x="1524000" y="4797425"/>
            <a:ext cx="2808288"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1 – поперечный синус, 3 – прямой синус, 4 – вена Галена, 5 – нижний сагиттальный синус, 9 – сигмовидный синус, 10 – верхний каменистый синус, 11 – пещеристый синус, 13 – внутренняя вена мозга.</a:t>
            </a:r>
          </a:p>
        </p:txBody>
      </p:sp>
    </p:spTree>
    <p:extLst>
      <p:ext uri="{BB962C8B-B14F-4D97-AF65-F5344CB8AC3E}">
        <p14:creationId xmlns:p14="http://schemas.microsoft.com/office/powerpoint/2010/main" val="10226665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7608888" y="277814"/>
            <a:ext cx="2601912" cy="1139825"/>
          </a:xfrm>
        </p:spPr>
        <p:txBody>
          <a:bodyPr>
            <a:normAutofit fontScale="90000"/>
          </a:bodyPr>
          <a:lstStyle/>
          <a:p>
            <a:pPr eaLnBrk="1" hangingPunct="1">
              <a:defRPr/>
            </a:pPr>
            <a:r>
              <a:rPr lang="ru-RU" sz="2800"/>
              <a:t>Система глубоких вен головного мозга</a:t>
            </a:r>
          </a:p>
        </p:txBody>
      </p:sp>
      <p:pic>
        <p:nvPicPr>
          <p:cNvPr id="95235" name="Picture 3" descr="mso2297C"/>
          <p:cNvPicPr>
            <a:picLocks noGrp="1" noChangeAspect="1" noChangeArrowheads="1"/>
          </p:cNvPicPr>
          <p:nvPr>
            <p:ph idx="1"/>
          </p:nvPr>
        </p:nvPicPr>
        <p:blipFill>
          <a:blip r:embed="rId2" cstate="print">
            <a:lum bright="-12000" contrast="30000"/>
            <a:extLst>
              <a:ext uri="{28A0092B-C50C-407E-A947-70E740481C1C}">
                <a14:useLocalDpi xmlns:a14="http://schemas.microsoft.com/office/drawing/2010/main" val="0"/>
              </a:ext>
            </a:extLst>
          </a:blip>
          <a:srcRect l="1900" t="2209" r="50000" b="59288"/>
          <a:stretch>
            <a:fillRect/>
          </a:stretch>
        </p:blipFill>
        <p:spPr>
          <a:xfrm>
            <a:off x="1919289" y="476250"/>
            <a:ext cx="2143125" cy="2160588"/>
          </a:xfrm>
          <a:noFill/>
          <a:extLst>
            <a:ext uri="{909E8E84-426E-40DD-AFC4-6F175D3DCCD1}">
              <a14:hiddenFill xmlns:a14="http://schemas.microsoft.com/office/drawing/2010/main">
                <a:solidFill>
                  <a:srgbClr val="FFFFFF"/>
                </a:solidFill>
              </a14:hiddenFill>
            </a:ext>
          </a:extLst>
        </p:spPr>
      </p:pic>
      <p:pic>
        <p:nvPicPr>
          <p:cNvPr id="95236" name="Picture 4" descr="mso2297C"/>
          <p:cNvPicPr>
            <a:picLocks noChangeAspect="1" noChangeArrowheads="1"/>
          </p:cNvPicPr>
          <p:nvPr/>
        </p:nvPicPr>
        <p:blipFill>
          <a:blip r:embed="rId2">
            <a:lum bright="-12000" contrast="30000"/>
            <a:extLst>
              <a:ext uri="{28A0092B-C50C-407E-A947-70E740481C1C}">
                <a14:useLocalDpi xmlns:a14="http://schemas.microsoft.com/office/drawing/2010/main" val="0"/>
              </a:ext>
            </a:extLst>
          </a:blip>
          <a:srcRect l="50000" t="1772" r="3285" b="61171"/>
          <a:stretch>
            <a:fillRect/>
          </a:stretch>
        </p:blipFill>
        <p:spPr bwMode="auto">
          <a:xfrm>
            <a:off x="4295775" y="1341438"/>
            <a:ext cx="3024188" cy="302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7" name="Text Box 5"/>
          <p:cNvSpPr txBox="1">
            <a:spLocks noChangeArrowheads="1"/>
          </p:cNvSpPr>
          <p:nvPr/>
        </p:nvSpPr>
        <p:spPr bwMode="auto">
          <a:xfrm>
            <a:off x="3000376" y="5291138"/>
            <a:ext cx="604837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Система глубоких вен располагается в веществе головного мозга и представлена группами венозных стволов, собирающих кровь от прозрачной перегородки, подкорковых узлов, зрительных бугров и других отделов мозгового ствола, включая мозжечок.</a:t>
            </a:r>
          </a:p>
          <a:p>
            <a:pPr eaLnBrk="1" hangingPunct="1">
              <a:spcBef>
                <a:spcPct val="50000"/>
              </a:spcBef>
            </a:pPr>
            <a:endParaRPr lang="ru-RU" altLang="ru-RU" sz="1400">
              <a:cs typeface="Arial" panose="020B0604020202020204" pitchFamily="34" charset="0"/>
            </a:endParaRPr>
          </a:p>
          <a:p>
            <a:pPr eaLnBrk="1" hangingPunct="1">
              <a:spcBef>
                <a:spcPct val="50000"/>
              </a:spcBef>
            </a:pPr>
            <a:endParaRPr lang="ru-RU" altLang="ru-RU" sz="1400">
              <a:cs typeface="Arial" panose="020B0604020202020204" pitchFamily="34" charset="0"/>
            </a:endParaRPr>
          </a:p>
        </p:txBody>
      </p:sp>
      <p:sp>
        <p:nvSpPr>
          <p:cNvPr id="95238" name="Text Box 6"/>
          <p:cNvSpPr txBox="1">
            <a:spLocks noChangeArrowheads="1"/>
          </p:cNvSpPr>
          <p:nvPr/>
        </p:nvSpPr>
        <p:spPr bwMode="auto">
          <a:xfrm>
            <a:off x="7464425" y="3500439"/>
            <a:ext cx="280828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7 – внутренняя вена мозга (вена Розенталя)</a:t>
            </a:r>
          </a:p>
          <a:p>
            <a:pPr eaLnBrk="1" hangingPunct="1">
              <a:spcBef>
                <a:spcPct val="50000"/>
              </a:spcBef>
            </a:pPr>
            <a:r>
              <a:rPr lang="ru-RU" altLang="ru-RU" sz="1400">
                <a:cs typeface="Arial" panose="020B0604020202020204" pitchFamily="34" charset="0"/>
              </a:rPr>
              <a:t>8 - большая вена мозга (вена Галена)</a:t>
            </a:r>
          </a:p>
        </p:txBody>
      </p:sp>
    </p:spTree>
    <p:extLst>
      <p:ext uri="{BB962C8B-B14F-4D97-AF65-F5344CB8AC3E}">
        <p14:creationId xmlns:p14="http://schemas.microsoft.com/office/powerpoint/2010/main" val="2067158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7777164" y="188913"/>
            <a:ext cx="2890837" cy="1143000"/>
          </a:xfrm>
        </p:spPr>
        <p:txBody>
          <a:bodyPr>
            <a:normAutofit fontScale="90000"/>
          </a:bodyPr>
          <a:lstStyle/>
          <a:p>
            <a:pPr eaLnBrk="1" hangingPunct="1">
              <a:defRPr/>
            </a:pPr>
            <a:r>
              <a:rPr lang="ru-RU" sz="2800"/>
              <a:t>Система глубоких вен головного мозга</a:t>
            </a:r>
          </a:p>
        </p:txBody>
      </p:sp>
      <p:pic>
        <p:nvPicPr>
          <p:cNvPr id="96259" name="Picture 3" descr="mso88586"/>
          <p:cNvPicPr>
            <a:picLocks noChangeAspect="1" noChangeArrowheads="1"/>
          </p:cNvPicPr>
          <p:nvPr/>
        </p:nvPicPr>
        <p:blipFill>
          <a:blip r:embed="rId2" cstate="print">
            <a:lum bright="-12000" contrast="42000"/>
            <a:extLst>
              <a:ext uri="{28A0092B-C50C-407E-A947-70E740481C1C}">
                <a14:useLocalDpi xmlns:a14="http://schemas.microsoft.com/office/drawing/2010/main" val="0"/>
              </a:ext>
            </a:extLst>
          </a:blip>
          <a:srcRect r="48479" b="49953"/>
          <a:stretch>
            <a:fillRect/>
          </a:stretch>
        </p:blipFill>
        <p:spPr bwMode="auto">
          <a:xfrm>
            <a:off x="1774826" y="260351"/>
            <a:ext cx="2232025" cy="205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0" name="Picture 4" descr="mso88586"/>
          <p:cNvPicPr>
            <a:picLocks noChangeAspect="1" noChangeArrowheads="1"/>
          </p:cNvPicPr>
          <p:nvPr/>
        </p:nvPicPr>
        <p:blipFill>
          <a:blip r:embed="rId2" cstate="print">
            <a:lum bright="-12000" contrast="18000"/>
            <a:extLst>
              <a:ext uri="{28A0092B-C50C-407E-A947-70E740481C1C}">
                <a14:useLocalDpi xmlns:a14="http://schemas.microsoft.com/office/drawing/2010/main" val="0"/>
              </a:ext>
            </a:extLst>
          </a:blip>
          <a:srcRect l="51521" b="54318"/>
          <a:stretch>
            <a:fillRect/>
          </a:stretch>
        </p:blipFill>
        <p:spPr bwMode="auto">
          <a:xfrm>
            <a:off x="4224338" y="260350"/>
            <a:ext cx="24130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261" name="Text Box 5"/>
          <p:cNvSpPr txBox="1">
            <a:spLocks noChangeArrowheads="1"/>
          </p:cNvSpPr>
          <p:nvPr/>
        </p:nvSpPr>
        <p:spPr bwMode="auto">
          <a:xfrm>
            <a:off x="5951538" y="3500438"/>
            <a:ext cx="4176712" cy="281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600">
                <a:cs typeface="Arial" panose="020B0604020202020204" pitchFamily="34" charset="0"/>
              </a:rPr>
              <a:t>К числу наиболее крупных из системы глубоких относятся внутренние мозговые вены </a:t>
            </a:r>
            <a:r>
              <a:rPr lang="ru-RU" altLang="ru-RU">
                <a:cs typeface="Arial" panose="020B0604020202020204" pitchFamily="34" charset="0"/>
              </a:rPr>
              <a:t>(</a:t>
            </a:r>
            <a:r>
              <a:rPr lang="ru-RU" altLang="ru-RU" sz="1600">
                <a:cs typeface="Arial" panose="020B0604020202020204" pitchFamily="34" charset="0"/>
              </a:rPr>
              <a:t>вены Розенталя). </a:t>
            </a:r>
          </a:p>
          <a:p>
            <a:pPr eaLnBrk="1" hangingPunct="1">
              <a:spcBef>
                <a:spcPct val="50000"/>
              </a:spcBef>
            </a:pPr>
            <a:r>
              <a:rPr lang="ru-RU" altLang="ru-RU" sz="1600">
                <a:cs typeface="Arial" panose="020B0604020202020204" pitchFamily="34" charset="0"/>
              </a:rPr>
              <a:t>Симметричные внутренние мозговые вены, соединяясь между собой, образуют большую вену мозга (вену Галена).</a:t>
            </a:r>
          </a:p>
          <a:p>
            <a:pPr eaLnBrk="1" hangingPunct="1">
              <a:spcBef>
                <a:spcPct val="50000"/>
              </a:spcBef>
            </a:pPr>
            <a:r>
              <a:rPr lang="ru-RU" altLang="ru-RU" sz="1600">
                <a:cs typeface="Arial" panose="020B0604020202020204" pitchFamily="34" charset="0"/>
              </a:rPr>
              <a:t>Вена Галена имеет ряд притоков и впадает в прямой синус, который является основным коллектором венозной крови.</a:t>
            </a:r>
          </a:p>
        </p:txBody>
      </p:sp>
      <p:sp>
        <p:nvSpPr>
          <p:cNvPr id="96262" name="Text Box 6"/>
          <p:cNvSpPr txBox="1">
            <a:spLocks noChangeArrowheads="1"/>
          </p:cNvSpPr>
          <p:nvPr/>
        </p:nvSpPr>
        <p:spPr bwMode="auto">
          <a:xfrm>
            <a:off x="1703388" y="2492375"/>
            <a:ext cx="2520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2 – прямой синус,</a:t>
            </a:r>
          </a:p>
        </p:txBody>
      </p:sp>
      <p:sp>
        <p:nvSpPr>
          <p:cNvPr id="96263" name="Text Box 7"/>
          <p:cNvSpPr txBox="1">
            <a:spLocks noChangeArrowheads="1"/>
          </p:cNvSpPr>
          <p:nvPr/>
        </p:nvSpPr>
        <p:spPr bwMode="auto">
          <a:xfrm>
            <a:off x="4151314" y="2565401"/>
            <a:ext cx="201612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2 – прямой синус,</a:t>
            </a:r>
          </a:p>
          <a:p>
            <a:pPr eaLnBrk="1" hangingPunct="1">
              <a:spcBef>
                <a:spcPct val="50000"/>
              </a:spcBef>
            </a:pPr>
            <a:r>
              <a:rPr lang="ru-RU" altLang="ru-RU" sz="1400">
                <a:cs typeface="Arial" panose="020B0604020202020204" pitchFamily="34" charset="0"/>
              </a:rPr>
              <a:t>13 – внутренняя мозговая вена</a:t>
            </a:r>
          </a:p>
          <a:p>
            <a:pPr eaLnBrk="1" hangingPunct="1">
              <a:spcBef>
                <a:spcPct val="50000"/>
              </a:spcBef>
            </a:pPr>
            <a:endParaRPr lang="ru-RU" altLang="ru-RU" sz="1400">
              <a:cs typeface="Arial" panose="020B0604020202020204" pitchFamily="34" charset="0"/>
            </a:endParaRPr>
          </a:p>
        </p:txBody>
      </p:sp>
    </p:spTree>
    <p:extLst>
      <p:ext uri="{BB962C8B-B14F-4D97-AF65-F5344CB8AC3E}">
        <p14:creationId xmlns:p14="http://schemas.microsoft.com/office/powerpoint/2010/main" val="28316303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idx="1"/>
          </p:nvPr>
        </p:nvSpPr>
        <p:spPr/>
        <p:txBody>
          <a:bodyPr/>
          <a:lstStyle/>
          <a:p>
            <a:pPr eaLnBrk="1" hangingPunct="1">
              <a:defRPr/>
            </a:pPr>
            <a:r>
              <a:rPr lang="ru-RU" smtClean="0"/>
              <a:t>Между системами поверхностных и глубоких вен существуют многочисленные связи за счет прямых вен-анастомозов и синусных анастомозов.</a:t>
            </a:r>
          </a:p>
          <a:p>
            <a:pPr eaLnBrk="1" hangingPunct="1">
              <a:defRPr/>
            </a:pPr>
            <a:r>
              <a:rPr lang="ru-RU" smtClean="0"/>
              <a:t>Из обеих систем основная масса крови через венозные синусы поступает во внутреннюю яремную вену.</a:t>
            </a:r>
          </a:p>
        </p:txBody>
      </p:sp>
    </p:spTree>
    <p:extLst>
      <p:ext uri="{BB962C8B-B14F-4D97-AF65-F5344CB8AC3E}">
        <p14:creationId xmlns:p14="http://schemas.microsoft.com/office/powerpoint/2010/main" val="5870693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992313" y="0"/>
            <a:ext cx="8229600" cy="1143000"/>
          </a:xfrm>
        </p:spPr>
        <p:txBody>
          <a:bodyPr/>
          <a:lstStyle/>
          <a:p>
            <a:pPr eaLnBrk="1" hangingPunct="1">
              <a:defRPr/>
            </a:pPr>
            <a:r>
              <a:rPr lang="ru-RU" sz="3200"/>
              <a:t>Венозная система головного мозга.</a:t>
            </a:r>
          </a:p>
        </p:txBody>
      </p:sp>
      <p:pic>
        <p:nvPicPr>
          <p:cNvPr id="98307" name="Picture 3" descr="mso2297C"/>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t="58072" r="51253" b="3285"/>
          <a:stretch>
            <a:fillRect/>
          </a:stretch>
        </p:blipFill>
        <p:spPr bwMode="auto">
          <a:xfrm>
            <a:off x="2424113" y="1557338"/>
            <a:ext cx="3529012" cy="352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08" name="Text Box 4"/>
          <p:cNvSpPr txBox="1">
            <a:spLocks noChangeArrowheads="1"/>
          </p:cNvSpPr>
          <p:nvPr/>
        </p:nvSpPr>
        <p:spPr bwMode="auto">
          <a:xfrm>
            <a:off x="7032626" y="2781300"/>
            <a:ext cx="273526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200">
                <a:cs typeface="Arial" panose="020B0604020202020204" pitchFamily="34" charset="0"/>
              </a:rPr>
              <a:t>1 – поверхностная височная вена, 2 – лицевая вена, 3 – передняя яремная вена, 4 – внутренняя яремная вена (верхняя луковица), 5 – наружная яремная вена, 6 - внутренняя яремная вена (нижняя луковица), 7 – правая подключичная вена, 8 – ствол плечеголовной вены, 9 – верхняя полая вена.</a:t>
            </a:r>
          </a:p>
        </p:txBody>
      </p:sp>
      <p:sp>
        <p:nvSpPr>
          <p:cNvPr id="98309" name="Text Box 5"/>
          <p:cNvSpPr txBox="1">
            <a:spLocks noChangeArrowheads="1"/>
          </p:cNvSpPr>
          <p:nvPr/>
        </p:nvSpPr>
        <p:spPr bwMode="auto">
          <a:xfrm>
            <a:off x="6311900" y="4581525"/>
            <a:ext cx="324008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ru-RU" altLang="ru-RU" sz="1200">
              <a:cs typeface="Arial" panose="020B0604020202020204" pitchFamily="34" charset="0"/>
            </a:endParaRPr>
          </a:p>
        </p:txBody>
      </p:sp>
      <p:sp>
        <p:nvSpPr>
          <p:cNvPr id="98310" name="Text Box 6"/>
          <p:cNvSpPr txBox="1">
            <a:spLocks noChangeArrowheads="1"/>
          </p:cNvSpPr>
          <p:nvPr/>
        </p:nvSpPr>
        <p:spPr bwMode="auto">
          <a:xfrm>
            <a:off x="2135188" y="5867400"/>
            <a:ext cx="66976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a:cs typeface="Arial" panose="020B0604020202020204" pitchFamily="34" charset="0"/>
              </a:rPr>
              <a:t>В горизонтальном положении тела основная масса крови (2/3) из вен мозга поступает во ВЯВ, а 1/3 в НЯВ.</a:t>
            </a:r>
          </a:p>
        </p:txBody>
      </p:sp>
    </p:spTree>
    <p:extLst>
      <p:ext uri="{BB962C8B-B14F-4D97-AF65-F5344CB8AC3E}">
        <p14:creationId xmlns:p14="http://schemas.microsoft.com/office/powerpoint/2010/main" val="25323368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mso88586"/>
          <p:cNvPicPr>
            <a:picLocks noGrp="1" noChangeAspect="1" noChangeArrowheads="1"/>
          </p:cNvPicPr>
          <p:nvPr>
            <p:ph idx="1"/>
          </p:nvPr>
        </p:nvPicPr>
        <p:blipFill>
          <a:blip r:embed="rId2">
            <a:lum bright="-6000" contrast="18000"/>
            <a:extLst>
              <a:ext uri="{28A0092B-C50C-407E-A947-70E740481C1C}">
                <a14:useLocalDpi xmlns:a14="http://schemas.microsoft.com/office/drawing/2010/main" val="0"/>
              </a:ext>
            </a:extLst>
          </a:blip>
          <a:srcRect l="2045" t="50047" r="50835" b="5759"/>
          <a:stretch>
            <a:fillRect/>
          </a:stretch>
        </p:blipFill>
        <p:spPr>
          <a:xfrm>
            <a:off x="2279651" y="476251"/>
            <a:ext cx="4752975" cy="4968875"/>
          </a:xfrm>
          <a:noFill/>
          <a:extLst>
            <a:ext uri="{909E8E84-426E-40DD-AFC4-6F175D3DCCD1}">
              <a14:hiddenFill xmlns:a14="http://schemas.microsoft.com/office/drawing/2010/main">
                <a:solidFill>
                  <a:srgbClr val="FFFFFF"/>
                </a:solidFill>
              </a14:hiddenFill>
            </a:ext>
          </a:extLst>
        </p:spPr>
      </p:pic>
      <p:sp>
        <p:nvSpPr>
          <p:cNvPr id="99331" name="Text Box 3"/>
          <p:cNvSpPr txBox="1">
            <a:spLocks noChangeArrowheads="1"/>
          </p:cNvSpPr>
          <p:nvPr/>
        </p:nvSpPr>
        <p:spPr bwMode="auto">
          <a:xfrm>
            <a:off x="7391401" y="2924176"/>
            <a:ext cx="302577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1 – внутренняя яремная вена, 2 – лицевая вена,3 – наружная яремная вена, 4 – затылочная вена. 5 – задняя ушная вена, 6 – сигмовидный синус, 7 – поперечный синус, 8 - верхний сагиттальный синус, 9 – верхняя глазная вена, 10 – эмиссарные вены</a:t>
            </a:r>
          </a:p>
        </p:txBody>
      </p:sp>
      <p:sp>
        <p:nvSpPr>
          <p:cNvPr id="99332" name="Text Box 4"/>
          <p:cNvSpPr txBox="1">
            <a:spLocks noChangeArrowheads="1"/>
          </p:cNvSpPr>
          <p:nvPr/>
        </p:nvSpPr>
        <p:spPr bwMode="auto">
          <a:xfrm>
            <a:off x="2351088" y="5949950"/>
            <a:ext cx="75612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Дополнительными путями венозного оттока из полости черепа являются система наружной яремной вены и позвоночные венозные сплетения.</a:t>
            </a:r>
          </a:p>
        </p:txBody>
      </p:sp>
    </p:spTree>
    <p:extLst>
      <p:ext uri="{BB962C8B-B14F-4D97-AF65-F5344CB8AC3E}">
        <p14:creationId xmlns:p14="http://schemas.microsoft.com/office/powerpoint/2010/main" val="19737219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mso2297C"/>
          <p:cNvPicPr>
            <a:picLocks noGrp="1" noChangeAspect="1" noChangeArrowheads="1"/>
          </p:cNvPicPr>
          <p:nvPr>
            <p:ph idx="1"/>
          </p:nvPr>
        </p:nvPicPr>
        <p:blipFill>
          <a:blip r:embed="rId2">
            <a:lum bright="-18000" contrast="36000"/>
            <a:extLst>
              <a:ext uri="{28A0092B-C50C-407E-A947-70E740481C1C}">
                <a14:useLocalDpi xmlns:a14="http://schemas.microsoft.com/office/drawing/2010/main" val="0"/>
              </a:ext>
            </a:extLst>
          </a:blip>
          <a:srcRect l="50761" t="60530" r="4346" b="6189"/>
          <a:stretch>
            <a:fillRect/>
          </a:stretch>
        </p:blipFill>
        <p:spPr>
          <a:xfrm>
            <a:off x="2640014" y="765176"/>
            <a:ext cx="3455987" cy="3889375"/>
          </a:xfrm>
          <a:noFill/>
          <a:extLst>
            <a:ext uri="{909E8E84-426E-40DD-AFC4-6F175D3DCCD1}">
              <a14:hiddenFill xmlns:a14="http://schemas.microsoft.com/office/drawing/2010/main">
                <a:solidFill>
                  <a:srgbClr val="FFFFFF"/>
                </a:solidFill>
              </a14:hiddenFill>
            </a:ext>
          </a:extLst>
        </p:spPr>
      </p:pic>
      <p:sp>
        <p:nvSpPr>
          <p:cNvPr id="100355" name="Text Box 3"/>
          <p:cNvSpPr txBox="1">
            <a:spLocks noChangeArrowheads="1"/>
          </p:cNvSpPr>
          <p:nvPr/>
        </p:nvSpPr>
        <p:spPr bwMode="auto">
          <a:xfrm>
            <a:off x="6778626" y="260351"/>
            <a:ext cx="38893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ru-RU" altLang="ru-RU" sz="2400">
                <a:cs typeface="Arial" panose="020B0604020202020204" pitchFamily="34" charset="0"/>
              </a:rPr>
              <a:t>Позвоночные вены и сплетения</a:t>
            </a:r>
          </a:p>
        </p:txBody>
      </p:sp>
      <p:sp>
        <p:nvSpPr>
          <p:cNvPr id="100356" name="Text Box 4"/>
          <p:cNvSpPr txBox="1">
            <a:spLocks noChangeArrowheads="1"/>
          </p:cNvSpPr>
          <p:nvPr/>
        </p:nvSpPr>
        <p:spPr bwMode="auto">
          <a:xfrm>
            <a:off x="2351088" y="5157789"/>
            <a:ext cx="43926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200">
                <a:cs typeface="Arial" panose="020B0604020202020204" pitchFamily="34" charset="0"/>
              </a:rPr>
              <a:t>4 – внутренняя яремная вена (на уровне верхней луковицы), 5 – позвоночное сплетение, 7 – позвоночные вены.</a:t>
            </a:r>
          </a:p>
        </p:txBody>
      </p:sp>
      <p:sp>
        <p:nvSpPr>
          <p:cNvPr id="100357" name="Text Box 5"/>
          <p:cNvSpPr txBox="1">
            <a:spLocks noChangeArrowheads="1"/>
          </p:cNvSpPr>
          <p:nvPr/>
        </p:nvSpPr>
        <p:spPr bwMode="auto">
          <a:xfrm>
            <a:off x="6743700" y="1844676"/>
            <a:ext cx="3671888"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ru-RU" altLang="ru-RU" sz="1400">
                <a:cs typeface="Arial" panose="020B0604020202020204" pitchFamily="34" charset="0"/>
              </a:rPr>
              <a:t>Между системой внутренней яремной вены и позвоночным венозным сплетением имеются множественные анастомозы.</a:t>
            </a:r>
          </a:p>
          <a:p>
            <a:pPr eaLnBrk="1" hangingPunct="1">
              <a:spcBef>
                <a:spcPct val="50000"/>
              </a:spcBef>
            </a:pPr>
            <a:r>
              <a:rPr lang="ru-RU" altLang="ru-RU" sz="1400">
                <a:cs typeface="Arial" panose="020B0604020202020204" pitchFamily="34" charset="0"/>
              </a:rPr>
              <a:t>По ним осуществляется перераспределение венозного оттока из полости черепа при поражении внутренних яремных вен и при изменении положения тела.</a:t>
            </a:r>
          </a:p>
          <a:p>
            <a:pPr eaLnBrk="1" hangingPunct="1">
              <a:spcBef>
                <a:spcPct val="50000"/>
              </a:spcBef>
            </a:pPr>
            <a:r>
              <a:rPr lang="ru-RU" altLang="ru-RU" sz="1400">
                <a:cs typeface="Arial" panose="020B0604020202020204" pitchFamily="34" charset="0"/>
              </a:rPr>
              <a:t>В горизонтальном положении тела отток осуществляется преимущественно в систему внутренней яремной вены, а в вертикальном в систему позвоночных вен.</a:t>
            </a:r>
          </a:p>
        </p:txBody>
      </p:sp>
    </p:spTree>
    <p:extLst>
      <p:ext uri="{BB962C8B-B14F-4D97-AF65-F5344CB8AC3E}">
        <p14:creationId xmlns:p14="http://schemas.microsoft.com/office/powerpoint/2010/main" val="21538532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АНЕВРИЗМЫ СОСУДОВ ГОЛОВНОГО МОЗГА</a:t>
            </a:r>
          </a:p>
        </p:txBody>
      </p:sp>
      <p:sp>
        <p:nvSpPr>
          <p:cNvPr id="3" name="Объект 2"/>
          <p:cNvSpPr>
            <a:spLocks noGrp="1"/>
          </p:cNvSpPr>
          <p:nvPr>
            <p:ph idx="1"/>
          </p:nvPr>
        </p:nvSpPr>
        <p:spPr/>
        <p:txBody>
          <a:bodyPr/>
          <a:lstStyle/>
          <a:p>
            <a:r>
              <a:rPr lang="ru-RU" dirty="0" smtClean="0"/>
              <a:t>Микрохирургическая техника </a:t>
            </a:r>
            <a:r>
              <a:rPr lang="ru-RU" dirty="0" err="1" smtClean="0"/>
              <a:t>клипирования</a:t>
            </a:r>
            <a:r>
              <a:rPr lang="ru-RU" dirty="0" smtClean="0"/>
              <a:t> аневризмы</a:t>
            </a:r>
          </a:p>
          <a:p>
            <a:r>
              <a:rPr lang="ru-RU" dirty="0" err="1" smtClean="0"/>
              <a:t>Эндоваскулярная</a:t>
            </a:r>
            <a:r>
              <a:rPr lang="ru-RU" dirty="0" smtClean="0"/>
              <a:t> окклюзия аневризмы со </a:t>
            </a:r>
            <a:r>
              <a:rPr lang="ru-RU" dirty="0" err="1"/>
              <a:t>стент-ассистенцией</a:t>
            </a:r>
            <a:endParaRPr lang="ru-RU" dirty="0"/>
          </a:p>
        </p:txBody>
      </p:sp>
    </p:spTree>
    <p:extLst>
      <p:ext uri="{BB962C8B-B14F-4D97-AF65-F5344CB8AC3E}">
        <p14:creationId xmlns:p14="http://schemas.microsoft.com/office/powerpoint/2010/main" val="925754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lstStyle/>
          <a:p>
            <a:endParaRPr lang="ru-RU" dirty="0"/>
          </a:p>
        </p:txBody>
      </p:sp>
      <p:pic>
        <p:nvPicPr>
          <p:cNvPr id="4" name="Рисунок 3"/>
          <p:cNvPicPr>
            <a:picLocks noChangeAspect="1"/>
          </p:cNvPicPr>
          <p:nvPr/>
        </p:nvPicPr>
        <p:blipFill>
          <a:blip r:embed="rId2"/>
          <a:stretch>
            <a:fillRect/>
          </a:stretch>
        </p:blipFill>
        <p:spPr>
          <a:xfrm>
            <a:off x="3368457" y="1825625"/>
            <a:ext cx="8155488" cy="4893293"/>
          </a:xfrm>
          <a:prstGeom prst="rect">
            <a:avLst/>
          </a:prstGeom>
        </p:spPr>
      </p:pic>
    </p:spTree>
    <p:extLst>
      <p:ext uri="{BB962C8B-B14F-4D97-AF65-F5344CB8AC3E}">
        <p14:creationId xmlns:p14="http://schemas.microsoft.com/office/powerpoint/2010/main" val="835427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normAutofit/>
          </a:bodyPr>
          <a:lstStyle/>
          <a:p>
            <a:r>
              <a:rPr lang="ru-RU" dirty="0"/>
              <a:t>Преимущества </a:t>
            </a:r>
            <a:r>
              <a:rPr lang="ru-RU" dirty="0" err="1"/>
              <a:t>эндовазального</a:t>
            </a:r>
            <a:r>
              <a:rPr lang="ru-RU" dirty="0"/>
              <a:t> лечения в первую очередь важны у больных в остром периоде кровоизлияния, при аневризмах </a:t>
            </a:r>
            <a:r>
              <a:rPr lang="ru-RU" dirty="0" err="1"/>
              <a:t>параклиноидного</a:t>
            </a:r>
            <a:r>
              <a:rPr lang="ru-RU" dirty="0"/>
              <a:t> отдела ВСА и </a:t>
            </a:r>
            <a:r>
              <a:rPr lang="ru-RU" dirty="0" err="1"/>
              <a:t>вертебро</a:t>
            </a:r>
            <a:r>
              <a:rPr lang="ru-RU" dirty="0"/>
              <a:t>-базилярного бассейна. Основным фактором, определяющим возможность окклюзии аневризмы </a:t>
            </a:r>
            <a:r>
              <a:rPr lang="ru-RU" dirty="0" err="1"/>
              <a:t>эндоваскулярным</a:t>
            </a:r>
            <a:r>
              <a:rPr lang="ru-RU" dirty="0"/>
              <a:t> методом до недавнего времени считалось соотношение размера тела аневризмы и ее шейки. Установлено, что чем больше размер аневризмы и шире ее шейка, тем больше вероятность отдаленной </a:t>
            </a:r>
            <a:r>
              <a:rPr lang="ru-RU" dirty="0" err="1"/>
              <a:t>реканализации</a:t>
            </a:r>
            <a:r>
              <a:rPr lang="ru-RU" dirty="0"/>
              <a:t> после первоначально тотально выполненной окклюзии. Для решения этой проблемы разработаны </a:t>
            </a:r>
            <a:r>
              <a:rPr lang="ru-RU" dirty="0" err="1"/>
              <a:t>стент</a:t>
            </a:r>
            <a:r>
              <a:rPr lang="ru-RU" dirty="0"/>
              <a:t>-ассистирующие методики. </a:t>
            </a:r>
            <a:endParaRPr lang="ru-RU" dirty="0"/>
          </a:p>
        </p:txBody>
      </p:sp>
    </p:spTree>
    <p:extLst>
      <p:ext uri="{BB962C8B-B14F-4D97-AF65-F5344CB8AC3E}">
        <p14:creationId xmlns:p14="http://schemas.microsoft.com/office/powerpoint/2010/main" val="379099433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lstStyle/>
          <a:p>
            <a:r>
              <a:rPr lang="ru-RU" dirty="0"/>
              <a:t>Суть </a:t>
            </a:r>
            <a:r>
              <a:rPr lang="ru-RU" dirty="0" err="1"/>
              <a:t>стент</a:t>
            </a:r>
            <a:r>
              <a:rPr lang="ru-RU" dirty="0"/>
              <a:t>-ассистирующей методики при лечении аневризм заключается в предотвращении смещения витков спиралей в просвет несущего сосуда. Это достигается следующим образом: первым этапом сосуд на уровне шейки аневризмы устанавливается </a:t>
            </a:r>
            <a:r>
              <a:rPr lang="ru-RU" dirty="0" err="1"/>
              <a:t>стент</a:t>
            </a:r>
            <a:r>
              <a:rPr lang="ru-RU" dirty="0"/>
              <a:t>, а затем через ячейку </a:t>
            </a:r>
            <a:r>
              <a:rPr lang="ru-RU" dirty="0" err="1"/>
              <a:t>стента</a:t>
            </a:r>
            <a:r>
              <a:rPr lang="ru-RU" dirty="0"/>
              <a:t> проводится </a:t>
            </a:r>
            <a:r>
              <a:rPr lang="ru-RU" dirty="0" err="1"/>
              <a:t>микрокатетер</a:t>
            </a:r>
            <a:r>
              <a:rPr lang="ru-RU" dirty="0"/>
              <a:t>, через который доставляются </a:t>
            </a:r>
            <a:r>
              <a:rPr lang="ru-RU" dirty="0" err="1"/>
              <a:t>микроспирали</a:t>
            </a:r>
            <a:r>
              <a:rPr lang="ru-RU" dirty="0"/>
              <a:t>. </a:t>
            </a:r>
          </a:p>
          <a:p>
            <a:endParaRPr lang="ru-RU" dirty="0"/>
          </a:p>
        </p:txBody>
      </p:sp>
    </p:spTree>
    <p:extLst>
      <p:ext uri="{BB962C8B-B14F-4D97-AF65-F5344CB8AC3E}">
        <p14:creationId xmlns:p14="http://schemas.microsoft.com/office/powerpoint/2010/main" val="85068944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normAutofit/>
          </a:bodyPr>
          <a:lstStyle/>
          <a:p>
            <a:r>
              <a:rPr lang="ru-RU" dirty="0"/>
              <a:t>В последние годы появилась новая категория внутричерепных </a:t>
            </a:r>
            <a:r>
              <a:rPr lang="ru-RU" dirty="0" err="1"/>
              <a:t>стентов</a:t>
            </a:r>
            <a:r>
              <a:rPr lang="ru-RU" dirty="0"/>
              <a:t>, так называемые </a:t>
            </a:r>
            <a:r>
              <a:rPr lang="ru-RU" dirty="0" err="1"/>
              <a:t>потоконаправляющие</a:t>
            </a:r>
            <a:r>
              <a:rPr lang="ru-RU" dirty="0"/>
              <a:t> </a:t>
            </a:r>
            <a:r>
              <a:rPr lang="ru-RU" dirty="0" err="1"/>
              <a:t>стенты</a:t>
            </a:r>
            <a:r>
              <a:rPr lang="ru-RU" dirty="0"/>
              <a:t> (</a:t>
            </a:r>
            <a:r>
              <a:rPr lang="ru-RU" dirty="0" err="1"/>
              <a:t>flow</a:t>
            </a:r>
            <a:r>
              <a:rPr lang="ru-RU" dirty="0"/>
              <a:t> </a:t>
            </a:r>
            <a:r>
              <a:rPr lang="ru-RU" dirty="0" err="1"/>
              <a:t>divert</a:t>
            </a:r>
            <a:r>
              <a:rPr lang="ru-RU" dirty="0"/>
              <a:t>), которые позволяют уменьшать кровоток в аневризме, направляя основной поток крови по несущему сосуду. </a:t>
            </a:r>
            <a:r>
              <a:rPr lang="ru-RU" dirty="0" err="1"/>
              <a:t>Тромбирование</a:t>
            </a:r>
            <a:r>
              <a:rPr lang="ru-RU" dirty="0"/>
              <a:t> аневризмы после установки такого </a:t>
            </a:r>
            <a:r>
              <a:rPr lang="ru-RU" dirty="0" err="1"/>
              <a:t>стента</a:t>
            </a:r>
            <a:r>
              <a:rPr lang="ru-RU" dirty="0"/>
              <a:t> в среднем наступает в период от 4 до 6 месяцев после операции. Эта методика наиболее эффективна для лечения аневризм крупных и гигантских размеров. </a:t>
            </a:r>
            <a:r>
              <a:rPr lang="ru-RU" dirty="0" smtClean="0"/>
              <a:t>Выбор </a:t>
            </a:r>
            <a:r>
              <a:rPr lang="ru-RU" dirty="0"/>
              <a:t>метода операции зависит, прежде всего, от анатомических особенностей аневризмы. </a:t>
            </a:r>
          </a:p>
          <a:p>
            <a:endParaRPr lang="ru-RU" dirty="0"/>
          </a:p>
        </p:txBody>
      </p:sp>
    </p:spTree>
    <p:extLst>
      <p:ext uri="{BB962C8B-B14F-4D97-AF65-F5344CB8AC3E}">
        <p14:creationId xmlns:p14="http://schemas.microsoft.com/office/powerpoint/2010/main" val="1240640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normAutofit/>
          </a:bodyPr>
          <a:lstStyle/>
          <a:p>
            <a:r>
              <a:rPr lang="ru-RU" dirty="0" err="1"/>
              <a:t>Эндоваскулярный</a:t>
            </a:r>
            <a:r>
              <a:rPr lang="ru-RU" dirty="0"/>
              <a:t> метод предпочтителен при аневризмах ВСА </a:t>
            </a:r>
            <a:r>
              <a:rPr lang="ru-RU" dirty="0" err="1"/>
              <a:t>параклиноидного</a:t>
            </a:r>
            <a:r>
              <a:rPr lang="ru-RU" dirty="0"/>
              <a:t> и </a:t>
            </a:r>
            <a:r>
              <a:rPr lang="ru-RU" dirty="0" err="1"/>
              <a:t>инфраклиноидного</a:t>
            </a:r>
            <a:r>
              <a:rPr lang="ru-RU" dirty="0"/>
              <a:t> расположения. При аневризмах развилки СМА и аневризмах ПМА-ПСА чаще проводятся прямые вмешательства, так как особенности строения этих аневризм (преимущественно широкая шейка, близость устьев артерий второго порядка, варианты строения ПСА и др.) и невозможность применения </a:t>
            </a:r>
            <a:r>
              <a:rPr lang="ru-RU" dirty="0" err="1"/>
              <a:t>стентов</a:t>
            </a:r>
            <a:r>
              <a:rPr lang="ru-RU" dirty="0"/>
              <a:t> ограничивают использование </a:t>
            </a:r>
            <a:r>
              <a:rPr lang="ru-RU" dirty="0" err="1"/>
              <a:t>эндоваскулярного</a:t>
            </a:r>
            <a:r>
              <a:rPr lang="ru-RU" dirty="0"/>
              <a:t> метода. </a:t>
            </a:r>
          </a:p>
        </p:txBody>
      </p:sp>
    </p:spTree>
    <p:extLst>
      <p:ext uri="{BB962C8B-B14F-4D97-AF65-F5344CB8AC3E}">
        <p14:creationId xmlns:p14="http://schemas.microsoft.com/office/powerpoint/2010/main" val="124771216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lstStyle/>
          <a:p>
            <a:r>
              <a:rPr lang="ru-RU" dirty="0"/>
              <a:t>На решение вопроса о методе операции влияет возраст больного — у молодых больных предпочтительны прямые операции, имеющие более высокую радикальность. Ограничением для </a:t>
            </a:r>
            <a:r>
              <a:rPr lang="ru-RU" dirty="0" err="1"/>
              <a:t>эндоваскулярного</a:t>
            </a:r>
            <a:r>
              <a:rPr lang="ru-RU" dirty="0"/>
              <a:t> метода являются патологические изгибы и выраженный атеросклероз </a:t>
            </a:r>
            <a:r>
              <a:rPr lang="ru-RU" dirty="0" err="1"/>
              <a:t>брахиоцефальных</a:t>
            </a:r>
            <a:r>
              <a:rPr lang="ru-RU" dirty="0"/>
              <a:t> артерий. </a:t>
            </a:r>
          </a:p>
          <a:p>
            <a:endParaRPr lang="ru-RU" dirty="0"/>
          </a:p>
        </p:txBody>
      </p:sp>
    </p:spTree>
    <p:extLst>
      <p:ext uri="{BB962C8B-B14F-4D97-AF65-F5344CB8AC3E}">
        <p14:creationId xmlns:p14="http://schemas.microsoft.com/office/powerpoint/2010/main" val="31033187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normAutofit/>
          </a:bodyPr>
          <a:lstStyle/>
          <a:p>
            <a:r>
              <a:rPr lang="ru-RU" dirty="0"/>
              <a:t>При необходимости операции со </a:t>
            </a:r>
            <a:r>
              <a:rPr lang="ru-RU" dirty="0" err="1"/>
              <a:t>стент-ассистенцией</a:t>
            </a:r>
            <a:r>
              <a:rPr lang="ru-RU" dirty="0"/>
              <a:t> следует учитывать наличие кровотечений различной этиологии в анамнезе, так как установка </a:t>
            </a:r>
            <a:r>
              <a:rPr lang="ru-RU" dirty="0" err="1"/>
              <a:t>стента</a:t>
            </a:r>
            <a:r>
              <a:rPr lang="ru-RU" dirty="0"/>
              <a:t> требует в длительного приема антикоагулянтов в послеоперационном периоде. В некоторых случаях микрохирургические операции выполняют вторым этапом в случаях, когда в ходе </a:t>
            </a:r>
            <a:r>
              <a:rPr lang="ru-RU" dirty="0" err="1"/>
              <a:t>эндоваскулярного</a:t>
            </a:r>
            <a:r>
              <a:rPr lang="ru-RU" dirty="0"/>
              <a:t> вмешательства достигнута лишь частичная окклюзия аневризмы. </a:t>
            </a:r>
          </a:p>
        </p:txBody>
      </p:sp>
    </p:spTree>
    <p:extLst>
      <p:ext uri="{BB962C8B-B14F-4D97-AF65-F5344CB8AC3E}">
        <p14:creationId xmlns:p14="http://schemas.microsoft.com/office/powerpoint/2010/main" val="86462562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Процесс установки </a:t>
            </a:r>
            <a:r>
              <a:rPr lang="ru-RU" b="1" dirty="0" smtClean="0"/>
              <a:t>спирали</a:t>
            </a:r>
            <a:endParaRPr lang="ru-RU" dirty="0"/>
          </a:p>
        </p:txBody>
      </p:sp>
      <p:sp>
        <p:nvSpPr>
          <p:cNvPr id="3" name="Объект 2"/>
          <p:cNvSpPr>
            <a:spLocks noGrp="1"/>
          </p:cNvSpPr>
          <p:nvPr>
            <p:ph idx="1"/>
          </p:nvPr>
        </p:nvSpPr>
        <p:spPr/>
        <p:txBody>
          <a:bodyPr/>
          <a:lstStyle/>
          <a:p>
            <a:endParaRPr lang="ru-RU" dirty="0"/>
          </a:p>
        </p:txBody>
      </p:sp>
      <p:pic>
        <p:nvPicPr>
          <p:cNvPr id="4" name="Рисунок 3"/>
          <p:cNvPicPr>
            <a:picLocks noChangeAspect="1"/>
          </p:cNvPicPr>
          <p:nvPr/>
        </p:nvPicPr>
        <p:blipFill>
          <a:blip r:embed="rId2"/>
          <a:stretch>
            <a:fillRect/>
          </a:stretch>
        </p:blipFill>
        <p:spPr>
          <a:xfrm>
            <a:off x="838200" y="1879220"/>
            <a:ext cx="10482300" cy="4297743"/>
          </a:xfrm>
          <a:prstGeom prst="rect">
            <a:avLst/>
          </a:prstGeom>
        </p:spPr>
      </p:pic>
    </p:spTree>
    <p:extLst>
      <p:ext uri="{BB962C8B-B14F-4D97-AF65-F5344CB8AC3E}">
        <p14:creationId xmlns:p14="http://schemas.microsoft.com/office/powerpoint/2010/main" val="13361513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a:t>Процесс установки спирали</a:t>
            </a:r>
            <a:endParaRPr lang="ru-RU" dirty="0"/>
          </a:p>
        </p:txBody>
      </p:sp>
      <p:sp>
        <p:nvSpPr>
          <p:cNvPr id="3" name="Объект 2"/>
          <p:cNvSpPr>
            <a:spLocks noGrp="1"/>
          </p:cNvSpPr>
          <p:nvPr>
            <p:ph idx="1"/>
          </p:nvPr>
        </p:nvSpPr>
        <p:spPr/>
        <p:txBody>
          <a:bodyPr/>
          <a:lstStyle/>
          <a:p>
            <a:endParaRPr lang="ru-RU"/>
          </a:p>
        </p:txBody>
      </p:sp>
      <p:pic>
        <p:nvPicPr>
          <p:cNvPr id="5122" name="Picture 2" descr="как выглядит аневризма сосудов головного мозга после опер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720" y="1998945"/>
            <a:ext cx="10992491" cy="4451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0614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8194" name="Picture 2" descr="http://www.neurovascular.ru/images/e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9336" y="109895"/>
            <a:ext cx="6790651" cy="6535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52620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Эндоваскулярная</a:t>
            </a:r>
            <a:r>
              <a:rPr lang="ru-RU" dirty="0"/>
              <a:t> окклюзия аневризмы</a:t>
            </a:r>
          </a:p>
        </p:txBody>
      </p:sp>
      <p:sp>
        <p:nvSpPr>
          <p:cNvPr id="3" name="Объект 2"/>
          <p:cNvSpPr>
            <a:spLocks noGrp="1"/>
          </p:cNvSpPr>
          <p:nvPr>
            <p:ph idx="1"/>
          </p:nvPr>
        </p:nvSpPr>
        <p:spPr/>
        <p:txBody>
          <a:bodyPr/>
          <a:lstStyle/>
          <a:p>
            <a:r>
              <a:rPr lang="ru-RU" dirty="0"/>
              <a:t>Возможны и обратные ситуации — </a:t>
            </a:r>
            <a:r>
              <a:rPr lang="ru-RU" dirty="0" err="1"/>
              <a:t>эндоваскулярное</a:t>
            </a:r>
            <a:r>
              <a:rPr lang="ru-RU" dirty="0"/>
              <a:t> вмешательство после паллиативной прямой операции (укрепление аневризмы марлей, неполное </a:t>
            </a:r>
            <a:r>
              <a:rPr lang="ru-RU" dirty="0" err="1"/>
              <a:t>клипирование</a:t>
            </a:r>
            <a:r>
              <a:rPr lang="ru-RU" dirty="0"/>
              <a:t>). Результаты микрохирургического лечения аневризм в холодном периоде после САК на протяжении многих лет остаются достаточно хорошими. Риск возникновения нового неврологического дефицита несколько выше при микрохирургическом выключении аневризмы, риск летального исхода выше при </a:t>
            </a:r>
            <a:r>
              <a:rPr lang="ru-RU" dirty="0" err="1"/>
              <a:t>эндовазальном</a:t>
            </a:r>
            <a:r>
              <a:rPr lang="ru-RU" dirty="0"/>
              <a:t> лечении.</a:t>
            </a:r>
          </a:p>
          <a:p>
            <a:endParaRPr lang="ru-RU" dirty="0"/>
          </a:p>
        </p:txBody>
      </p:sp>
    </p:spTree>
    <p:extLst>
      <p:ext uri="{BB962C8B-B14F-4D97-AF65-F5344CB8AC3E}">
        <p14:creationId xmlns:p14="http://schemas.microsoft.com/office/powerpoint/2010/main" val="245179415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146" name="Picture 2" descr="Аневризма сосудов головного мозга до и после операции"/>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28700" y="563671"/>
            <a:ext cx="10134600" cy="599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50895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7992" y="2631433"/>
            <a:ext cx="4472836" cy="1325563"/>
          </a:xfrm>
        </p:spPr>
        <p:txBody>
          <a:bodyPr>
            <a:normAutofit fontScale="90000"/>
          </a:bodyPr>
          <a:lstStyle/>
          <a:p>
            <a:r>
              <a:rPr lang="ru-RU" dirty="0" err="1" smtClean="0"/>
              <a:t>Клипирования</a:t>
            </a:r>
            <a:r>
              <a:rPr lang="ru-RU" dirty="0" smtClean="0"/>
              <a:t> </a:t>
            </a:r>
            <a:r>
              <a:rPr lang="ru-RU" dirty="0"/>
              <a:t>аневризмы</a:t>
            </a:r>
            <a:br>
              <a:rPr lang="ru-RU" dirty="0"/>
            </a:br>
            <a:endParaRPr lang="ru-RU" dirty="0"/>
          </a:p>
        </p:txBody>
      </p:sp>
      <p:sp>
        <p:nvSpPr>
          <p:cNvPr id="3" name="Объект 2"/>
          <p:cNvSpPr>
            <a:spLocks noGrp="1"/>
          </p:cNvSpPr>
          <p:nvPr>
            <p:ph idx="1"/>
          </p:nvPr>
        </p:nvSpPr>
        <p:spPr/>
        <p:txBody>
          <a:bodyPr/>
          <a:lstStyle/>
          <a:p>
            <a:endParaRPr lang="ru-RU" dirty="0"/>
          </a:p>
        </p:txBody>
      </p:sp>
      <p:pic>
        <p:nvPicPr>
          <p:cNvPr id="7170" name="Picture 2" descr="http://www.neurovascular.ru/images/1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9996" y="129622"/>
            <a:ext cx="6914366" cy="6728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87600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9218" name="Picture 2" descr="Выключение гигантской аневризмы ВСА с использованием методики ВА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986" y="365125"/>
            <a:ext cx="9646085" cy="6449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6566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АРТЕРИО-ВЕНОЗНЫЕ МАЛЬФОРМАЦИИ</a:t>
            </a:r>
          </a:p>
        </p:txBody>
      </p:sp>
      <p:sp>
        <p:nvSpPr>
          <p:cNvPr id="3" name="Объект 2"/>
          <p:cNvSpPr>
            <a:spLocks noGrp="1"/>
          </p:cNvSpPr>
          <p:nvPr>
            <p:ph idx="1"/>
          </p:nvPr>
        </p:nvSpPr>
        <p:spPr>
          <a:xfrm>
            <a:off x="838200" y="1825624"/>
            <a:ext cx="5412288" cy="4662857"/>
          </a:xfrm>
        </p:spPr>
        <p:txBody>
          <a:bodyPr/>
          <a:lstStyle/>
          <a:p>
            <a:r>
              <a:rPr lang="ru-RU" dirty="0"/>
              <a:t> </a:t>
            </a:r>
            <a:r>
              <a:rPr lang="ru-RU" dirty="0"/>
              <a:t>П</a:t>
            </a:r>
            <a:r>
              <a:rPr lang="ru-RU" dirty="0" smtClean="0"/>
              <a:t>рямое </a:t>
            </a:r>
            <a:r>
              <a:rPr lang="ru-RU" dirty="0"/>
              <a:t>микрохирургическое </a:t>
            </a:r>
            <a:r>
              <a:rPr lang="ru-RU" dirty="0" smtClean="0"/>
              <a:t>удаление</a:t>
            </a:r>
          </a:p>
          <a:p>
            <a:r>
              <a:rPr lang="ru-RU" dirty="0" smtClean="0"/>
              <a:t> </a:t>
            </a:r>
            <a:r>
              <a:rPr lang="ru-RU" dirty="0" err="1"/>
              <a:t>Э</a:t>
            </a:r>
            <a:r>
              <a:rPr lang="ru-RU" dirty="0" err="1" smtClean="0"/>
              <a:t>ндоваскулярная</a:t>
            </a:r>
            <a:r>
              <a:rPr lang="ru-RU" dirty="0" smtClean="0"/>
              <a:t> </a:t>
            </a:r>
            <a:r>
              <a:rPr lang="ru-RU" dirty="0" err="1"/>
              <a:t>эмболизация</a:t>
            </a:r>
            <a:r>
              <a:rPr lang="ru-RU" dirty="0"/>
              <a:t> </a:t>
            </a:r>
            <a:endParaRPr lang="ru-RU" dirty="0" smtClean="0"/>
          </a:p>
          <a:p>
            <a:r>
              <a:rPr lang="ru-RU" dirty="0" smtClean="0"/>
              <a:t> </a:t>
            </a:r>
            <a:r>
              <a:rPr lang="ru-RU" dirty="0"/>
              <a:t>Л</a:t>
            </a:r>
            <a:r>
              <a:rPr lang="ru-RU" dirty="0" smtClean="0"/>
              <a:t>учевое </a:t>
            </a:r>
            <a:r>
              <a:rPr lang="ru-RU" dirty="0"/>
              <a:t>лечение</a:t>
            </a:r>
            <a:r>
              <a:rPr lang="ru-RU" dirty="0" smtClean="0"/>
              <a:t>.</a:t>
            </a:r>
            <a:endParaRPr lang="ru-RU" dirty="0"/>
          </a:p>
        </p:txBody>
      </p:sp>
      <p:pic>
        <p:nvPicPr>
          <p:cNvPr id="4" name="Picture 2" descr="Схематическое изображение АВ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0488" y="1482831"/>
            <a:ext cx="5599132" cy="5375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21295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 Прямое микрохирургическое удаление</a:t>
            </a:r>
            <a:br>
              <a:rPr lang="ru-RU" dirty="0"/>
            </a:br>
            <a:endParaRPr lang="ru-RU" dirty="0"/>
          </a:p>
        </p:txBody>
      </p:sp>
      <p:sp>
        <p:nvSpPr>
          <p:cNvPr id="3" name="Объект 2"/>
          <p:cNvSpPr>
            <a:spLocks noGrp="1"/>
          </p:cNvSpPr>
          <p:nvPr>
            <p:ph idx="1"/>
          </p:nvPr>
        </p:nvSpPr>
        <p:spPr/>
        <p:txBody>
          <a:bodyPr>
            <a:normAutofit fontScale="92500" lnSpcReduction="10000"/>
          </a:bodyPr>
          <a:lstStyle/>
          <a:p>
            <a:r>
              <a:rPr lang="ru-RU" dirty="0"/>
              <a:t>Трепанация должна быть выполнена таким образом, чтобы, помимо узла АВМ, обеспечить визуализацию афферентных артерий и основных дренажных вен </a:t>
            </a:r>
            <a:r>
              <a:rPr lang="ru-RU" dirty="0" err="1"/>
              <a:t>мальформации</a:t>
            </a:r>
            <a:r>
              <a:rPr lang="ru-RU" dirty="0"/>
              <a:t> на протяжении. При выделении питающих сосудов АВМ, для меньшей </a:t>
            </a:r>
            <a:r>
              <a:rPr lang="ru-RU" dirty="0" err="1"/>
              <a:t>травматизации</a:t>
            </a:r>
            <a:r>
              <a:rPr lang="ru-RU" dirty="0"/>
              <a:t> мозгового вещества важно использовать естественные борозды и пространства (например: широкая </a:t>
            </a:r>
            <a:r>
              <a:rPr lang="ru-RU" dirty="0" err="1"/>
              <a:t>препаровка</a:t>
            </a:r>
            <a:r>
              <a:rPr lang="ru-RU" dirty="0"/>
              <a:t> латеральной щели при выделении </a:t>
            </a:r>
            <a:r>
              <a:rPr lang="ru-RU" dirty="0" err="1"/>
              <a:t>афферентов</a:t>
            </a:r>
            <a:r>
              <a:rPr lang="ru-RU" dirty="0"/>
              <a:t>, идущих от средней мозговой артерии; межполушарные доступы для контроля </a:t>
            </a:r>
            <a:r>
              <a:rPr lang="ru-RU" dirty="0" err="1"/>
              <a:t>афферентов</a:t>
            </a:r>
            <a:r>
              <a:rPr lang="ru-RU" dirty="0"/>
              <a:t>, идущих от </a:t>
            </a:r>
            <a:r>
              <a:rPr lang="ru-RU" dirty="0" err="1"/>
              <a:t>перикаллезной</a:t>
            </a:r>
            <a:r>
              <a:rPr lang="ru-RU" dirty="0"/>
              <a:t> или задней мозговой артерий и т. п.). Выключение афферентных артерий необходимо производить на минимальном отдалении от клубка АВМ. Это связано с тем, что от питающих АВМ артерий, могут отходить ветви к мозговой </a:t>
            </a:r>
            <a:r>
              <a:rPr lang="ru-RU" dirty="0" smtClean="0"/>
              <a:t>паренхиме</a:t>
            </a:r>
            <a:endParaRPr lang="ru-RU" dirty="0"/>
          </a:p>
        </p:txBody>
      </p:sp>
    </p:spTree>
    <p:extLst>
      <p:ext uri="{BB962C8B-B14F-4D97-AF65-F5344CB8AC3E}">
        <p14:creationId xmlns:p14="http://schemas.microsoft.com/office/powerpoint/2010/main" val="88903866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 Прямое микрохирургическое удаление</a:t>
            </a:r>
            <a:endParaRPr lang="ru-RU" dirty="0"/>
          </a:p>
        </p:txBody>
      </p:sp>
      <p:sp>
        <p:nvSpPr>
          <p:cNvPr id="3" name="Объект 2"/>
          <p:cNvSpPr>
            <a:spLocks noGrp="1"/>
          </p:cNvSpPr>
          <p:nvPr>
            <p:ph idx="1"/>
          </p:nvPr>
        </p:nvSpPr>
        <p:spPr/>
        <p:txBody>
          <a:bodyPr>
            <a:normAutofit/>
          </a:bodyPr>
          <a:lstStyle/>
          <a:p>
            <a:r>
              <a:rPr lang="ru-RU" dirty="0"/>
              <a:t>Данное положение особенно актуально при иссечении АВМ глубинной и </a:t>
            </a:r>
            <a:r>
              <a:rPr lang="ru-RU" dirty="0" err="1"/>
              <a:t>парастволовой</a:t>
            </a:r>
            <a:r>
              <a:rPr lang="ru-RU" dirty="0"/>
              <a:t> локализации, когда могут пострадать ветви, </a:t>
            </a:r>
            <a:r>
              <a:rPr lang="ru-RU" dirty="0" err="1"/>
              <a:t>кровоснабжающие</a:t>
            </a:r>
            <a:r>
              <a:rPr lang="ru-RU" dirty="0"/>
              <a:t> функционально важные структуры. Во избежание травмы сосудов АВМ ее выделение должно осуществляться единым блоком по </a:t>
            </a:r>
            <a:r>
              <a:rPr lang="ru-RU" dirty="0" err="1"/>
              <a:t>перифокальной</a:t>
            </a:r>
            <a:r>
              <a:rPr lang="ru-RU" dirty="0"/>
              <a:t> зоне. У больных после кровоизлияния один из полюсов клубка АВМ может быть четко отграничен от мозга внутримозговой гематомой или постгеморрагической кистой, что упрощает хирургические манипуляции. </a:t>
            </a:r>
          </a:p>
        </p:txBody>
      </p:sp>
    </p:spTree>
    <p:extLst>
      <p:ext uri="{BB962C8B-B14F-4D97-AF65-F5344CB8AC3E}">
        <p14:creationId xmlns:p14="http://schemas.microsoft.com/office/powerpoint/2010/main" val="246424640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 Прямое микрохирургическое удаление</a:t>
            </a:r>
            <a:endParaRPr lang="ru-RU" dirty="0"/>
          </a:p>
        </p:txBody>
      </p:sp>
      <p:sp>
        <p:nvSpPr>
          <p:cNvPr id="3" name="Объект 2"/>
          <p:cNvSpPr>
            <a:spLocks noGrp="1"/>
          </p:cNvSpPr>
          <p:nvPr>
            <p:ph idx="1"/>
          </p:nvPr>
        </p:nvSpPr>
        <p:spPr/>
        <p:txBody>
          <a:bodyPr>
            <a:normAutofit/>
          </a:bodyPr>
          <a:lstStyle/>
          <a:p>
            <a:r>
              <a:rPr lang="ru-RU" dirty="0"/>
              <a:t>Следует помнить, что в ряде случаев гематома может фрагментировать АВМ, в связи с чем ревизия стенок полости удаленной АВМ обязательна. Пересечение основных дренажных вен должно проводиться после полного выделения АВМ. Принцип поэтапного выключения артериального притока по мере выделения клубка, а венозного — по завершении </a:t>
            </a:r>
            <a:r>
              <a:rPr lang="ru-RU" dirty="0" err="1"/>
              <a:t>диссекции</a:t>
            </a:r>
            <a:r>
              <a:rPr lang="ru-RU" dirty="0"/>
              <a:t> АВМ, хорошо известен. При сокращении венозного дренирования в условиях сохраняющегося артериального притока узел АВМ становиться напряженным и кровоточивым. </a:t>
            </a:r>
          </a:p>
        </p:txBody>
      </p:sp>
    </p:spTree>
    <p:extLst>
      <p:ext uri="{BB962C8B-B14F-4D97-AF65-F5344CB8AC3E}">
        <p14:creationId xmlns:p14="http://schemas.microsoft.com/office/powerpoint/2010/main" val="358238181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 Прямое микрохирургическое удаление</a:t>
            </a:r>
            <a:br>
              <a:rPr lang="ru-RU" dirty="0"/>
            </a:br>
            <a:endParaRPr lang="ru-RU" dirty="0"/>
          </a:p>
        </p:txBody>
      </p:sp>
      <p:sp>
        <p:nvSpPr>
          <p:cNvPr id="3" name="Объект 2"/>
          <p:cNvSpPr>
            <a:spLocks noGrp="1"/>
          </p:cNvSpPr>
          <p:nvPr>
            <p:ph idx="1"/>
          </p:nvPr>
        </p:nvSpPr>
        <p:spPr/>
        <p:txBody>
          <a:bodyPr/>
          <a:lstStyle/>
          <a:p>
            <a:r>
              <a:rPr lang="ru-RU" dirty="0"/>
              <a:t>В определенных случаях при дисбалансе кровотока происходят самопроизвольные разрывы тонких сосудов </a:t>
            </a:r>
            <a:r>
              <a:rPr lang="ru-RU" dirty="0" err="1"/>
              <a:t>мальформации</a:t>
            </a:r>
            <a:r>
              <a:rPr lang="ru-RU" dirty="0"/>
              <a:t>, ведущие к интенсивному кровотечению, которое крайне сложно остановить. Единственным выходом в такой ситуации является быстрое выделение АВМ с выключением </a:t>
            </a:r>
            <a:r>
              <a:rPr lang="ru-RU" dirty="0" err="1"/>
              <a:t>афферентов</a:t>
            </a:r>
            <a:r>
              <a:rPr lang="ru-RU" dirty="0"/>
              <a:t>. Поскольку стенки артерий </a:t>
            </a:r>
            <a:r>
              <a:rPr lang="ru-RU" dirty="0" err="1"/>
              <a:t>мальформации</a:t>
            </a:r>
            <a:r>
              <a:rPr lang="ru-RU" dirty="0"/>
              <a:t> в отличие от нормальных сосудов имеют истонченный мышечный слой, коагулировать сосуды необходимо тщательно и на протяжении. К значимым </a:t>
            </a:r>
            <a:r>
              <a:rPr lang="ru-RU" dirty="0" err="1"/>
              <a:t>интраоперационным</a:t>
            </a:r>
            <a:r>
              <a:rPr lang="ru-RU" dirty="0"/>
              <a:t> осложнениям следует отнести воздушную эмболию. </a:t>
            </a:r>
          </a:p>
          <a:p>
            <a:endParaRPr lang="ru-RU" dirty="0"/>
          </a:p>
        </p:txBody>
      </p:sp>
    </p:spTree>
    <p:extLst>
      <p:ext uri="{BB962C8B-B14F-4D97-AF65-F5344CB8AC3E}">
        <p14:creationId xmlns:p14="http://schemas.microsoft.com/office/powerpoint/2010/main" val="37339689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11266" name="Picture 2" descr="http://www.neurovascular.ru/images/avmclip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0531" y="365125"/>
            <a:ext cx="8070937" cy="6274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28582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fontAlgn="base"/>
            <a:r>
              <a:rPr lang="ru-RU" b="1" dirty="0"/>
              <a:t>     </a:t>
            </a:r>
            <a:r>
              <a:rPr lang="ru-RU" b="1" dirty="0" err="1"/>
              <a:t>Эндоваскулярное</a:t>
            </a:r>
            <a:r>
              <a:rPr lang="ru-RU" b="1" dirty="0"/>
              <a:t> </a:t>
            </a:r>
            <a:r>
              <a:rPr lang="ru-RU" b="1" dirty="0" smtClean="0"/>
              <a:t>лечение</a:t>
            </a:r>
            <a:r>
              <a:rPr lang="ru-RU" dirty="0"/>
              <a:t/>
            </a:r>
            <a:br>
              <a:rPr lang="ru-RU" dirty="0"/>
            </a:br>
            <a:endParaRPr lang="ru-RU" dirty="0"/>
          </a:p>
        </p:txBody>
      </p:sp>
      <p:sp>
        <p:nvSpPr>
          <p:cNvPr id="3" name="Объект 2"/>
          <p:cNvSpPr>
            <a:spLocks noGrp="1"/>
          </p:cNvSpPr>
          <p:nvPr>
            <p:ph idx="1"/>
          </p:nvPr>
        </p:nvSpPr>
        <p:spPr/>
        <p:txBody>
          <a:bodyPr/>
          <a:lstStyle/>
          <a:p>
            <a:endParaRPr lang="ru-RU" dirty="0"/>
          </a:p>
        </p:txBody>
      </p:sp>
      <p:pic>
        <p:nvPicPr>
          <p:cNvPr id="12290" name="Picture 2" descr="http://www.neurovascular.ru/images/gal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138" y="1196542"/>
            <a:ext cx="10243724" cy="5178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128422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     </a:t>
            </a:r>
            <a:r>
              <a:rPr lang="ru-RU" b="1" dirty="0" err="1"/>
              <a:t>Эндоваскулярное</a:t>
            </a:r>
            <a:r>
              <a:rPr lang="ru-RU" b="1" dirty="0"/>
              <a:t> лечение</a:t>
            </a:r>
            <a:r>
              <a:rPr lang="ru-RU" dirty="0"/>
              <a:t/>
            </a:r>
            <a:br>
              <a:rPr lang="ru-RU" dirty="0"/>
            </a:br>
            <a:endParaRPr lang="ru-RU" dirty="0"/>
          </a:p>
        </p:txBody>
      </p:sp>
      <p:sp>
        <p:nvSpPr>
          <p:cNvPr id="3" name="Объект 2"/>
          <p:cNvSpPr>
            <a:spLocks noGrp="1"/>
          </p:cNvSpPr>
          <p:nvPr>
            <p:ph idx="1"/>
          </p:nvPr>
        </p:nvSpPr>
        <p:spPr/>
        <p:txBody>
          <a:bodyPr/>
          <a:lstStyle/>
          <a:p>
            <a:r>
              <a:rPr lang="ru-RU" dirty="0"/>
              <a:t>Основным критерием отбора больных для </a:t>
            </a:r>
            <a:r>
              <a:rPr lang="ru-RU" dirty="0" err="1"/>
              <a:t>эндоваскулярной</a:t>
            </a:r>
            <a:r>
              <a:rPr lang="ru-RU" dirty="0"/>
              <a:t> </a:t>
            </a:r>
            <a:r>
              <a:rPr lang="ru-RU" dirty="0" err="1"/>
              <a:t>эмболизации</a:t>
            </a:r>
            <a:r>
              <a:rPr lang="ru-RU" dirty="0"/>
              <a:t> является наличие доступных для </a:t>
            </a:r>
            <a:r>
              <a:rPr lang="ru-RU" dirty="0" err="1"/>
              <a:t>суперселективной</a:t>
            </a:r>
            <a:r>
              <a:rPr lang="ru-RU" dirty="0"/>
              <a:t> катетеризации афферентных сосудов. До недавнего времени </a:t>
            </a:r>
            <a:r>
              <a:rPr lang="ru-RU" dirty="0" err="1"/>
              <a:t>эмболизация</a:t>
            </a:r>
            <a:r>
              <a:rPr lang="ru-RU" dirty="0"/>
              <a:t> АВМ проводилась </a:t>
            </a:r>
            <a:r>
              <a:rPr lang="ru-RU" dirty="0" err="1"/>
              <a:t>гистоакрилом</a:t>
            </a:r>
            <a:r>
              <a:rPr lang="ru-RU" dirty="0"/>
              <a:t> в смеси с </a:t>
            </a:r>
            <a:r>
              <a:rPr lang="ru-RU" dirty="0" err="1"/>
              <a:t>липиодолом</a:t>
            </a:r>
            <a:r>
              <a:rPr lang="ru-RU" dirty="0"/>
              <a:t>. К настоящему времени </a:t>
            </a:r>
            <a:r>
              <a:rPr lang="ru-RU" dirty="0" err="1"/>
              <a:t>эмболизация</a:t>
            </a:r>
            <a:r>
              <a:rPr lang="ru-RU" dirty="0"/>
              <a:t> АВМ у многих больных выполнена композицией </a:t>
            </a:r>
            <a:r>
              <a:rPr lang="ru-RU" dirty="0" err="1"/>
              <a:t>Onyx</a:t>
            </a:r>
            <a:r>
              <a:rPr lang="ru-RU" dirty="0"/>
              <a:t>. При фистульных АВМ окклюзия приводящих сосудов выполняется с помощью </a:t>
            </a:r>
            <a:r>
              <a:rPr lang="ru-RU" dirty="0" err="1"/>
              <a:t>микроспиралей</a:t>
            </a:r>
            <a:r>
              <a:rPr lang="ru-RU" dirty="0"/>
              <a:t>. Объем </a:t>
            </a:r>
            <a:r>
              <a:rPr lang="ru-RU" dirty="0" err="1"/>
              <a:t>эмболизации</a:t>
            </a:r>
            <a:r>
              <a:rPr lang="ru-RU" dirty="0"/>
              <a:t> и количество этапов зависит от </a:t>
            </a:r>
            <a:r>
              <a:rPr lang="ru-RU" dirty="0" err="1"/>
              <a:t>ангиоархитектоники</a:t>
            </a:r>
            <a:r>
              <a:rPr lang="ru-RU" dirty="0"/>
              <a:t> АВМ.</a:t>
            </a:r>
            <a:endParaRPr lang="ru-RU" dirty="0"/>
          </a:p>
        </p:txBody>
      </p:sp>
    </p:spTree>
    <p:extLst>
      <p:ext uri="{BB962C8B-B14F-4D97-AF65-F5344CB8AC3E}">
        <p14:creationId xmlns:p14="http://schemas.microsoft.com/office/powerpoint/2010/main" val="215398257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АВМ (аневризма) вены Галена</a:t>
            </a:r>
          </a:p>
        </p:txBody>
      </p:sp>
      <p:sp>
        <p:nvSpPr>
          <p:cNvPr id="3" name="Объект 2"/>
          <p:cNvSpPr>
            <a:spLocks noGrp="1"/>
          </p:cNvSpPr>
          <p:nvPr>
            <p:ph idx="1"/>
          </p:nvPr>
        </p:nvSpPr>
        <p:spPr/>
        <p:txBody>
          <a:bodyPr/>
          <a:lstStyle/>
          <a:p>
            <a:r>
              <a:rPr lang="ru-RU" dirty="0" smtClean="0"/>
              <a:t>особый </a:t>
            </a:r>
            <a:r>
              <a:rPr lang="ru-RU" dirty="0"/>
              <a:t>вид артерио-венозных </a:t>
            </a:r>
            <a:r>
              <a:rPr lang="ru-RU" dirty="0" err="1"/>
              <a:t>мальформаций</a:t>
            </a:r>
            <a:r>
              <a:rPr lang="ru-RU" dirty="0"/>
              <a:t>, характерный, в основном, для детей. Патология носит врожденный характер и характеризуется формированием артерио-венозного шунта в области одного из главных венозных коллекторов — большой вены мозга. </a:t>
            </a:r>
            <a:r>
              <a:rPr lang="ru-RU" dirty="0" smtClean="0"/>
              <a:t>Лечение </a:t>
            </a:r>
            <a:r>
              <a:rPr lang="ru-RU" dirty="0"/>
              <a:t>заболевания осуществляется только </a:t>
            </a:r>
            <a:r>
              <a:rPr lang="ru-RU" dirty="0" err="1"/>
              <a:t>эндоваскулярным</a:t>
            </a:r>
            <a:r>
              <a:rPr lang="ru-RU" dirty="0"/>
              <a:t> методом. </a:t>
            </a:r>
            <a:endParaRPr lang="ru-RU" dirty="0"/>
          </a:p>
        </p:txBody>
      </p:sp>
    </p:spTree>
    <p:extLst>
      <p:ext uri="{BB962C8B-B14F-4D97-AF65-F5344CB8AC3E}">
        <p14:creationId xmlns:p14="http://schemas.microsoft.com/office/powerpoint/2010/main" val="389549644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15138"/>
            <a:ext cx="10515600" cy="1325563"/>
          </a:xfrm>
        </p:spPr>
        <p:txBody>
          <a:bodyPr/>
          <a:lstStyle/>
          <a:p>
            <a:r>
              <a:rPr lang="en-US" dirty="0" err="1"/>
              <a:t>Leksell</a:t>
            </a:r>
            <a:r>
              <a:rPr lang="en-US" dirty="0"/>
              <a:t> Gamma Knife</a:t>
            </a:r>
            <a:endParaRPr lang="ru-RU" dirty="0"/>
          </a:p>
        </p:txBody>
      </p:sp>
      <p:pic>
        <p:nvPicPr>
          <p:cNvPr id="13314" name="Picture 2" descr="http://www.neurovascular.ru/images/gamma.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0" y="1540701"/>
            <a:ext cx="5866453" cy="395985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58661" y="1673969"/>
            <a:ext cx="5703519" cy="4832092"/>
          </a:xfrm>
          <a:prstGeom prst="rect">
            <a:avLst/>
          </a:prstGeom>
        </p:spPr>
        <p:txBody>
          <a:bodyPr wrap="square">
            <a:spAutoFit/>
          </a:bodyPr>
          <a:lstStyle/>
          <a:p>
            <a:r>
              <a:rPr lang="ru-RU" dirty="0"/>
              <a:t> </a:t>
            </a:r>
            <a:r>
              <a:rPr lang="ru-RU" sz="2200" dirty="0"/>
              <a:t>Лучевая терапия (гамма-нож, облучение протонным пучком) наиболее эффективна при маленьких компактных </a:t>
            </a:r>
            <a:r>
              <a:rPr lang="ru-RU" sz="2200" dirty="0" err="1"/>
              <a:t>мальформациях</a:t>
            </a:r>
            <a:r>
              <a:rPr lang="ru-RU" sz="2200" dirty="0"/>
              <a:t> диаметром не более 3 см. Так, при </a:t>
            </a:r>
            <a:r>
              <a:rPr lang="ru-RU" sz="2200" dirty="0" err="1"/>
              <a:t>мальформациях</a:t>
            </a:r>
            <a:r>
              <a:rPr lang="ru-RU" sz="2200" dirty="0"/>
              <a:t> менее 1 см в диаметре полной облитерации можно достичь почти в 90 % случаев, а при </a:t>
            </a:r>
            <a:r>
              <a:rPr lang="ru-RU" sz="2200" dirty="0" err="1"/>
              <a:t>мальформациях</a:t>
            </a:r>
            <a:r>
              <a:rPr lang="ru-RU" sz="2200" dirty="0"/>
              <a:t> диаметром более 3 см лишь — до 30%. Отрицательной стороной лучевой терапии АВМ является то, что облитерация сосудов АВМ наступает спустя 1–3 года после лечения. Как показали недавние исследования, предварительная </a:t>
            </a:r>
            <a:r>
              <a:rPr lang="ru-RU" sz="2200" dirty="0" err="1"/>
              <a:t>эмболизация</a:t>
            </a:r>
            <a:r>
              <a:rPr lang="ru-RU" sz="2200" dirty="0"/>
              <a:t> АВМ снижает эффективность </a:t>
            </a:r>
            <a:r>
              <a:rPr lang="ru-RU" sz="2200" dirty="0" err="1"/>
              <a:t>радиохирургии</a:t>
            </a:r>
            <a:r>
              <a:rPr lang="ru-RU" sz="2200" dirty="0"/>
              <a:t>.</a:t>
            </a:r>
          </a:p>
        </p:txBody>
      </p:sp>
    </p:spTree>
    <p:extLst>
      <p:ext uri="{BB962C8B-B14F-4D97-AF65-F5344CB8AC3E}">
        <p14:creationId xmlns:p14="http://schemas.microsoft.com/office/powerpoint/2010/main" val="17707271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p>
          <a:p>
            <a:r>
              <a:rPr lang="ru-RU" dirty="0"/>
              <a:t>3. Лекции по нейрохирургии : учебник / ред. В. В. Крылов. - М. : Авторская академия : Товарищество научных изданий КМК, 2007. - 234 с. : ил.</a:t>
            </a:r>
          </a:p>
          <a:p>
            <a:r>
              <a:rPr lang="ru-RU" dirty="0" smtClean="0"/>
              <a:t>4. Микрохирургия </a:t>
            </a:r>
            <a:r>
              <a:rPr lang="ru-RU" dirty="0"/>
              <a:t>аневризм головного мозга / ред. В. В. Крылов. - М. : [б. и.], 2011. - 536 с</a:t>
            </a:r>
            <a:r>
              <a:rPr lang="ru-RU" dirty="0" smtClean="0"/>
              <a:t>.</a:t>
            </a:r>
          </a:p>
          <a:p>
            <a:r>
              <a:rPr lang="ru-RU" dirty="0" smtClean="0"/>
              <a:t>5.Микрохирургическое </a:t>
            </a:r>
            <a:r>
              <a:rPr lang="ru-RU" dirty="0"/>
              <a:t>лечение артериовенозных </a:t>
            </a:r>
            <a:r>
              <a:rPr lang="ru-RU" dirty="0" err="1"/>
              <a:t>мальформаций</a:t>
            </a:r>
            <a:r>
              <a:rPr lang="ru-RU" dirty="0"/>
              <a:t> головного мозга в НИИ нейрохирургии им. Н.Н. Бурденко, Проф. Ш.Ш. ЭЛИАВА, проф. Ю.М. </a:t>
            </a:r>
            <a:r>
              <a:rPr lang="ru-RU" dirty="0" smtClean="0"/>
              <a:t>ФИЛАТОВ. 2012год</a:t>
            </a:r>
          </a:p>
          <a:p>
            <a:endParaRPr lang="ru-RU" dirty="0" smtClean="0"/>
          </a:p>
          <a:p>
            <a:endParaRPr lang="ru-RU" dirty="0"/>
          </a:p>
        </p:txBody>
      </p:sp>
    </p:spTree>
    <p:extLst>
      <p:ext uri="{BB962C8B-B14F-4D97-AF65-F5344CB8AC3E}">
        <p14:creationId xmlns:p14="http://schemas.microsoft.com/office/powerpoint/2010/main" val="2029994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2610</Words>
  <Application>Microsoft Office PowerPoint</Application>
  <PresentationFormat>Широкоэкранный</PresentationFormat>
  <Paragraphs>151</Paragraphs>
  <Slides>60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60</vt:i4>
      </vt:variant>
    </vt:vector>
  </HeadingPairs>
  <TitlesOfParts>
    <vt:vector size="65" baseType="lpstr">
      <vt:lpstr>Arial</vt:lpstr>
      <vt:lpstr>Calibri</vt:lpstr>
      <vt:lpstr>Calibri Light</vt:lpstr>
      <vt:lpstr>Wingdings</vt:lpstr>
      <vt:lpstr>Office Theme</vt:lpstr>
      <vt:lpstr>Анатомия и физиология мозгового кровообращения</vt:lpstr>
      <vt:lpstr>Цель лекции</vt:lpstr>
      <vt:lpstr>задачи</vt:lpstr>
      <vt:lpstr>ПЛАН</vt:lpstr>
      <vt:lpstr>Строение стенки артерии </vt:lpstr>
      <vt:lpstr>Анатомия сосудов головного мозга </vt:lpstr>
      <vt:lpstr>Артерии дуги аорты</vt:lpstr>
      <vt:lpstr>Анатомия сосудов головного мозга </vt:lpstr>
      <vt:lpstr>Презентация PowerPoint</vt:lpstr>
      <vt:lpstr>Анатомия сосудов</vt:lpstr>
      <vt:lpstr>Презентация PowerPoint</vt:lpstr>
      <vt:lpstr>ВИЛЛИЗИЕВ КРУГ.</vt:lpstr>
      <vt:lpstr>Варианты строения ВК</vt:lpstr>
      <vt:lpstr>Анатомия сосудов</vt:lpstr>
      <vt:lpstr>Анатомия сосудов</vt:lpstr>
      <vt:lpstr>Презентация PowerPoint</vt:lpstr>
      <vt:lpstr>Анатомия сосудов</vt:lpstr>
      <vt:lpstr>Анатомия сосудов</vt:lpstr>
      <vt:lpstr>Презентация PowerPoint</vt:lpstr>
      <vt:lpstr>Презентация PowerPoint</vt:lpstr>
      <vt:lpstr>Зоны кровоснабжения мозговых артерий: а - наружная поверхность коры полушария мозга; б - медиальная поверхность полушария мозга; I - передняя мозговая артерия; II - средняя мозговая артерия; III - задняя мозговая артерия</vt:lpstr>
      <vt:lpstr>Церебральная ангиография</vt:lpstr>
      <vt:lpstr> Ангиография</vt:lpstr>
      <vt:lpstr>Ангиограмма внутренней сонной артерии в норме в боковой проекции.</vt:lpstr>
      <vt:lpstr>Венозная система головного мозга</vt:lpstr>
      <vt:lpstr>Презентация PowerPoint</vt:lpstr>
      <vt:lpstr>Венозная система головного мозга</vt:lpstr>
      <vt:lpstr>Система поверхностных вен</vt:lpstr>
      <vt:lpstr>Система глубоких вен головного мозга</vt:lpstr>
      <vt:lpstr>Система глубоких вен головного мозга</vt:lpstr>
      <vt:lpstr>Презентация PowerPoint</vt:lpstr>
      <vt:lpstr>Венозная система головного мозга.</vt:lpstr>
      <vt:lpstr>Презентация PowerPoint</vt:lpstr>
      <vt:lpstr>Презентация PowerPoint</vt:lpstr>
      <vt:lpstr>АНЕВРИЗМЫ СОСУДОВ ГОЛОВНОГО МОЗГА</vt:lpstr>
      <vt:lpstr>Эндоваскулярная окклюзия аневризмы</vt:lpstr>
      <vt:lpstr>Эндоваскулярная окклюзия аневризмы</vt:lpstr>
      <vt:lpstr>Эндоваскулярная окклюзия аневризмы</vt:lpstr>
      <vt:lpstr>Эндоваскулярная окклюзия аневризмы</vt:lpstr>
      <vt:lpstr>Эндоваскулярная окклюзия аневризмы</vt:lpstr>
      <vt:lpstr>Эндоваскулярная окклюзия аневризмы</vt:lpstr>
      <vt:lpstr>Эндоваскулярная окклюзия аневризмы</vt:lpstr>
      <vt:lpstr>Процесс установки спирали</vt:lpstr>
      <vt:lpstr>Процесс установки спирали</vt:lpstr>
      <vt:lpstr>Презентация PowerPoint</vt:lpstr>
      <vt:lpstr>Эндоваскулярная окклюзия аневризмы</vt:lpstr>
      <vt:lpstr>Презентация PowerPoint</vt:lpstr>
      <vt:lpstr>Клипирования аневризмы </vt:lpstr>
      <vt:lpstr>Презентация PowerPoint</vt:lpstr>
      <vt:lpstr>АРТЕРИО-ВЕНОЗНЫЕ МАЛЬФОРМАЦИИ</vt:lpstr>
      <vt:lpstr> Прямое микрохирургическое удаление </vt:lpstr>
      <vt:lpstr> Прямое микрохирургическое удаление</vt:lpstr>
      <vt:lpstr> Прямое микрохирургическое удаление</vt:lpstr>
      <vt:lpstr> Прямое микрохирургическое удаление </vt:lpstr>
      <vt:lpstr>Презентация PowerPoint</vt:lpstr>
      <vt:lpstr>     Эндоваскулярное лечение </vt:lpstr>
      <vt:lpstr>     Эндоваскулярное лечение </vt:lpstr>
      <vt:lpstr>АВМ (аневризма) вены Галена</vt:lpstr>
      <vt:lpstr>Leksell Gamma Knife</vt:lpstr>
      <vt:lpstr>Литература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Ангиографическая анатомия</dc:title>
  <dc:creator>Тахи Тахи</dc:creator>
  <cp:lastModifiedBy>Балмуздак</cp:lastModifiedBy>
  <cp:revision>15</cp:revision>
  <dcterms:created xsi:type="dcterms:W3CDTF">2015-10-04T16:49:19Z</dcterms:created>
  <dcterms:modified xsi:type="dcterms:W3CDTF">2016-10-08T16:35:06Z</dcterms:modified>
</cp:coreProperties>
</file>