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66" r:id="rId5"/>
    <p:sldId id="267" r:id="rId6"/>
    <p:sldId id="268" r:id="rId7"/>
    <p:sldId id="269" r:id="rId8"/>
    <p:sldId id="270" r:id="rId9"/>
    <p:sldId id="271" r:id="rId10"/>
    <p:sldId id="260" r:id="rId11"/>
    <p:sldId id="261" r:id="rId12"/>
    <p:sldId id="262" r:id="rId13"/>
    <p:sldId id="263" r:id="rId14"/>
    <p:sldId id="264" r:id="rId15"/>
    <p:sldId id="265" r:id="rId16"/>
    <p:sldId id="272" r:id="rId17"/>
    <p:sldId id="273" r:id="rId18"/>
    <p:sldId id="287" r:id="rId19"/>
    <p:sldId id="274" r:id="rId20"/>
    <p:sldId id="275" r:id="rId21"/>
    <p:sldId id="276" r:id="rId22"/>
    <p:sldId id="277" r:id="rId23"/>
    <p:sldId id="278" r:id="rId24"/>
    <p:sldId id="279" r:id="rId25"/>
    <p:sldId id="280" r:id="rId26"/>
    <p:sldId id="281" r:id="rId27"/>
    <p:sldId id="282" r:id="rId28"/>
    <p:sldId id="284" r:id="rId29"/>
    <p:sldId id="285" r:id="rId30"/>
    <p:sldId id="286" r:id="rId31"/>
    <p:sldId id="288" r:id="rId32"/>
    <p:sldId id="289" r:id="rId3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5" d="100"/>
          <a:sy n="55" d="100"/>
        </p:scale>
        <p:origin x="-858"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1"/>
      </p:bgRef>
    </p:bg>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2286000" y="3124200"/>
            <a:ext cx="6172200" cy="1894362"/>
          </a:xfrm>
        </p:spPr>
        <p:txBody>
          <a:bodyPr/>
          <a:lstStyle>
            <a:lvl1pPr>
              <a:defRPr b="1"/>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bwMode="auto">
          <a:xfrm rot="5400000">
            <a:off x="7764621" y="1174097"/>
            <a:ext cx="2286000" cy="381000"/>
          </a:xfrm>
        </p:spPr>
        <p:txBody>
          <a:bodyPr/>
          <a:lstStyle/>
          <a:p>
            <a:fld id="{E1AA4125-CFD1-4E4C-9292-505F9CC556D9}" type="datetimeFigureOut">
              <a:rPr lang="ru-RU" smtClean="0"/>
              <a:t>23.10.2016</a:t>
            </a:fld>
            <a:endParaRPr lang="ru-RU"/>
          </a:p>
        </p:txBody>
      </p:sp>
      <p:sp>
        <p:nvSpPr>
          <p:cNvPr id="17" name="Нижний колонтитул 16"/>
          <p:cNvSpPr>
            <a:spLocks noGrp="1"/>
          </p:cNvSpPr>
          <p:nvPr>
            <p:ph type="ftr" sz="quarter" idx="11"/>
          </p:nvPr>
        </p:nvSpPr>
        <p:spPr bwMode="auto">
          <a:xfrm rot="5400000">
            <a:off x="7077269" y="4181669"/>
            <a:ext cx="3657600" cy="384048"/>
          </a:xfrm>
        </p:spPr>
        <p:txBody>
          <a:bodyPr/>
          <a:lstStyle/>
          <a:p>
            <a:endParaRPr lang="ru-RU"/>
          </a:p>
        </p:txBody>
      </p:sp>
      <p:sp>
        <p:nvSpPr>
          <p:cNvPr id="10" name="Прямоугольник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Прямоугольник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ая соединительная линия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Прямая соединительная линия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Прямая соединительная линия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Прямоугольник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Овал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Овал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Овал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Номер слайда 28"/>
          <p:cNvSpPr>
            <a:spLocks noGrp="1"/>
          </p:cNvSpPr>
          <p:nvPr>
            <p:ph type="sldNum" sz="quarter" idx="12"/>
          </p:nvPr>
        </p:nvSpPr>
        <p:spPr bwMode="auto">
          <a:xfrm>
            <a:off x="1325544" y="4928702"/>
            <a:ext cx="609600" cy="517524"/>
          </a:xfrm>
        </p:spPr>
        <p:txBody>
          <a:bodyPr/>
          <a:lstStyle/>
          <a:p>
            <a:fld id="{6ED3D863-29A0-4720-A2C3-BD155887ECB8}" type="slidenum">
              <a:rPr lang="ru-RU" smtClean="0"/>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8" name="Содержимое 7"/>
          <p:cNvSpPr>
            <a:spLocks noGrp="1"/>
          </p:cNvSpPr>
          <p:nvPr>
            <p:ph sz="quarter" idx="1"/>
          </p:nvPr>
        </p:nvSpPr>
        <p:spPr>
          <a:xfrm>
            <a:off x="457200" y="1600200"/>
            <a:ext cx="7467600" cy="487375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4"/>
          </p:nvPr>
        </p:nvSpPr>
        <p:spPr/>
        <p:txBody>
          <a:bodyPr rtlCol="0"/>
          <a:lstStyle/>
          <a:p>
            <a:fld id="{E1AA4125-CFD1-4E4C-9292-505F9CC556D9}" type="datetimeFigureOut">
              <a:rPr lang="ru-RU" smtClean="0"/>
              <a:t>23.10.2016</a:t>
            </a:fld>
            <a:endParaRPr lang="ru-RU"/>
          </a:p>
        </p:txBody>
      </p:sp>
      <p:sp>
        <p:nvSpPr>
          <p:cNvPr id="9" name="Номер слайда 8"/>
          <p:cNvSpPr>
            <a:spLocks noGrp="1"/>
          </p:cNvSpPr>
          <p:nvPr>
            <p:ph type="sldNum" sz="quarter" idx="15"/>
          </p:nvPr>
        </p:nvSpPr>
        <p:spPr/>
        <p:txBody>
          <a:bodyPr rtlCol="0"/>
          <a:lstStyle/>
          <a:p>
            <a:fld id="{6ED3D863-29A0-4720-A2C3-BD155887ECB8}" type="slidenum">
              <a:rPr lang="ru-RU" smtClean="0"/>
              <a:t>‹#›</a:t>
            </a:fld>
            <a:endParaRPr lang="ru-RU"/>
          </a:p>
        </p:txBody>
      </p:sp>
      <p:sp>
        <p:nvSpPr>
          <p:cNvPr id="10" name="Нижний колонтитул 9"/>
          <p:cNvSpPr>
            <a:spLocks noGrp="1"/>
          </p:cNvSpPr>
          <p:nvPr>
            <p:ph type="ftr" sz="quarter" idx="16"/>
          </p:nvPr>
        </p:nvSpPr>
        <p:spPr/>
        <p:txBody>
          <a:bodyPr rtlCol="0"/>
          <a:lstStyle/>
          <a:p>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86000" y="2895600"/>
            <a:ext cx="6172200" cy="2053590"/>
          </a:xfrm>
        </p:spPr>
        <p:txBody>
          <a:bodyPr/>
          <a:lstStyle>
            <a:lvl1pPr algn="l">
              <a:buNone/>
              <a:defRPr sz="3000" b="1" cap="small"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bwMode="auto">
          <a:xfrm rot="5400000">
            <a:off x="7763256" y="1170432"/>
            <a:ext cx="2286000" cy="381000"/>
          </a:xfrm>
        </p:spPr>
        <p:txBody>
          <a:bodyPr/>
          <a:lstStyle/>
          <a:p>
            <a:fld id="{E1AA4125-CFD1-4E4C-9292-505F9CC556D9}" type="datetimeFigureOut">
              <a:rPr lang="ru-RU" smtClean="0"/>
              <a:t>23.10.2016</a:t>
            </a:fld>
            <a:endParaRPr lang="ru-RU"/>
          </a:p>
        </p:txBody>
      </p:sp>
      <p:sp>
        <p:nvSpPr>
          <p:cNvPr id="5" name="Нижний колонтитул 4"/>
          <p:cNvSpPr>
            <a:spLocks noGrp="1"/>
          </p:cNvSpPr>
          <p:nvPr>
            <p:ph type="ftr" sz="quarter" idx="11"/>
          </p:nvPr>
        </p:nvSpPr>
        <p:spPr bwMode="auto">
          <a:xfrm rot="5400000">
            <a:off x="7077456" y="4178808"/>
            <a:ext cx="3657600" cy="384048"/>
          </a:xfrm>
        </p:spPr>
        <p:txBody>
          <a:bodyPr/>
          <a:lstStyle/>
          <a:p>
            <a:endParaRPr lang="ru-RU"/>
          </a:p>
        </p:txBody>
      </p:sp>
      <p:sp>
        <p:nvSpPr>
          <p:cNvPr id="9" name="Прямоугольник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Прямая соединительная линия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Прямая соединительная линия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оугольник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Овал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Овал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Овал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Прямая соединительная линия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Номер слайда 5"/>
          <p:cNvSpPr>
            <a:spLocks noGrp="1"/>
          </p:cNvSpPr>
          <p:nvPr>
            <p:ph type="sldNum" sz="quarter" idx="12"/>
          </p:nvPr>
        </p:nvSpPr>
        <p:spPr bwMode="auto">
          <a:xfrm>
            <a:off x="1340616" y="4928702"/>
            <a:ext cx="609600" cy="517524"/>
          </a:xfrm>
        </p:spPr>
        <p:txBody>
          <a:bodyPr/>
          <a:lstStyle/>
          <a:p>
            <a:fld id="{6ED3D863-29A0-4720-A2C3-BD155887ECB8}"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E1AA4125-CFD1-4E4C-9292-505F9CC556D9}" type="datetimeFigureOut">
              <a:rPr lang="ru-RU" smtClean="0"/>
              <a:t>23.10.2016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ED3D863-29A0-4720-A2C3-BD155887ECB8}" type="slidenum">
              <a:rPr lang="ru-RU" smtClean="0"/>
              <a:t>‹#›</a:t>
            </a:fld>
            <a:endParaRPr lang="ru-RU"/>
          </a:p>
        </p:txBody>
      </p:sp>
      <p:sp>
        <p:nvSpPr>
          <p:cNvPr id="9" name="Содержимое 8"/>
          <p:cNvSpPr>
            <a:spLocks noGrp="1"/>
          </p:cNvSpPr>
          <p:nvPr>
            <p:ph sz="quarter" idx="1"/>
          </p:nvPr>
        </p:nvSpPr>
        <p:spPr>
          <a:xfrm>
            <a:off x="457200"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270248"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7543800" cy="1143000"/>
          </a:xfrm>
        </p:spPr>
        <p:txBody>
          <a:bodyPr anchor="b"/>
          <a:lstStyle>
            <a:lvl1pPr>
              <a:defRPr/>
            </a:lvl1pPr>
          </a:lstStyle>
          <a:p>
            <a:r>
              <a:rPr kumimoji="0" lang="ru-RU" smtClean="0"/>
              <a:t>Образец заголовка</a:t>
            </a:r>
            <a:endParaRPr kumimoji="0" lang="en-US"/>
          </a:p>
        </p:txBody>
      </p:sp>
      <p:sp>
        <p:nvSpPr>
          <p:cNvPr id="7" name="Дата 6"/>
          <p:cNvSpPr>
            <a:spLocks noGrp="1"/>
          </p:cNvSpPr>
          <p:nvPr>
            <p:ph type="dt" sz="half" idx="10"/>
          </p:nvPr>
        </p:nvSpPr>
        <p:spPr/>
        <p:txBody>
          <a:bodyPr/>
          <a:lstStyle/>
          <a:p>
            <a:fld id="{E1AA4125-CFD1-4E4C-9292-505F9CC556D9}" type="datetimeFigureOut">
              <a:rPr lang="ru-RU" smtClean="0"/>
              <a:t>23.10.2016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6ED3D863-29A0-4720-A2C3-BD155887ECB8}" type="slidenum">
              <a:rPr lang="ru-RU" smtClean="0"/>
              <a:t>‹#›</a:t>
            </a:fld>
            <a:endParaRPr lang="ru-RU"/>
          </a:p>
        </p:txBody>
      </p:sp>
      <p:sp>
        <p:nvSpPr>
          <p:cNvPr id="11" name="Содержимое 10"/>
          <p:cNvSpPr>
            <a:spLocks noGrp="1"/>
          </p:cNvSpPr>
          <p:nvPr>
            <p:ph sz="quarter" idx="2"/>
          </p:nvPr>
        </p:nvSpPr>
        <p:spPr>
          <a:xfrm>
            <a:off x="457200"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quarter" idx="4"/>
          </p:nvPr>
        </p:nvSpPr>
        <p:spPr>
          <a:xfrm>
            <a:off x="4371975"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Текст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
        <p:nvSpPr>
          <p:cNvPr id="14" name="Текст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6" name="Дата 5"/>
          <p:cNvSpPr>
            <a:spLocks noGrp="1"/>
          </p:cNvSpPr>
          <p:nvPr>
            <p:ph type="dt" sz="half" idx="10"/>
          </p:nvPr>
        </p:nvSpPr>
        <p:spPr/>
        <p:txBody>
          <a:bodyPr rtlCol="0"/>
          <a:lstStyle/>
          <a:p>
            <a:fld id="{E1AA4125-CFD1-4E4C-9292-505F9CC556D9}" type="datetimeFigureOut">
              <a:rPr lang="ru-RU" smtClean="0"/>
              <a:t>23.10.2016</a:t>
            </a:fld>
            <a:endParaRPr lang="ru-RU"/>
          </a:p>
        </p:txBody>
      </p:sp>
      <p:sp>
        <p:nvSpPr>
          <p:cNvPr id="7" name="Номер слайда 6"/>
          <p:cNvSpPr>
            <a:spLocks noGrp="1"/>
          </p:cNvSpPr>
          <p:nvPr>
            <p:ph type="sldNum" sz="quarter" idx="11"/>
          </p:nvPr>
        </p:nvSpPr>
        <p:spPr/>
        <p:txBody>
          <a:bodyPr rtlCol="0"/>
          <a:lstStyle/>
          <a:p>
            <a:fld id="{6ED3D863-29A0-4720-A2C3-BD155887ECB8}" type="slidenum">
              <a:rPr lang="ru-RU" smtClean="0"/>
              <a:t>‹#›</a:t>
            </a:fld>
            <a:endParaRPr lang="ru-RU"/>
          </a:p>
        </p:txBody>
      </p:sp>
      <p:sp>
        <p:nvSpPr>
          <p:cNvPr id="8" name="Нижний колонтитул 7"/>
          <p:cNvSpPr>
            <a:spLocks noGrp="1"/>
          </p:cNvSpPr>
          <p:nvPr>
            <p:ph type="ftr" sz="quarter" idx="12"/>
          </p:nvPr>
        </p:nvSpPr>
        <p:spPr/>
        <p:txBody>
          <a:bodyPr rtlCol="0"/>
          <a:lstStyle/>
          <a:p>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E1AA4125-CFD1-4E4C-9292-505F9CC556D9}" type="datetimeFigureOut">
              <a:rPr lang="ru-RU" smtClean="0"/>
              <a:t>23.10.2016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ED3D863-29A0-4720-A2C3-BD155887ECB8}"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1"/>
      </p:bgRef>
    </p:bg>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Заголовок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ru-RU" smtClean="0"/>
              <a:t>Образец заголовка</a:t>
            </a:r>
            <a:endParaRPr kumimoji="0" lang="en-US"/>
          </a:p>
        </p:txBody>
      </p:sp>
      <p:sp>
        <p:nvSpPr>
          <p:cNvPr id="3" name="Текст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ая соединительная линия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Прямая соединительная линия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Прямая соединительная линия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оугольник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Овал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Содержимое 17"/>
          <p:cNvSpPr>
            <a:spLocks noGrp="1"/>
          </p:cNvSpPr>
          <p:nvPr>
            <p:ph sz="quarter" idx="1"/>
          </p:nvPr>
        </p:nvSpPr>
        <p:spPr>
          <a:xfrm>
            <a:off x="304800" y="274320"/>
            <a:ext cx="5638800" cy="6327648"/>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4"/>
          </p:nvPr>
        </p:nvSpPr>
        <p:spPr/>
        <p:txBody>
          <a:bodyPr rtlCol="0"/>
          <a:lstStyle/>
          <a:p>
            <a:fld id="{E1AA4125-CFD1-4E4C-9292-505F9CC556D9}" type="datetimeFigureOut">
              <a:rPr lang="ru-RU" smtClean="0"/>
              <a:t>23.10.2016</a:t>
            </a:fld>
            <a:endParaRPr lang="ru-RU"/>
          </a:p>
        </p:txBody>
      </p:sp>
      <p:sp>
        <p:nvSpPr>
          <p:cNvPr id="22" name="Номер слайда 21"/>
          <p:cNvSpPr>
            <a:spLocks noGrp="1"/>
          </p:cNvSpPr>
          <p:nvPr>
            <p:ph type="sldNum" sz="quarter" idx="15"/>
          </p:nvPr>
        </p:nvSpPr>
        <p:spPr/>
        <p:txBody>
          <a:bodyPr rtlCol="0"/>
          <a:lstStyle/>
          <a:p>
            <a:fld id="{6ED3D863-29A0-4720-A2C3-BD155887ECB8}" type="slidenum">
              <a:rPr lang="ru-RU" smtClean="0"/>
              <a:t>‹#›</a:t>
            </a:fld>
            <a:endParaRPr lang="ru-RU"/>
          </a:p>
        </p:txBody>
      </p:sp>
      <p:sp>
        <p:nvSpPr>
          <p:cNvPr id="23" name="Нижний колонтитул 22"/>
          <p:cNvSpPr>
            <a:spLocks noGrp="1"/>
          </p:cNvSpPr>
          <p:nvPr>
            <p:ph type="ftr" sz="quarter" idx="16"/>
          </p:nvPr>
        </p:nvSpPr>
        <p:spPr/>
        <p:txBody>
          <a:bodyPr rtlCol="0"/>
          <a:lstStyle/>
          <a:p>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ая соединительная линия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Овал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Заголовок 1"/>
          <p:cNvSpPr>
            <a:spLocks noGrp="1"/>
          </p:cNvSpPr>
          <p:nvPr>
            <p:ph type="title"/>
          </p:nvPr>
        </p:nvSpPr>
        <p:spPr>
          <a:xfrm rot="5400000">
            <a:off x="3350133" y="3200400"/>
            <a:ext cx="6309360" cy="457200"/>
          </a:xfrm>
        </p:spPr>
        <p:txBody>
          <a:bodyPr anchor="b"/>
          <a:lstStyle>
            <a:lvl1pPr algn="l">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ru-RU" smtClean="0"/>
              <a:t>Вставка рисунка</a:t>
            </a:r>
            <a:endParaRPr kumimoji="0" lang="en-US" dirty="0"/>
          </a:p>
        </p:txBody>
      </p:sp>
      <p:sp>
        <p:nvSpPr>
          <p:cNvPr id="4" name="Текст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10" name="Прямая соединительная линия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Прямоугольник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ая соединительная линия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Прямая соединительная линия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Прямая соединительная линия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Дата 16"/>
          <p:cNvSpPr>
            <a:spLocks noGrp="1"/>
          </p:cNvSpPr>
          <p:nvPr>
            <p:ph type="dt" sz="half" idx="10"/>
          </p:nvPr>
        </p:nvSpPr>
        <p:spPr/>
        <p:txBody>
          <a:bodyPr rtlCol="0"/>
          <a:lstStyle/>
          <a:p>
            <a:fld id="{E1AA4125-CFD1-4E4C-9292-505F9CC556D9}" type="datetimeFigureOut">
              <a:rPr lang="ru-RU" smtClean="0"/>
              <a:t>23.10.2016</a:t>
            </a:fld>
            <a:endParaRPr lang="ru-RU"/>
          </a:p>
        </p:txBody>
      </p:sp>
      <p:sp>
        <p:nvSpPr>
          <p:cNvPr id="18" name="Номер слайда 17"/>
          <p:cNvSpPr>
            <a:spLocks noGrp="1"/>
          </p:cNvSpPr>
          <p:nvPr>
            <p:ph type="sldNum" sz="quarter" idx="11"/>
          </p:nvPr>
        </p:nvSpPr>
        <p:spPr/>
        <p:txBody>
          <a:bodyPr rtlCol="0"/>
          <a:lstStyle/>
          <a:p>
            <a:fld id="{6ED3D863-29A0-4720-A2C3-BD155887ECB8}" type="slidenum">
              <a:rPr lang="ru-RU" smtClean="0"/>
              <a:t>‹#›</a:t>
            </a:fld>
            <a:endParaRPr lang="ru-RU"/>
          </a:p>
        </p:txBody>
      </p:sp>
      <p:sp>
        <p:nvSpPr>
          <p:cNvPr id="21" name="Нижний колонтитул 20"/>
          <p:cNvSpPr>
            <a:spLocks noGrp="1"/>
          </p:cNvSpPr>
          <p:nvPr>
            <p:ph type="ftr" sz="quarter" idx="12"/>
          </p:nvPr>
        </p:nvSpPr>
        <p:spPr/>
        <p:txBody>
          <a:bodyPr rtlCol="0"/>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E1AA4125-CFD1-4E4C-9292-505F9CC556D9}" type="datetimeFigureOut">
              <a:rPr lang="ru-RU" smtClean="0"/>
              <a:t>23.10.2016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ED3D863-29A0-4720-A2C3-BD155887ECB8}"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676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E1AA4125-CFD1-4E4C-9292-505F9CC556D9}" type="datetimeFigureOut">
              <a:rPr lang="ru-RU" smtClean="0"/>
              <a:t>23.10.2016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ED3D863-29A0-4720-A2C3-BD155887ECB8}"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Прямая соединительная линия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Заголовок 21"/>
          <p:cNvSpPr>
            <a:spLocks noGrp="1"/>
          </p:cNvSpPr>
          <p:nvPr>
            <p:ph type="title"/>
          </p:nvPr>
        </p:nvSpPr>
        <p:spPr>
          <a:xfrm>
            <a:off x="457200" y="274638"/>
            <a:ext cx="7467600" cy="1143000"/>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E1AA4125-CFD1-4E4C-9292-505F9CC556D9}" type="datetimeFigureOut">
              <a:rPr lang="ru-RU" smtClean="0"/>
              <a:t>23.10.2016</a:t>
            </a:fld>
            <a:endParaRPr lang="ru-RU"/>
          </a:p>
        </p:txBody>
      </p:sp>
      <p:sp>
        <p:nvSpPr>
          <p:cNvPr id="3" name="Нижний колонтитул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ru-RU"/>
          </a:p>
        </p:txBody>
      </p:sp>
      <p:sp>
        <p:nvSpPr>
          <p:cNvPr id="7" name="Прямая соединительная линия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Прямая соединительная линия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Прямоугольник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Овал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Номер слайда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6ED3D863-29A0-4720-A2C3-BD155887ECB8}"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fontScale="90000"/>
          </a:bodyPr>
          <a:lstStyle/>
          <a:p>
            <a:r>
              <a:rPr lang="ru-RU" dirty="0" smtClean="0"/>
              <a:t>Неотложные состояния в нейрохирургии, связанные с цереброваскулярной патологией.</a:t>
            </a:r>
            <a:br>
              <a:rPr lang="ru-RU" dirty="0" smtClean="0"/>
            </a:br>
            <a:endParaRPr lang="ru-RU" dirty="0"/>
          </a:p>
        </p:txBody>
      </p:sp>
      <p:sp>
        <p:nvSpPr>
          <p:cNvPr id="3" name="Подзаголовок 2"/>
          <p:cNvSpPr>
            <a:spLocks noGrp="1"/>
          </p:cNvSpPr>
          <p:nvPr>
            <p:ph type="subTitle" idx="1"/>
          </p:nvPr>
        </p:nvSpPr>
        <p:spPr/>
        <p:txBody>
          <a:bodyPr/>
          <a:lstStyle/>
          <a:p>
            <a:endParaRPr lang="ru-RU"/>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Цель</a:t>
            </a:r>
            <a:endParaRPr lang="ru-RU" dirty="0"/>
          </a:p>
        </p:txBody>
      </p:sp>
      <p:sp>
        <p:nvSpPr>
          <p:cNvPr id="3" name="Содержимое 2"/>
          <p:cNvSpPr>
            <a:spLocks noGrp="1"/>
          </p:cNvSpPr>
          <p:nvPr>
            <p:ph sz="quarter" idx="1"/>
          </p:nvPr>
        </p:nvSpPr>
        <p:spPr/>
        <p:txBody>
          <a:bodyPr/>
          <a:lstStyle/>
          <a:p>
            <a:r>
              <a:rPr lang="ru-RU" dirty="0" smtClean="0"/>
              <a:t>Рассмотреть основные неотложные </a:t>
            </a:r>
            <a:r>
              <a:rPr lang="ru-RU" dirty="0" smtClean="0"/>
              <a:t>состояния в нейрохирургии, связанные с цереброваскулярной патологией.</a:t>
            </a:r>
          </a:p>
          <a:p>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План</a:t>
            </a:r>
            <a:endParaRPr lang="ru-RU" dirty="0"/>
          </a:p>
        </p:txBody>
      </p:sp>
      <p:sp>
        <p:nvSpPr>
          <p:cNvPr id="3" name="Содержимое 2"/>
          <p:cNvSpPr>
            <a:spLocks noGrp="1"/>
          </p:cNvSpPr>
          <p:nvPr>
            <p:ph sz="quarter" idx="1"/>
          </p:nvPr>
        </p:nvSpPr>
        <p:spPr/>
        <p:txBody>
          <a:bodyPr/>
          <a:lstStyle/>
          <a:p>
            <a:pPr>
              <a:buNone/>
            </a:pPr>
            <a:r>
              <a:rPr lang="ru-RU" dirty="0" smtClean="0"/>
              <a:t>1. </a:t>
            </a:r>
            <a:r>
              <a:rPr lang="ru-RU" i="1" dirty="0" smtClean="0"/>
              <a:t>Классификация нарушений сознания при нейрохирургической патологии.  </a:t>
            </a:r>
            <a:endParaRPr lang="ru-RU" i="1" dirty="0" smtClean="0"/>
          </a:p>
          <a:p>
            <a:pPr>
              <a:buNone/>
            </a:pPr>
            <a:r>
              <a:rPr lang="ru-RU" i="1" dirty="0" smtClean="0"/>
              <a:t>2. Острая </a:t>
            </a:r>
            <a:r>
              <a:rPr lang="ru-RU" i="1" dirty="0" smtClean="0"/>
              <a:t>гидроцефалия при массивном </a:t>
            </a:r>
            <a:r>
              <a:rPr lang="ru-RU" i="1" dirty="0" err="1" smtClean="0"/>
              <a:t>внутрижелудочковом</a:t>
            </a:r>
            <a:r>
              <a:rPr lang="ru-RU" i="1" dirty="0" smtClean="0"/>
              <a:t> кровоизлиянии и способы её лечения. </a:t>
            </a:r>
            <a:endParaRPr lang="ru-RU" i="1" dirty="0" smtClean="0"/>
          </a:p>
          <a:p>
            <a:pPr>
              <a:buNone/>
            </a:pPr>
            <a:r>
              <a:rPr lang="ru-RU" i="1" dirty="0" smtClean="0"/>
              <a:t>3. Дислокационные </a:t>
            </a:r>
            <a:r>
              <a:rPr lang="ru-RU" i="1" dirty="0" smtClean="0"/>
              <a:t>синдромы, вызванные внутричерепными кровоизлияниями. </a:t>
            </a:r>
            <a:endParaRPr lang="ru-RU" i="1" dirty="0" smtClean="0"/>
          </a:p>
          <a:p>
            <a:pPr>
              <a:buNone/>
            </a:pPr>
            <a:r>
              <a:rPr lang="ru-RU" i="1" dirty="0" smtClean="0"/>
              <a:t>4.Принципы </a:t>
            </a:r>
            <a:r>
              <a:rPr lang="ru-RU" i="1" dirty="0" err="1" smtClean="0"/>
              <a:t>декомпрессивной</a:t>
            </a:r>
            <a:r>
              <a:rPr lang="ru-RU" i="1" dirty="0" smtClean="0"/>
              <a:t> трепанации черепа и мониторинга внутричерепного давления.</a:t>
            </a:r>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2" name="Rectangle 4"/>
          <p:cNvSpPr>
            <a:spLocks noGrp="1" noRot="1" noChangeArrowheads="1"/>
          </p:cNvSpPr>
          <p:nvPr>
            <p:ph type="title"/>
          </p:nvPr>
        </p:nvSpPr>
        <p:spPr>
          <a:xfrm>
            <a:off x="1835696" y="2132856"/>
            <a:ext cx="8229600" cy="1143000"/>
          </a:xfrm>
        </p:spPr>
        <p:txBody>
          <a:bodyPr/>
          <a:lstStyle/>
          <a:p>
            <a:pPr eaLnBrk="1" hangingPunct="1">
              <a:defRPr/>
            </a:pPr>
            <a:r>
              <a:rPr lang="ru-RU" altLang="ru-RU" dirty="0" smtClean="0">
                <a:solidFill>
                  <a:srgbClr val="FF0000"/>
                </a:solidFill>
              </a:rPr>
              <a:t>Нарушения сознания</a:t>
            </a:r>
          </a:p>
        </p:txBody>
      </p:sp>
      <p:sp>
        <p:nvSpPr>
          <p:cNvPr id="5123" name="Text Box 5"/>
          <p:cNvSpPr txBox="1">
            <a:spLocks noChangeArrowheads="1"/>
          </p:cNvSpPr>
          <p:nvPr/>
        </p:nvSpPr>
        <p:spPr bwMode="auto">
          <a:xfrm>
            <a:off x="468313" y="5013325"/>
            <a:ext cx="3960812" cy="1066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defRPr>
            </a:lvl1pPr>
            <a:lvl2pPr marL="742950" indent="-285750" eaLnBrk="0" hangingPunct="0">
              <a:defRPr>
                <a:solidFill>
                  <a:schemeClr val="tx1"/>
                </a:solidFill>
                <a:latin typeface="Garamond" pitchFamily="18" charset="0"/>
              </a:defRPr>
            </a:lvl2pPr>
            <a:lvl3pPr marL="1143000" indent="-228600" eaLnBrk="0" hangingPunct="0">
              <a:defRPr>
                <a:solidFill>
                  <a:schemeClr val="tx1"/>
                </a:solidFill>
                <a:latin typeface="Garamond" pitchFamily="18" charset="0"/>
              </a:defRPr>
            </a:lvl3pPr>
            <a:lvl4pPr marL="1600200" indent="-228600" eaLnBrk="0" hangingPunct="0">
              <a:defRPr>
                <a:solidFill>
                  <a:schemeClr val="tx1"/>
                </a:solidFill>
                <a:latin typeface="Garamond" pitchFamily="18" charset="0"/>
              </a:defRPr>
            </a:lvl4pPr>
            <a:lvl5pPr marL="2057400" indent="-228600" eaLnBrk="0" hangingPunct="0">
              <a:defRPr>
                <a:solidFill>
                  <a:schemeClr val="tx1"/>
                </a:solidFill>
                <a:latin typeface="Garamond" pitchFamily="18" charset="0"/>
              </a:defRPr>
            </a:lvl5pPr>
            <a:lvl6pPr marL="2514600" indent="-228600" eaLnBrk="0" fontAlgn="base" hangingPunct="0">
              <a:spcBef>
                <a:spcPct val="0"/>
              </a:spcBef>
              <a:spcAft>
                <a:spcPct val="0"/>
              </a:spcAft>
              <a:defRPr>
                <a:solidFill>
                  <a:schemeClr val="tx1"/>
                </a:solidFill>
                <a:latin typeface="Garamond" pitchFamily="18" charset="0"/>
              </a:defRPr>
            </a:lvl6pPr>
            <a:lvl7pPr marL="2971800" indent="-228600" eaLnBrk="0" fontAlgn="base" hangingPunct="0">
              <a:spcBef>
                <a:spcPct val="0"/>
              </a:spcBef>
              <a:spcAft>
                <a:spcPct val="0"/>
              </a:spcAft>
              <a:defRPr>
                <a:solidFill>
                  <a:schemeClr val="tx1"/>
                </a:solidFill>
                <a:latin typeface="Garamond" pitchFamily="18" charset="0"/>
              </a:defRPr>
            </a:lvl7pPr>
            <a:lvl8pPr marL="3429000" indent="-228600" eaLnBrk="0" fontAlgn="base" hangingPunct="0">
              <a:spcBef>
                <a:spcPct val="0"/>
              </a:spcBef>
              <a:spcAft>
                <a:spcPct val="0"/>
              </a:spcAft>
              <a:defRPr>
                <a:solidFill>
                  <a:schemeClr val="tx1"/>
                </a:solidFill>
                <a:latin typeface="Garamond" pitchFamily="18" charset="0"/>
              </a:defRPr>
            </a:lvl8pPr>
            <a:lvl9pPr marL="3886200" indent="-228600" eaLnBrk="0" fontAlgn="base" hangingPunct="0">
              <a:spcBef>
                <a:spcPct val="0"/>
              </a:spcBef>
              <a:spcAft>
                <a:spcPct val="0"/>
              </a:spcAft>
              <a:defRPr>
                <a:solidFill>
                  <a:schemeClr val="tx1"/>
                </a:solidFill>
                <a:latin typeface="Garamond" pitchFamily="18" charset="0"/>
              </a:defRPr>
            </a:lvl9pPr>
          </a:lstStyle>
          <a:p>
            <a:pPr algn="ctr" eaLnBrk="1" hangingPunct="1">
              <a:spcBef>
                <a:spcPct val="50000"/>
              </a:spcBef>
            </a:pPr>
            <a:r>
              <a:rPr lang="ru-RU" altLang="ru-RU" sz="3200"/>
              <a:t>По типу угнетения-выключения</a:t>
            </a:r>
          </a:p>
        </p:txBody>
      </p:sp>
      <p:sp>
        <p:nvSpPr>
          <p:cNvPr id="5124" name="Text Box 6"/>
          <p:cNvSpPr txBox="1">
            <a:spLocks noChangeArrowheads="1"/>
          </p:cNvSpPr>
          <p:nvPr/>
        </p:nvSpPr>
        <p:spPr bwMode="auto">
          <a:xfrm>
            <a:off x="5580063" y="5013325"/>
            <a:ext cx="3132137" cy="1066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defRPr>
            </a:lvl1pPr>
            <a:lvl2pPr marL="742950" indent="-285750" eaLnBrk="0" hangingPunct="0">
              <a:defRPr>
                <a:solidFill>
                  <a:schemeClr val="tx1"/>
                </a:solidFill>
                <a:latin typeface="Garamond" pitchFamily="18" charset="0"/>
              </a:defRPr>
            </a:lvl2pPr>
            <a:lvl3pPr marL="1143000" indent="-228600" eaLnBrk="0" hangingPunct="0">
              <a:defRPr>
                <a:solidFill>
                  <a:schemeClr val="tx1"/>
                </a:solidFill>
                <a:latin typeface="Garamond" pitchFamily="18" charset="0"/>
              </a:defRPr>
            </a:lvl3pPr>
            <a:lvl4pPr marL="1600200" indent="-228600" eaLnBrk="0" hangingPunct="0">
              <a:defRPr>
                <a:solidFill>
                  <a:schemeClr val="tx1"/>
                </a:solidFill>
                <a:latin typeface="Garamond" pitchFamily="18" charset="0"/>
              </a:defRPr>
            </a:lvl4pPr>
            <a:lvl5pPr marL="2057400" indent="-228600" eaLnBrk="0" hangingPunct="0">
              <a:defRPr>
                <a:solidFill>
                  <a:schemeClr val="tx1"/>
                </a:solidFill>
                <a:latin typeface="Garamond" pitchFamily="18" charset="0"/>
              </a:defRPr>
            </a:lvl5pPr>
            <a:lvl6pPr marL="2514600" indent="-228600" eaLnBrk="0" fontAlgn="base" hangingPunct="0">
              <a:spcBef>
                <a:spcPct val="0"/>
              </a:spcBef>
              <a:spcAft>
                <a:spcPct val="0"/>
              </a:spcAft>
              <a:defRPr>
                <a:solidFill>
                  <a:schemeClr val="tx1"/>
                </a:solidFill>
                <a:latin typeface="Garamond" pitchFamily="18" charset="0"/>
              </a:defRPr>
            </a:lvl6pPr>
            <a:lvl7pPr marL="2971800" indent="-228600" eaLnBrk="0" fontAlgn="base" hangingPunct="0">
              <a:spcBef>
                <a:spcPct val="0"/>
              </a:spcBef>
              <a:spcAft>
                <a:spcPct val="0"/>
              </a:spcAft>
              <a:defRPr>
                <a:solidFill>
                  <a:schemeClr val="tx1"/>
                </a:solidFill>
                <a:latin typeface="Garamond" pitchFamily="18" charset="0"/>
              </a:defRPr>
            </a:lvl7pPr>
            <a:lvl8pPr marL="3429000" indent="-228600" eaLnBrk="0" fontAlgn="base" hangingPunct="0">
              <a:spcBef>
                <a:spcPct val="0"/>
              </a:spcBef>
              <a:spcAft>
                <a:spcPct val="0"/>
              </a:spcAft>
              <a:defRPr>
                <a:solidFill>
                  <a:schemeClr val="tx1"/>
                </a:solidFill>
                <a:latin typeface="Garamond" pitchFamily="18" charset="0"/>
              </a:defRPr>
            </a:lvl8pPr>
            <a:lvl9pPr marL="3886200" indent="-228600" eaLnBrk="0" fontAlgn="base" hangingPunct="0">
              <a:spcBef>
                <a:spcPct val="0"/>
              </a:spcBef>
              <a:spcAft>
                <a:spcPct val="0"/>
              </a:spcAft>
              <a:defRPr>
                <a:solidFill>
                  <a:schemeClr val="tx1"/>
                </a:solidFill>
                <a:latin typeface="Garamond" pitchFamily="18" charset="0"/>
              </a:defRPr>
            </a:lvl9pPr>
          </a:lstStyle>
          <a:p>
            <a:pPr algn="ctr" eaLnBrk="1" hangingPunct="1">
              <a:spcBef>
                <a:spcPct val="50000"/>
              </a:spcBef>
            </a:pPr>
            <a:r>
              <a:rPr lang="ru-RU" altLang="ru-RU" sz="3200"/>
              <a:t>По типу помрачения</a:t>
            </a:r>
          </a:p>
        </p:txBody>
      </p:sp>
      <p:sp>
        <p:nvSpPr>
          <p:cNvPr id="5125" name="Text Box 7"/>
          <p:cNvSpPr txBox="1">
            <a:spLocks noChangeArrowheads="1"/>
          </p:cNvSpPr>
          <p:nvPr/>
        </p:nvSpPr>
        <p:spPr bwMode="auto">
          <a:xfrm>
            <a:off x="1187450" y="998538"/>
            <a:ext cx="6769100" cy="7016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defRPr>
            </a:lvl1pPr>
            <a:lvl2pPr marL="742950" indent="-285750" eaLnBrk="0" hangingPunct="0">
              <a:defRPr>
                <a:solidFill>
                  <a:schemeClr val="tx1"/>
                </a:solidFill>
                <a:latin typeface="Garamond" pitchFamily="18" charset="0"/>
              </a:defRPr>
            </a:lvl2pPr>
            <a:lvl3pPr marL="1143000" indent="-228600" eaLnBrk="0" hangingPunct="0">
              <a:defRPr>
                <a:solidFill>
                  <a:schemeClr val="tx1"/>
                </a:solidFill>
                <a:latin typeface="Garamond" pitchFamily="18" charset="0"/>
              </a:defRPr>
            </a:lvl3pPr>
            <a:lvl4pPr marL="1600200" indent="-228600" eaLnBrk="0" hangingPunct="0">
              <a:defRPr>
                <a:solidFill>
                  <a:schemeClr val="tx1"/>
                </a:solidFill>
                <a:latin typeface="Garamond" pitchFamily="18" charset="0"/>
              </a:defRPr>
            </a:lvl4pPr>
            <a:lvl5pPr marL="2057400" indent="-228600" eaLnBrk="0" hangingPunct="0">
              <a:defRPr>
                <a:solidFill>
                  <a:schemeClr val="tx1"/>
                </a:solidFill>
                <a:latin typeface="Garamond" pitchFamily="18" charset="0"/>
              </a:defRPr>
            </a:lvl5pPr>
            <a:lvl6pPr marL="2514600" indent="-228600" eaLnBrk="0" fontAlgn="base" hangingPunct="0">
              <a:spcBef>
                <a:spcPct val="0"/>
              </a:spcBef>
              <a:spcAft>
                <a:spcPct val="0"/>
              </a:spcAft>
              <a:defRPr>
                <a:solidFill>
                  <a:schemeClr val="tx1"/>
                </a:solidFill>
                <a:latin typeface="Garamond" pitchFamily="18" charset="0"/>
              </a:defRPr>
            </a:lvl6pPr>
            <a:lvl7pPr marL="2971800" indent="-228600" eaLnBrk="0" fontAlgn="base" hangingPunct="0">
              <a:spcBef>
                <a:spcPct val="0"/>
              </a:spcBef>
              <a:spcAft>
                <a:spcPct val="0"/>
              </a:spcAft>
              <a:defRPr>
                <a:solidFill>
                  <a:schemeClr val="tx1"/>
                </a:solidFill>
                <a:latin typeface="Garamond" pitchFamily="18" charset="0"/>
              </a:defRPr>
            </a:lvl7pPr>
            <a:lvl8pPr marL="3429000" indent="-228600" eaLnBrk="0" fontAlgn="base" hangingPunct="0">
              <a:spcBef>
                <a:spcPct val="0"/>
              </a:spcBef>
              <a:spcAft>
                <a:spcPct val="0"/>
              </a:spcAft>
              <a:defRPr>
                <a:solidFill>
                  <a:schemeClr val="tx1"/>
                </a:solidFill>
                <a:latin typeface="Garamond" pitchFamily="18" charset="0"/>
              </a:defRPr>
            </a:lvl8pPr>
            <a:lvl9pPr marL="3886200" indent="-228600" eaLnBrk="0" fontAlgn="base" hangingPunct="0">
              <a:spcBef>
                <a:spcPct val="0"/>
              </a:spcBef>
              <a:spcAft>
                <a:spcPct val="0"/>
              </a:spcAft>
              <a:defRPr>
                <a:solidFill>
                  <a:schemeClr val="tx1"/>
                </a:solidFill>
                <a:latin typeface="Garamond" pitchFamily="18" charset="0"/>
              </a:defRPr>
            </a:lvl9pPr>
          </a:lstStyle>
          <a:p>
            <a:pPr eaLnBrk="1" hangingPunct="1">
              <a:spcBef>
                <a:spcPct val="50000"/>
              </a:spcBef>
            </a:pPr>
            <a:r>
              <a:rPr lang="ru-RU" altLang="ru-RU" sz="4000" dirty="0"/>
              <a:t>Нормальное сознание - ясное</a:t>
            </a:r>
          </a:p>
        </p:txBody>
      </p:sp>
      <p:sp>
        <p:nvSpPr>
          <p:cNvPr id="5126" name="AutoShape 11"/>
          <p:cNvSpPr>
            <a:spLocks noChangeArrowheads="1"/>
          </p:cNvSpPr>
          <p:nvPr/>
        </p:nvSpPr>
        <p:spPr bwMode="auto">
          <a:xfrm rot="18594785" flipH="1">
            <a:off x="2160588" y="3824288"/>
            <a:ext cx="1368425" cy="720725"/>
          </a:xfrm>
          <a:prstGeom prst="notchedRightArrow">
            <a:avLst>
              <a:gd name="adj1" fmla="val 50000"/>
              <a:gd name="adj2" fmla="val 4746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Garamond" pitchFamily="18" charset="0"/>
              </a:defRPr>
            </a:lvl1pPr>
            <a:lvl2pPr marL="742950" indent="-285750" eaLnBrk="0" hangingPunct="0">
              <a:defRPr>
                <a:solidFill>
                  <a:schemeClr val="tx1"/>
                </a:solidFill>
                <a:latin typeface="Garamond" pitchFamily="18" charset="0"/>
              </a:defRPr>
            </a:lvl2pPr>
            <a:lvl3pPr marL="1143000" indent="-228600" eaLnBrk="0" hangingPunct="0">
              <a:defRPr>
                <a:solidFill>
                  <a:schemeClr val="tx1"/>
                </a:solidFill>
                <a:latin typeface="Garamond" pitchFamily="18" charset="0"/>
              </a:defRPr>
            </a:lvl3pPr>
            <a:lvl4pPr marL="1600200" indent="-228600" eaLnBrk="0" hangingPunct="0">
              <a:defRPr>
                <a:solidFill>
                  <a:schemeClr val="tx1"/>
                </a:solidFill>
                <a:latin typeface="Garamond" pitchFamily="18" charset="0"/>
              </a:defRPr>
            </a:lvl4pPr>
            <a:lvl5pPr marL="2057400" indent="-228600" eaLnBrk="0" hangingPunct="0">
              <a:defRPr>
                <a:solidFill>
                  <a:schemeClr val="tx1"/>
                </a:solidFill>
                <a:latin typeface="Garamond" pitchFamily="18" charset="0"/>
              </a:defRPr>
            </a:lvl5pPr>
            <a:lvl6pPr marL="2514600" indent="-228600" eaLnBrk="0" fontAlgn="base" hangingPunct="0">
              <a:spcBef>
                <a:spcPct val="0"/>
              </a:spcBef>
              <a:spcAft>
                <a:spcPct val="0"/>
              </a:spcAft>
              <a:defRPr>
                <a:solidFill>
                  <a:schemeClr val="tx1"/>
                </a:solidFill>
                <a:latin typeface="Garamond" pitchFamily="18" charset="0"/>
              </a:defRPr>
            </a:lvl6pPr>
            <a:lvl7pPr marL="2971800" indent="-228600" eaLnBrk="0" fontAlgn="base" hangingPunct="0">
              <a:spcBef>
                <a:spcPct val="0"/>
              </a:spcBef>
              <a:spcAft>
                <a:spcPct val="0"/>
              </a:spcAft>
              <a:defRPr>
                <a:solidFill>
                  <a:schemeClr val="tx1"/>
                </a:solidFill>
                <a:latin typeface="Garamond" pitchFamily="18" charset="0"/>
              </a:defRPr>
            </a:lvl7pPr>
            <a:lvl8pPr marL="3429000" indent="-228600" eaLnBrk="0" fontAlgn="base" hangingPunct="0">
              <a:spcBef>
                <a:spcPct val="0"/>
              </a:spcBef>
              <a:spcAft>
                <a:spcPct val="0"/>
              </a:spcAft>
              <a:defRPr>
                <a:solidFill>
                  <a:schemeClr val="tx1"/>
                </a:solidFill>
                <a:latin typeface="Garamond" pitchFamily="18" charset="0"/>
              </a:defRPr>
            </a:lvl8pPr>
            <a:lvl9pPr marL="3886200" indent="-228600" eaLnBrk="0" fontAlgn="base" hangingPunct="0">
              <a:spcBef>
                <a:spcPct val="0"/>
              </a:spcBef>
              <a:spcAft>
                <a:spcPct val="0"/>
              </a:spcAft>
              <a:defRPr>
                <a:solidFill>
                  <a:schemeClr val="tx1"/>
                </a:solidFill>
                <a:latin typeface="Garamond" pitchFamily="18" charset="0"/>
              </a:defRPr>
            </a:lvl9pPr>
          </a:lstStyle>
          <a:p>
            <a:pPr eaLnBrk="1" hangingPunct="1"/>
            <a:endParaRPr lang="ru-RU" altLang="ru-RU"/>
          </a:p>
        </p:txBody>
      </p:sp>
      <p:sp>
        <p:nvSpPr>
          <p:cNvPr id="5127" name="AutoShape 12"/>
          <p:cNvSpPr>
            <a:spLocks noChangeArrowheads="1"/>
          </p:cNvSpPr>
          <p:nvPr/>
        </p:nvSpPr>
        <p:spPr bwMode="auto">
          <a:xfrm rot="13149154" flipH="1">
            <a:off x="5256213" y="3716338"/>
            <a:ext cx="1368425" cy="720725"/>
          </a:xfrm>
          <a:prstGeom prst="notchedRightArrow">
            <a:avLst>
              <a:gd name="adj1" fmla="val 50000"/>
              <a:gd name="adj2" fmla="val 4746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Garamond" pitchFamily="18" charset="0"/>
              </a:defRPr>
            </a:lvl1pPr>
            <a:lvl2pPr marL="742950" indent="-285750" eaLnBrk="0" hangingPunct="0">
              <a:defRPr>
                <a:solidFill>
                  <a:schemeClr val="tx1"/>
                </a:solidFill>
                <a:latin typeface="Garamond" pitchFamily="18" charset="0"/>
              </a:defRPr>
            </a:lvl2pPr>
            <a:lvl3pPr marL="1143000" indent="-228600" eaLnBrk="0" hangingPunct="0">
              <a:defRPr>
                <a:solidFill>
                  <a:schemeClr val="tx1"/>
                </a:solidFill>
                <a:latin typeface="Garamond" pitchFamily="18" charset="0"/>
              </a:defRPr>
            </a:lvl3pPr>
            <a:lvl4pPr marL="1600200" indent="-228600" eaLnBrk="0" hangingPunct="0">
              <a:defRPr>
                <a:solidFill>
                  <a:schemeClr val="tx1"/>
                </a:solidFill>
                <a:latin typeface="Garamond" pitchFamily="18" charset="0"/>
              </a:defRPr>
            </a:lvl4pPr>
            <a:lvl5pPr marL="2057400" indent="-228600" eaLnBrk="0" hangingPunct="0">
              <a:defRPr>
                <a:solidFill>
                  <a:schemeClr val="tx1"/>
                </a:solidFill>
                <a:latin typeface="Garamond" pitchFamily="18" charset="0"/>
              </a:defRPr>
            </a:lvl5pPr>
            <a:lvl6pPr marL="2514600" indent="-228600" eaLnBrk="0" fontAlgn="base" hangingPunct="0">
              <a:spcBef>
                <a:spcPct val="0"/>
              </a:spcBef>
              <a:spcAft>
                <a:spcPct val="0"/>
              </a:spcAft>
              <a:defRPr>
                <a:solidFill>
                  <a:schemeClr val="tx1"/>
                </a:solidFill>
                <a:latin typeface="Garamond" pitchFamily="18" charset="0"/>
              </a:defRPr>
            </a:lvl6pPr>
            <a:lvl7pPr marL="2971800" indent="-228600" eaLnBrk="0" fontAlgn="base" hangingPunct="0">
              <a:spcBef>
                <a:spcPct val="0"/>
              </a:spcBef>
              <a:spcAft>
                <a:spcPct val="0"/>
              </a:spcAft>
              <a:defRPr>
                <a:solidFill>
                  <a:schemeClr val="tx1"/>
                </a:solidFill>
                <a:latin typeface="Garamond" pitchFamily="18" charset="0"/>
              </a:defRPr>
            </a:lvl7pPr>
            <a:lvl8pPr marL="3429000" indent="-228600" eaLnBrk="0" fontAlgn="base" hangingPunct="0">
              <a:spcBef>
                <a:spcPct val="0"/>
              </a:spcBef>
              <a:spcAft>
                <a:spcPct val="0"/>
              </a:spcAft>
              <a:defRPr>
                <a:solidFill>
                  <a:schemeClr val="tx1"/>
                </a:solidFill>
                <a:latin typeface="Garamond" pitchFamily="18" charset="0"/>
              </a:defRPr>
            </a:lvl8pPr>
            <a:lvl9pPr marL="3886200" indent="-228600" eaLnBrk="0" fontAlgn="base" hangingPunct="0">
              <a:spcBef>
                <a:spcPct val="0"/>
              </a:spcBef>
              <a:spcAft>
                <a:spcPct val="0"/>
              </a:spcAft>
              <a:defRPr>
                <a:solidFill>
                  <a:schemeClr val="tx1"/>
                </a:solidFill>
                <a:latin typeface="Garamond" pitchFamily="18" charset="0"/>
              </a:defRPr>
            </a:lvl9pPr>
          </a:lstStyle>
          <a:p>
            <a:pPr eaLnBrk="1" hangingPunct="1"/>
            <a:endParaRPr lang="ru-RU" altLang="ru-RU"/>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Rot="1" noChangeArrowheads="1"/>
          </p:cNvSpPr>
          <p:nvPr>
            <p:ph type="title"/>
          </p:nvPr>
        </p:nvSpPr>
        <p:spPr/>
        <p:txBody>
          <a:bodyPr>
            <a:normAutofit fontScale="90000"/>
          </a:bodyPr>
          <a:lstStyle/>
          <a:p>
            <a:pPr eaLnBrk="1" hangingPunct="1">
              <a:defRPr/>
            </a:pPr>
            <a:r>
              <a:rPr lang="ru-RU" altLang="ru-RU" sz="3600" smtClean="0">
                <a:solidFill>
                  <a:srgbClr val="FFFF00"/>
                </a:solidFill>
              </a:rPr>
              <a:t>Синдромы угнетения-выключения сознания:</a:t>
            </a:r>
          </a:p>
        </p:txBody>
      </p:sp>
      <p:sp>
        <p:nvSpPr>
          <p:cNvPr id="7171" name="Rectangle 3"/>
          <p:cNvSpPr>
            <a:spLocks noGrp="1" noChangeArrowheads="1"/>
          </p:cNvSpPr>
          <p:nvPr>
            <p:ph type="body" idx="1"/>
          </p:nvPr>
        </p:nvSpPr>
        <p:spPr/>
        <p:txBody>
          <a:bodyPr/>
          <a:lstStyle/>
          <a:p>
            <a:pPr marL="609600" indent="-609600" eaLnBrk="1" hangingPunct="1">
              <a:defRPr/>
            </a:pPr>
            <a:r>
              <a:rPr lang="ru-RU" altLang="ru-RU" smtClean="0"/>
              <a:t>Оглушение (умеренное, глубокое);</a:t>
            </a:r>
          </a:p>
          <a:p>
            <a:pPr marL="609600" indent="-609600" eaLnBrk="1" hangingPunct="1">
              <a:defRPr/>
            </a:pPr>
            <a:r>
              <a:rPr lang="ru-RU" altLang="ru-RU" smtClean="0"/>
              <a:t>Сопор;</a:t>
            </a:r>
          </a:p>
          <a:p>
            <a:pPr marL="609600" indent="-609600" eaLnBrk="1" hangingPunct="1">
              <a:defRPr/>
            </a:pPr>
            <a:r>
              <a:rPr lang="ru-RU" altLang="ru-RU" smtClean="0"/>
              <a:t>Кома:</a:t>
            </a:r>
          </a:p>
          <a:p>
            <a:pPr marL="609600" indent="-609600" eaLnBrk="1" hangingPunct="1">
              <a:buFontTx/>
              <a:buAutoNum type="arabicPeriod"/>
              <a:defRPr/>
            </a:pPr>
            <a:r>
              <a:rPr lang="ru-RU" altLang="ru-RU" smtClean="0"/>
              <a:t>Кома умеренная (кома 1);</a:t>
            </a:r>
          </a:p>
          <a:p>
            <a:pPr marL="609600" indent="-609600" eaLnBrk="1" hangingPunct="1">
              <a:buFontTx/>
              <a:buAutoNum type="arabicPeriod"/>
              <a:defRPr/>
            </a:pPr>
            <a:r>
              <a:rPr lang="ru-RU" altLang="ru-RU" smtClean="0"/>
              <a:t>Кома глубокая (кома 2);</a:t>
            </a:r>
          </a:p>
          <a:p>
            <a:pPr marL="609600" indent="-609600" eaLnBrk="1" hangingPunct="1">
              <a:buFontTx/>
              <a:buAutoNum type="arabicPeriod"/>
              <a:defRPr/>
            </a:pPr>
            <a:r>
              <a:rPr lang="ru-RU" altLang="ru-RU" smtClean="0"/>
              <a:t>Кома атоническая (терминальная, запредельная) (кома 3).</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Rot="1" noChangeArrowheads="1"/>
          </p:cNvSpPr>
          <p:nvPr>
            <p:ph type="title"/>
          </p:nvPr>
        </p:nvSpPr>
        <p:spPr>
          <a:xfrm>
            <a:off x="539750" y="198438"/>
            <a:ext cx="8229600" cy="1143000"/>
          </a:xfrm>
        </p:spPr>
        <p:txBody>
          <a:bodyPr>
            <a:normAutofit fontScale="90000"/>
          </a:bodyPr>
          <a:lstStyle/>
          <a:p>
            <a:pPr eaLnBrk="1" hangingPunct="1">
              <a:defRPr/>
            </a:pPr>
            <a:r>
              <a:rPr lang="ru-RU" altLang="ru-RU" sz="4000" dirty="0" smtClean="0">
                <a:solidFill>
                  <a:schemeClr val="tx1"/>
                </a:solidFill>
              </a:rPr>
              <a:t>Шкала комы Глазго</a:t>
            </a:r>
            <a:br>
              <a:rPr lang="ru-RU" altLang="ru-RU" sz="4000" dirty="0" smtClean="0">
                <a:solidFill>
                  <a:schemeClr val="tx1"/>
                </a:solidFill>
              </a:rPr>
            </a:br>
            <a:r>
              <a:rPr lang="ru-RU" altLang="ru-RU" sz="3200" dirty="0" smtClean="0">
                <a:solidFill>
                  <a:schemeClr val="tx1"/>
                </a:solidFill>
              </a:rPr>
              <a:t>(предназначена для количественной оценки уровня сознания)</a:t>
            </a:r>
          </a:p>
        </p:txBody>
      </p:sp>
      <p:sp>
        <p:nvSpPr>
          <p:cNvPr id="112643" name="Rectangle 3"/>
          <p:cNvSpPr>
            <a:spLocks noGrp="1" noChangeArrowheads="1"/>
          </p:cNvSpPr>
          <p:nvPr>
            <p:ph type="body" idx="1"/>
          </p:nvPr>
        </p:nvSpPr>
        <p:spPr>
          <a:xfrm>
            <a:off x="250825" y="1484313"/>
            <a:ext cx="8642350" cy="5275262"/>
          </a:xfrm>
        </p:spPr>
        <p:txBody>
          <a:bodyPr/>
          <a:lstStyle/>
          <a:p>
            <a:pPr eaLnBrk="1" hangingPunct="1">
              <a:lnSpc>
                <a:spcPct val="90000"/>
              </a:lnSpc>
              <a:defRPr/>
            </a:pPr>
            <a:r>
              <a:rPr lang="ru-RU" altLang="ru-RU" sz="2400" dirty="0" smtClean="0"/>
              <a:t>Открывание глаз</a:t>
            </a:r>
          </a:p>
          <a:p>
            <a:pPr lvl="1" eaLnBrk="1" hangingPunct="1">
              <a:lnSpc>
                <a:spcPct val="90000"/>
              </a:lnSpc>
              <a:defRPr/>
            </a:pPr>
            <a:r>
              <a:rPr lang="ru-RU" altLang="ru-RU" sz="1600" dirty="0" smtClean="0"/>
              <a:t>4 балла – самостоятельно</a:t>
            </a:r>
          </a:p>
          <a:p>
            <a:pPr lvl="1" eaLnBrk="1" hangingPunct="1">
              <a:lnSpc>
                <a:spcPct val="90000"/>
              </a:lnSpc>
              <a:defRPr/>
            </a:pPr>
            <a:r>
              <a:rPr lang="ru-RU" altLang="ru-RU" sz="1600" dirty="0" smtClean="0"/>
              <a:t>3 балла – на обращение</a:t>
            </a:r>
          </a:p>
          <a:p>
            <a:pPr lvl="1" eaLnBrk="1" hangingPunct="1">
              <a:lnSpc>
                <a:spcPct val="90000"/>
              </a:lnSpc>
              <a:defRPr/>
            </a:pPr>
            <a:r>
              <a:rPr lang="ru-RU" altLang="ru-RU" sz="1600" dirty="0" smtClean="0"/>
              <a:t>2 балла – на боль</a:t>
            </a:r>
          </a:p>
          <a:p>
            <a:pPr lvl="1" eaLnBrk="1" hangingPunct="1">
              <a:lnSpc>
                <a:spcPct val="90000"/>
              </a:lnSpc>
              <a:defRPr/>
            </a:pPr>
            <a:r>
              <a:rPr lang="ru-RU" altLang="ru-RU" sz="1600" dirty="0" smtClean="0"/>
              <a:t>1 балл – глаза не открывает</a:t>
            </a:r>
          </a:p>
          <a:p>
            <a:pPr eaLnBrk="1" hangingPunct="1">
              <a:lnSpc>
                <a:spcPct val="90000"/>
              </a:lnSpc>
              <a:defRPr/>
            </a:pPr>
            <a:r>
              <a:rPr lang="ru-RU" altLang="ru-RU" sz="2400" dirty="0" smtClean="0"/>
              <a:t>Речевой контакт</a:t>
            </a:r>
          </a:p>
          <a:p>
            <a:pPr lvl="1" eaLnBrk="1" hangingPunct="1">
              <a:lnSpc>
                <a:spcPct val="90000"/>
              </a:lnSpc>
              <a:defRPr/>
            </a:pPr>
            <a:r>
              <a:rPr lang="ru-RU" altLang="ru-RU" sz="1600" dirty="0" smtClean="0"/>
              <a:t>5 баллов – связывает предложения в единый рассказ</a:t>
            </a:r>
          </a:p>
          <a:p>
            <a:pPr lvl="1" eaLnBrk="1" hangingPunct="1">
              <a:lnSpc>
                <a:spcPct val="90000"/>
              </a:lnSpc>
              <a:defRPr/>
            </a:pPr>
            <a:r>
              <a:rPr lang="ru-RU" altLang="ru-RU" sz="1600" dirty="0" smtClean="0"/>
              <a:t>4 балла – говорит отдельные предложения</a:t>
            </a:r>
          </a:p>
          <a:p>
            <a:pPr lvl="1" eaLnBrk="1" hangingPunct="1">
              <a:lnSpc>
                <a:spcPct val="90000"/>
              </a:lnSpc>
              <a:defRPr/>
            </a:pPr>
            <a:r>
              <a:rPr lang="ru-RU" altLang="ru-RU" sz="1600" dirty="0" smtClean="0"/>
              <a:t>3 балла – отдельные слова</a:t>
            </a:r>
          </a:p>
          <a:p>
            <a:pPr lvl="1" eaLnBrk="1" hangingPunct="1">
              <a:lnSpc>
                <a:spcPct val="90000"/>
              </a:lnSpc>
              <a:defRPr/>
            </a:pPr>
            <a:r>
              <a:rPr lang="ru-RU" altLang="ru-RU" sz="1600" dirty="0" smtClean="0"/>
              <a:t>2 балла – невнятное бормотание</a:t>
            </a:r>
          </a:p>
          <a:p>
            <a:pPr lvl="1" eaLnBrk="1" hangingPunct="1">
              <a:lnSpc>
                <a:spcPct val="90000"/>
              </a:lnSpc>
              <a:defRPr/>
            </a:pPr>
            <a:r>
              <a:rPr lang="ru-RU" altLang="ru-RU" sz="1600" dirty="0" smtClean="0"/>
              <a:t>1 балл – не говорит</a:t>
            </a:r>
          </a:p>
          <a:p>
            <a:pPr eaLnBrk="1" hangingPunct="1">
              <a:lnSpc>
                <a:spcPct val="90000"/>
              </a:lnSpc>
              <a:defRPr/>
            </a:pPr>
            <a:r>
              <a:rPr lang="ru-RU" altLang="ru-RU" sz="2400" dirty="0" smtClean="0"/>
              <a:t>Двигательные реакции</a:t>
            </a:r>
          </a:p>
          <a:p>
            <a:pPr lvl="1" eaLnBrk="1" hangingPunct="1">
              <a:lnSpc>
                <a:spcPct val="90000"/>
              </a:lnSpc>
              <a:defRPr/>
            </a:pPr>
            <a:r>
              <a:rPr lang="ru-RU" altLang="ru-RU" sz="1600" dirty="0" smtClean="0"/>
              <a:t>6 баллов – выполняет все команды</a:t>
            </a:r>
          </a:p>
          <a:p>
            <a:pPr lvl="1" eaLnBrk="1" hangingPunct="1">
              <a:lnSpc>
                <a:spcPct val="90000"/>
              </a:lnSpc>
              <a:defRPr/>
            </a:pPr>
            <a:r>
              <a:rPr lang="ru-RU" altLang="ru-RU" sz="1600" dirty="0" smtClean="0"/>
              <a:t>5 баллов - локализует боль</a:t>
            </a:r>
          </a:p>
          <a:p>
            <a:pPr lvl="1" eaLnBrk="1" hangingPunct="1">
              <a:lnSpc>
                <a:spcPct val="90000"/>
              </a:lnSpc>
              <a:defRPr/>
            </a:pPr>
            <a:r>
              <a:rPr lang="ru-RU" altLang="ru-RU" sz="1600" dirty="0" smtClean="0"/>
              <a:t>4 балла – не локализует боль</a:t>
            </a:r>
          </a:p>
          <a:p>
            <a:pPr lvl="1" eaLnBrk="1" hangingPunct="1">
              <a:lnSpc>
                <a:spcPct val="90000"/>
              </a:lnSpc>
              <a:defRPr/>
            </a:pPr>
            <a:r>
              <a:rPr lang="ru-RU" altLang="ru-RU" sz="1600" dirty="0" smtClean="0"/>
              <a:t>3 балла – патологические сгибания</a:t>
            </a:r>
          </a:p>
          <a:p>
            <a:pPr lvl="1" eaLnBrk="1" hangingPunct="1">
              <a:lnSpc>
                <a:spcPct val="90000"/>
              </a:lnSpc>
              <a:defRPr/>
            </a:pPr>
            <a:r>
              <a:rPr lang="ru-RU" altLang="ru-RU" sz="1600" dirty="0" smtClean="0"/>
              <a:t>2 балла – патологические разгибания</a:t>
            </a:r>
          </a:p>
          <a:p>
            <a:pPr lvl="1" eaLnBrk="1" hangingPunct="1">
              <a:lnSpc>
                <a:spcPct val="90000"/>
              </a:lnSpc>
              <a:defRPr/>
            </a:pPr>
            <a:r>
              <a:rPr lang="ru-RU" altLang="ru-RU" sz="1600" dirty="0" smtClean="0"/>
              <a:t>1 балла – нет движений</a:t>
            </a:r>
          </a:p>
          <a:p>
            <a:pPr lvl="1" eaLnBrk="1" hangingPunct="1">
              <a:lnSpc>
                <a:spcPct val="90000"/>
              </a:lnSpc>
              <a:defRPr/>
            </a:pPr>
            <a:endParaRPr lang="ru-RU" altLang="ru-RU" sz="1600"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Rot="1" noChangeArrowheads="1"/>
          </p:cNvSpPr>
          <p:nvPr>
            <p:ph type="title"/>
          </p:nvPr>
        </p:nvSpPr>
        <p:spPr/>
        <p:txBody>
          <a:bodyPr>
            <a:normAutofit fontScale="90000"/>
          </a:bodyPr>
          <a:lstStyle/>
          <a:p>
            <a:pPr eaLnBrk="1" hangingPunct="1">
              <a:defRPr/>
            </a:pPr>
            <a:r>
              <a:rPr lang="ru-RU" altLang="ru-RU" sz="3600" dirty="0" smtClean="0">
                <a:solidFill>
                  <a:schemeClr val="tx1"/>
                </a:solidFill>
              </a:rPr>
              <a:t>Количественная оценка нарушений сознания по шкале комы Глазго</a:t>
            </a:r>
          </a:p>
        </p:txBody>
      </p:sp>
      <p:sp>
        <p:nvSpPr>
          <p:cNvPr id="8195" name="Rectangle 3"/>
          <p:cNvSpPr>
            <a:spLocks noGrp="1" noChangeArrowheads="1"/>
          </p:cNvSpPr>
          <p:nvPr>
            <p:ph type="body" idx="1"/>
          </p:nvPr>
        </p:nvSpPr>
        <p:spPr/>
        <p:txBody>
          <a:bodyPr/>
          <a:lstStyle/>
          <a:p>
            <a:pPr eaLnBrk="1" hangingPunct="1">
              <a:defRPr/>
            </a:pPr>
            <a:r>
              <a:rPr lang="ru-RU" altLang="ru-RU" smtClean="0"/>
              <a:t>15 баллов- ясное сознание;</a:t>
            </a:r>
          </a:p>
          <a:p>
            <a:pPr eaLnBrk="1" hangingPunct="1">
              <a:defRPr/>
            </a:pPr>
            <a:r>
              <a:rPr lang="ru-RU" altLang="ru-RU" smtClean="0"/>
              <a:t>14-13 баллов- оглушение;</a:t>
            </a:r>
          </a:p>
          <a:p>
            <a:pPr eaLnBrk="1" hangingPunct="1">
              <a:defRPr/>
            </a:pPr>
            <a:r>
              <a:rPr lang="ru-RU" altLang="ru-RU" smtClean="0"/>
              <a:t>12-9 баллов- сопор;</a:t>
            </a:r>
          </a:p>
          <a:p>
            <a:pPr eaLnBrk="1" hangingPunct="1">
              <a:defRPr/>
            </a:pPr>
            <a:r>
              <a:rPr lang="ru-RU" altLang="ru-RU" smtClean="0"/>
              <a:t>8-4 балла-кома;</a:t>
            </a:r>
          </a:p>
          <a:p>
            <a:pPr eaLnBrk="1" hangingPunct="1">
              <a:defRPr/>
            </a:pPr>
            <a:r>
              <a:rPr lang="ru-RU" altLang="ru-RU" smtClean="0"/>
              <a:t>3 балла- атоническая кома.</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rrowheads="1"/>
          </p:cNvSpPr>
          <p:nvPr>
            <p:ph type="title"/>
          </p:nvPr>
        </p:nvSpPr>
        <p:spPr/>
        <p:txBody>
          <a:bodyPr>
            <a:normAutofit fontScale="90000"/>
          </a:bodyPr>
          <a:lstStyle/>
          <a:p>
            <a:pPr eaLnBrk="1" hangingPunct="1">
              <a:defRPr/>
            </a:pPr>
            <a:r>
              <a:rPr lang="ru-RU" altLang="ru-RU" sz="4000" dirty="0" smtClean="0">
                <a:solidFill>
                  <a:schemeClr val="tx1"/>
                </a:solidFill>
              </a:rPr>
              <a:t>Синдромы помрачения сознания:</a:t>
            </a:r>
          </a:p>
        </p:txBody>
      </p:sp>
      <p:sp>
        <p:nvSpPr>
          <p:cNvPr id="26627" name="Rectangle 3"/>
          <p:cNvSpPr>
            <a:spLocks noGrp="1" noChangeArrowheads="1"/>
          </p:cNvSpPr>
          <p:nvPr>
            <p:ph type="body" idx="1"/>
          </p:nvPr>
        </p:nvSpPr>
        <p:spPr/>
        <p:txBody>
          <a:bodyPr/>
          <a:lstStyle/>
          <a:p>
            <a:pPr algn="ctr" eaLnBrk="1" hangingPunct="1">
              <a:lnSpc>
                <a:spcPct val="90000"/>
              </a:lnSpc>
              <a:buFont typeface="Wingdings" pitchFamily="2" charset="2"/>
              <a:buNone/>
              <a:defRPr/>
            </a:pPr>
            <a:r>
              <a:rPr lang="ru-RU" altLang="ru-RU" sz="2800" b="1" u="sng" dirty="0" smtClean="0"/>
              <a:t>Правополушарные</a:t>
            </a:r>
            <a:endParaRPr lang="en-US" altLang="ru-RU" sz="2800" b="1" u="sng" dirty="0" smtClean="0"/>
          </a:p>
          <a:p>
            <a:pPr eaLnBrk="1" hangingPunct="1">
              <a:lnSpc>
                <a:spcPct val="90000"/>
              </a:lnSpc>
              <a:defRPr/>
            </a:pPr>
            <a:r>
              <a:rPr lang="ru-RU" altLang="ru-RU" sz="2800" dirty="0" smtClean="0"/>
              <a:t>Онейроид;</a:t>
            </a:r>
          </a:p>
          <a:p>
            <a:pPr eaLnBrk="1" hangingPunct="1">
              <a:lnSpc>
                <a:spcPct val="90000"/>
              </a:lnSpc>
              <a:defRPr/>
            </a:pPr>
            <a:r>
              <a:rPr lang="ru-RU" altLang="ru-RU" sz="2800" dirty="0" err="1" smtClean="0"/>
              <a:t>Дереализационно-деперсонализационные</a:t>
            </a:r>
            <a:r>
              <a:rPr lang="ru-RU" altLang="ru-RU" sz="2800" dirty="0" smtClean="0"/>
              <a:t> состояния;</a:t>
            </a:r>
          </a:p>
          <a:p>
            <a:pPr eaLnBrk="1" hangingPunct="1">
              <a:lnSpc>
                <a:spcPct val="90000"/>
              </a:lnSpc>
              <a:defRPr/>
            </a:pPr>
            <a:r>
              <a:rPr lang="ru-RU" altLang="ru-RU" sz="2800" dirty="0" smtClean="0"/>
              <a:t>Вспышка пережитого в прошлом;</a:t>
            </a:r>
          </a:p>
          <a:p>
            <a:pPr algn="ctr" eaLnBrk="1" hangingPunct="1">
              <a:lnSpc>
                <a:spcPct val="90000"/>
              </a:lnSpc>
              <a:buFont typeface="Wingdings" pitchFamily="2" charset="2"/>
              <a:buNone/>
              <a:defRPr/>
            </a:pPr>
            <a:r>
              <a:rPr lang="ru-RU" altLang="ru-RU" sz="2800" b="1" u="sng" dirty="0" err="1" smtClean="0"/>
              <a:t>Левополушарные</a:t>
            </a:r>
            <a:endParaRPr lang="ru-RU" altLang="ru-RU" sz="2800" b="1" u="sng" dirty="0" smtClean="0"/>
          </a:p>
          <a:p>
            <a:pPr eaLnBrk="1" hangingPunct="1">
              <a:lnSpc>
                <a:spcPct val="90000"/>
              </a:lnSpc>
              <a:defRPr/>
            </a:pPr>
            <a:r>
              <a:rPr lang="ru-RU" altLang="ru-RU" sz="2800" dirty="0" smtClean="0"/>
              <a:t>Сумеречное состояние сознания;</a:t>
            </a:r>
          </a:p>
          <a:p>
            <a:pPr eaLnBrk="1" hangingPunct="1">
              <a:lnSpc>
                <a:spcPct val="90000"/>
              </a:lnSpc>
              <a:defRPr/>
            </a:pPr>
            <a:r>
              <a:rPr lang="ru-RU" altLang="ru-RU" sz="2800" dirty="0" smtClean="0"/>
              <a:t>Делирий;</a:t>
            </a:r>
          </a:p>
          <a:p>
            <a:pPr eaLnBrk="1" hangingPunct="1">
              <a:lnSpc>
                <a:spcPct val="90000"/>
              </a:lnSpc>
              <a:defRPr/>
            </a:pPr>
            <a:r>
              <a:rPr lang="ru-RU" altLang="ru-RU" sz="2800" dirty="0" smtClean="0"/>
              <a:t>Транзиторная глобальная амнезия.</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rrowheads="1"/>
          </p:cNvSpPr>
          <p:nvPr>
            <p:ph type="title"/>
          </p:nvPr>
        </p:nvSpPr>
        <p:spPr/>
        <p:txBody>
          <a:bodyPr>
            <a:normAutofit fontScale="90000"/>
          </a:bodyPr>
          <a:lstStyle/>
          <a:p>
            <a:pPr eaLnBrk="1" hangingPunct="1">
              <a:defRPr/>
            </a:pPr>
            <a:r>
              <a:rPr lang="ru-RU" altLang="ru-RU" sz="3600" dirty="0" smtClean="0">
                <a:solidFill>
                  <a:schemeClr val="tx1"/>
                </a:solidFill>
              </a:rPr>
              <a:t>Синдромы угнетения-выключения сознания:</a:t>
            </a:r>
          </a:p>
        </p:txBody>
      </p:sp>
      <p:sp>
        <p:nvSpPr>
          <p:cNvPr id="27651" name="Rectangle 3"/>
          <p:cNvSpPr>
            <a:spLocks noGrp="1" noChangeArrowheads="1"/>
          </p:cNvSpPr>
          <p:nvPr>
            <p:ph type="body" idx="1"/>
          </p:nvPr>
        </p:nvSpPr>
        <p:spPr/>
        <p:txBody>
          <a:bodyPr/>
          <a:lstStyle/>
          <a:p>
            <a:pPr marL="609600" indent="-609600" algn="ctr" eaLnBrk="1" hangingPunct="1">
              <a:lnSpc>
                <a:spcPct val="90000"/>
              </a:lnSpc>
              <a:buFont typeface="Wingdings" pitchFamily="2" charset="2"/>
              <a:buNone/>
              <a:defRPr/>
            </a:pPr>
            <a:r>
              <a:rPr lang="ru-RU" altLang="ru-RU" sz="2400" dirty="0" err="1" smtClean="0"/>
              <a:t>Посткоматозные</a:t>
            </a:r>
            <a:r>
              <a:rPr lang="ru-RU" altLang="ru-RU" sz="2400" dirty="0" smtClean="0"/>
              <a:t> бессознательные состояния:</a:t>
            </a:r>
          </a:p>
          <a:p>
            <a:pPr marL="609600" indent="-609600" eaLnBrk="1" hangingPunct="1">
              <a:lnSpc>
                <a:spcPct val="90000"/>
              </a:lnSpc>
              <a:buFontTx/>
              <a:buAutoNum type="arabicPeriod"/>
              <a:defRPr/>
            </a:pPr>
            <a:r>
              <a:rPr lang="ru-RU" altLang="ru-RU" sz="2400" dirty="0" smtClean="0"/>
              <a:t>Вегетативное состояние (</a:t>
            </a:r>
            <a:r>
              <a:rPr lang="ru-RU" altLang="ru-RU" sz="2400" dirty="0" err="1" smtClean="0"/>
              <a:t>апаллический</a:t>
            </a:r>
            <a:r>
              <a:rPr lang="ru-RU" altLang="ru-RU" sz="2400" dirty="0" smtClean="0"/>
              <a:t> синдром);</a:t>
            </a:r>
            <a:endParaRPr lang="en-US" altLang="ru-RU" sz="2400" dirty="0" smtClean="0"/>
          </a:p>
          <a:p>
            <a:pPr marL="990600" lvl="1" indent="-533400" eaLnBrk="1" hangingPunct="1">
              <a:lnSpc>
                <a:spcPct val="90000"/>
              </a:lnSpc>
              <a:buFontTx/>
              <a:buChar char="•"/>
              <a:defRPr/>
            </a:pPr>
            <a:r>
              <a:rPr lang="ru-RU" altLang="ru-RU" sz="2000" dirty="0" smtClean="0"/>
              <a:t>Стадия разрозненных реакций</a:t>
            </a:r>
          </a:p>
          <a:p>
            <a:pPr marL="990600" lvl="1" indent="-533400" eaLnBrk="1" hangingPunct="1">
              <a:lnSpc>
                <a:spcPct val="90000"/>
              </a:lnSpc>
              <a:buFontTx/>
              <a:buChar char="•"/>
              <a:defRPr/>
            </a:pPr>
            <a:r>
              <a:rPr lang="ru-RU" altLang="ru-RU" sz="2000" dirty="0" smtClean="0"/>
              <a:t>Стадия </a:t>
            </a:r>
            <a:r>
              <a:rPr lang="ru-RU" altLang="ru-RU" sz="2000" dirty="0" err="1" smtClean="0"/>
              <a:t>реинтеграции</a:t>
            </a:r>
            <a:r>
              <a:rPr lang="ru-RU" altLang="ru-RU" sz="2000" dirty="0" smtClean="0"/>
              <a:t> простейших сенсорных и моторных реакций</a:t>
            </a:r>
          </a:p>
          <a:p>
            <a:pPr marL="990600" lvl="1" indent="-533400" eaLnBrk="1" hangingPunct="1">
              <a:lnSpc>
                <a:spcPct val="90000"/>
              </a:lnSpc>
              <a:buFontTx/>
              <a:buChar char="•"/>
              <a:defRPr/>
            </a:pPr>
            <a:r>
              <a:rPr lang="ru-RU" altLang="ru-RU" sz="2000" dirty="0" smtClean="0"/>
              <a:t>Стадия </a:t>
            </a:r>
            <a:r>
              <a:rPr lang="ru-RU" altLang="ru-RU" sz="2000" dirty="0" err="1" smtClean="0"/>
              <a:t>реинтеграции</a:t>
            </a:r>
            <a:r>
              <a:rPr lang="ru-RU" altLang="ru-RU" sz="2000" dirty="0" smtClean="0"/>
              <a:t> простейших психосенсорных и психомоторных реакций</a:t>
            </a:r>
          </a:p>
          <a:p>
            <a:pPr marL="609600" indent="-609600" eaLnBrk="1" hangingPunct="1">
              <a:lnSpc>
                <a:spcPct val="90000"/>
              </a:lnSpc>
              <a:buFontTx/>
              <a:buAutoNum type="arabicPeriod"/>
              <a:defRPr/>
            </a:pPr>
            <a:r>
              <a:rPr lang="ru-RU" altLang="ru-RU" sz="2400" dirty="0" err="1" smtClean="0"/>
              <a:t>Акинетический</a:t>
            </a:r>
            <a:r>
              <a:rPr lang="ru-RU" altLang="ru-RU" sz="2400" dirty="0" smtClean="0"/>
              <a:t> </a:t>
            </a:r>
            <a:r>
              <a:rPr lang="ru-RU" altLang="ru-RU" sz="2400" dirty="0" err="1" smtClean="0"/>
              <a:t>мутизм</a:t>
            </a:r>
            <a:r>
              <a:rPr lang="ru-RU" altLang="ru-RU" sz="2400" dirty="0" smtClean="0"/>
              <a:t>;</a:t>
            </a:r>
          </a:p>
          <a:p>
            <a:pPr marL="609600" indent="-609600" eaLnBrk="1" hangingPunct="1">
              <a:lnSpc>
                <a:spcPct val="90000"/>
              </a:lnSpc>
              <a:buFontTx/>
              <a:buAutoNum type="arabicPeriod"/>
              <a:defRPr/>
            </a:pPr>
            <a:r>
              <a:rPr lang="ru-RU" altLang="ru-RU" sz="2400" dirty="0" err="1" smtClean="0"/>
              <a:t>Гиперкинетический</a:t>
            </a:r>
            <a:r>
              <a:rPr lang="ru-RU" altLang="ru-RU" sz="2400" dirty="0" smtClean="0"/>
              <a:t> </a:t>
            </a:r>
            <a:r>
              <a:rPr lang="ru-RU" altLang="ru-RU" sz="2400" dirty="0" err="1" smtClean="0"/>
              <a:t>мутизм</a:t>
            </a:r>
            <a:endParaRPr lang="ru-RU" altLang="ru-RU" sz="2400" dirty="0" smtClean="0"/>
          </a:p>
          <a:p>
            <a:pPr marL="990600" lvl="1" indent="-533400" eaLnBrk="1" hangingPunct="1">
              <a:lnSpc>
                <a:spcPct val="90000"/>
              </a:lnSpc>
              <a:buFontTx/>
              <a:buChar char="•"/>
              <a:defRPr/>
            </a:pPr>
            <a:r>
              <a:rPr lang="ru-RU" altLang="ru-RU" sz="2000" dirty="0" smtClean="0"/>
              <a:t>Стадия восстановления понимания речи</a:t>
            </a:r>
          </a:p>
          <a:p>
            <a:pPr marL="990600" lvl="1" indent="-533400" eaLnBrk="1" hangingPunct="1">
              <a:lnSpc>
                <a:spcPct val="90000"/>
              </a:lnSpc>
              <a:buFontTx/>
              <a:buChar char="•"/>
              <a:defRPr/>
            </a:pPr>
            <a:r>
              <a:rPr lang="ru-RU" altLang="ru-RU" sz="2000" dirty="0" smtClean="0"/>
              <a:t>Стадия восстановления собственной речи</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5338936" cy="1143000"/>
          </a:xfrm>
        </p:spPr>
        <p:txBody>
          <a:bodyPr>
            <a:normAutofit fontScale="90000"/>
          </a:bodyPr>
          <a:lstStyle/>
          <a:p>
            <a:r>
              <a:rPr lang="ru-RU" b="1" dirty="0" smtClean="0"/>
              <a:t>Кровоизлияние в желудочки головного мозга</a:t>
            </a:r>
            <a:endParaRPr lang="ru-RU" dirty="0"/>
          </a:p>
        </p:txBody>
      </p:sp>
      <p:sp>
        <p:nvSpPr>
          <p:cNvPr id="3" name="Содержимое 2"/>
          <p:cNvSpPr>
            <a:spLocks noGrp="1"/>
          </p:cNvSpPr>
          <p:nvPr>
            <p:ph sz="quarter" idx="1"/>
          </p:nvPr>
        </p:nvSpPr>
        <p:spPr>
          <a:xfrm>
            <a:off x="457200" y="2708920"/>
            <a:ext cx="7499176" cy="3765032"/>
          </a:xfrm>
        </p:spPr>
        <p:txBody>
          <a:bodyPr>
            <a:normAutofit fontScale="85000" lnSpcReduction="10000"/>
          </a:bodyPr>
          <a:lstStyle/>
          <a:p>
            <a:r>
              <a:rPr lang="ru-RU" b="1" dirty="0" smtClean="0"/>
              <a:t>Кровоизлияние в желудочки головного мозга</a:t>
            </a:r>
            <a:r>
              <a:rPr lang="ru-RU" dirty="0" smtClean="0"/>
              <a:t> представляет собой одну из разновидностей острого нарушения мозгового кровообращения – наиболее распространенную патологию в неврологии. Развитию кровоизлияния в головной мозг, как правило, способствуют </a:t>
            </a:r>
            <a:r>
              <a:rPr lang="ru-RU" dirty="0" err="1" smtClean="0"/>
              <a:t>нелеченная</a:t>
            </a:r>
            <a:r>
              <a:rPr lang="ru-RU" dirty="0" smtClean="0"/>
              <a:t> стойкая артериальная гипертензия, злоупотребление алкоголем, курение, прием препаратов, нарушающих свертываемость крови. Диагноз ставится на основании сбора анамнеза жизни пациента и проведения ряда обследований (МРТ или КТ, ЭКГ). Лечение направлено на устранение отека мозга, нормализацию дыхательной функции и артериального давления.</a:t>
            </a:r>
            <a:endParaRPr lang="ru-RU" dirty="0"/>
          </a:p>
        </p:txBody>
      </p:sp>
      <p:pic>
        <p:nvPicPr>
          <p:cNvPr id="14338" name="Picture 2" descr="Кровоизлияние в желудочки головного мозга"/>
          <p:cNvPicPr>
            <a:picLocks noChangeAspect="1" noChangeArrowheads="1"/>
          </p:cNvPicPr>
          <p:nvPr/>
        </p:nvPicPr>
        <p:blipFill>
          <a:blip r:embed="rId2" cstate="print"/>
          <a:srcRect/>
          <a:stretch>
            <a:fillRect/>
          </a:stretch>
        </p:blipFill>
        <p:spPr bwMode="auto">
          <a:xfrm>
            <a:off x="5220072" y="0"/>
            <a:ext cx="3168936" cy="2492896"/>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p:txBody>
          <a:bodyPr/>
          <a:lstStyle/>
          <a:p>
            <a:endParaRPr lang="ru-RU"/>
          </a:p>
        </p:txBody>
      </p:sp>
      <p:pic>
        <p:nvPicPr>
          <p:cNvPr id="13313" name="Picture 1"/>
          <p:cNvPicPr>
            <a:picLocks noChangeAspect="1" noChangeArrowheads="1"/>
          </p:cNvPicPr>
          <p:nvPr/>
        </p:nvPicPr>
        <p:blipFill>
          <a:blip r:embed="rId2" cstate="print"/>
          <a:srcRect/>
          <a:stretch>
            <a:fillRect/>
          </a:stretch>
        </p:blipFill>
        <p:spPr bwMode="auto">
          <a:xfrm>
            <a:off x="251520" y="648695"/>
            <a:ext cx="8208912" cy="6209305"/>
          </a:xfrm>
          <a:prstGeom prst="rect">
            <a:avLst/>
          </a:prstGeom>
          <a:noFill/>
          <a:ln w="9525">
            <a:noFill/>
            <a:miter lim="800000"/>
            <a:headEnd/>
            <a:tailEnd/>
          </a:ln>
        </p:spPr>
      </p:pic>
      <p:sp>
        <p:nvSpPr>
          <p:cNvPr id="2" name="Заголовок 1"/>
          <p:cNvSpPr>
            <a:spLocks noGrp="1"/>
          </p:cNvSpPr>
          <p:nvPr>
            <p:ph type="title"/>
          </p:nvPr>
        </p:nvSpPr>
        <p:spPr>
          <a:xfrm>
            <a:off x="395536" y="188640"/>
            <a:ext cx="8748464" cy="692696"/>
          </a:xfrm>
        </p:spPr>
        <p:txBody>
          <a:bodyPr>
            <a:normAutofit fontScale="90000"/>
          </a:bodyPr>
          <a:lstStyle/>
          <a:p>
            <a:r>
              <a:rPr lang="ru-RU" dirty="0" smtClean="0">
                <a:solidFill>
                  <a:schemeClr val="tx1"/>
                </a:solidFill>
              </a:rPr>
              <a:t>Классификация </a:t>
            </a:r>
            <a:r>
              <a:rPr lang="ru-RU" dirty="0" err="1" smtClean="0">
                <a:solidFill>
                  <a:schemeClr val="tx1"/>
                </a:solidFill>
              </a:rPr>
              <a:t>внутрижелудочковых</a:t>
            </a:r>
            <a:r>
              <a:rPr lang="ru-RU" dirty="0" smtClean="0">
                <a:solidFill>
                  <a:schemeClr val="tx1"/>
                </a:solidFill>
              </a:rPr>
              <a:t> кровоизлияний</a:t>
            </a:r>
            <a:endParaRPr lang="ru-RU" dirty="0">
              <a:solidFill>
                <a:schemeClr val="tx1"/>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Постгеморрагическая гидроцефалия</a:t>
            </a:r>
            <a:endParaRPr lang="ru-RU" dirty="0"/>
          </a:p>
        </p:txBody>
      </p:sp>
      <p:sp>
        <p:nvSpPr>
          <p:cNvPr id="5" name="Содержимое 4"/>
          <p:cNvSpPr>
            <a:spLocks noGrp="1"/>
          </p:cNvSpPr>
          <p:nvPr>
            <p:ph sz="quarter" idx="1"/>
          </p:nvPr>
        </p:nvSpPr>
        <p:spPr/>
        <p:txBody>
          <a:bodyPr/>
          <a:lstStyle/>
          <a:p>
            <a:r>
              <a:rPr lang="ru-RU" dirty="0" smtClean="0"/>
              <a:t>Постгеморрагическая гидроцефалия </a:t>
            </a:r>
            <a:r>
              <a:rPr lang="ru-RU" dirty="0" smtClean="0"/>
              <a:t>возникает </a:t>
            </a:r>
            <a:r>
              <a:rPr lang="ru-RU" dirty="0" smtClean="0"/>
              <a:t>как осложнение при ВЖК в результате обструкции путей оттока ЦСЖ. </a:t>
            </a:r>
            <a:endParaRPr lang="ru-RU" dirty="0" smtClean="0"/>
          </a:p>
          <a:p>
            <a:r>
              <a:rPr lang="ru-RU" dirty="0" smtClean="0"/>
              <a:t>ПГГ </a:t>
            </a:r>
            <a:r>
              <a:rPr lang="ru-RU" dirty="0" smtClean="0"/>
              <a:t>– это прогрессирующее заболевание, возникающее как осложнение ВЖК, сопровождается прогрессирующим нарастанием размеров </a:t>
            </a:r>
            <a:r>
              <a:rPr lang="ru-RU" dirty="0" err="1" smtClean="0"/>
              <a:t>ликворной</a:t>
            </a:r>
            <a:r>
              <a:rPr lang="ru-RU" dirty="0" smtClean="0"/>
              <a:t> системы. </a:t>
            </a:r>
            <a:endParaRPr lang="ru-RU" dirty="0" smtClean="0"/>
          </a:p>
          <a:p>
            <a:r>
              <a:rPr lang="ru-RU" dirty="0" smtClean="0"/>
              <a:t>ПГГ </a:t>
            </a:r>
            <a:r>
              <a:rPr lang="ru-RU" dirty="0" smtClean="0"/>
              <a:t>возникает вследствие нарушения баланса между продукцией и оттоком/резорбцией ликвора.</a:t>
            </a:r>
            <a:endParaRPr lang="ru-RU"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Патогенез развития гидроцефалии при ВЖК</a:t>
            </a:r>
            <a:endParaRPr lang="ru-RU" dirty="0"/>
          </a:p>
        </p:txBody>
      </p:sp>
      <p:sp>
        <p:nvSpPr>
          <p:cNvPr id="3" name="Содержимое 2"/>
          <p:cNvSpPr>
            <a:spLocks noGrp="1"/>
          </p:cNvSpPr>
          <p:nvPr>
            <p:ph sz="quarter" idx="1"/>
          </p:nvPr>
        </p:nvSpPr>
        <p:spPr/>
        <p:txBody>
          <a:bodyPr/>
          <a:lstStyle/>
          <a:p>
            <a:r>
              <a:rPr lang="ru-RU" dirty="0" smtClean="0"/>
              <a:t>Согласно последним данным мировой литературы, причиной ПГГ лишь в 10% является обструкция фрагментами тромбов путей оттока ликвора (</a:t>
            </a:r>
            <a:r>
              <a:rPr lang="ru-RU" dirty="0" err="1" smtClean="0"/>
              <a:t>Сильвиева</a:t>
            </a:r>
            <a:r>
              <a:rPr lang="ru-RU" dirty="0" smtClean="0"/>
              <a:t> водопровода, реже отверстий Монро, </a:t>
            </a:r>
            <a:r>
              <a:rPr lang="ru-RU" dirty="0" err="1" smtClean="0"/>
              <a:t>Люшка</a:t>
            </a:r>
            <a:r>
              <a:rPr lang="ru-RU" dirty="0" smtClean="0"/>
              <a:t> и </a:t>
            </a:r>
            <a:r>
              <a:rPr lang="ru-RU" dirty="0" err="1" smtClean="0"/>
              <a:t>Мажанди</a:t>
            </a:r>
            <a:r>
              <a:rPr lang="ru-RU" dirty="0" smtClean="0"/>
              <a:t>). В 90% случаев основным патогенетическим механизмом гидроцефалии является развитие </a:t>
            </a:r>
            <a:r>
              <a:rPr lang="ru-RU" dirty="0" err="1" smtClean="0"/>
              <a:t>облитерирующего</a:t>
            </a:r>
            <a:r>
              <a:rPr lang="ru-RU" dirty="0" smtClean="0"/>
              <a:t> арахноидита в области задней черепной ямки в результате реактивного асептического воспаления на фоне ВЖК. Вследствие арахноидита нарушается резорбция ликвора в паутинной оболочке</a:t>
            </a:r>
            <a:endParaRPr lang="ru-RU"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Хирургическое лечение</a:t>
            </a:r>
            <a:endParaRPr lang="ru-RU" dirty="0"/>
          </a:p>
        </p:txBody>
      </p:sp>
      <p:sp>
        <p:nvSpPr>
          <p:cNvPr id="3" name="Содержимое 2"/>
          <p:cNvSpPr>
            <a:spLocks noGrp="1"/>
          </p:cNvSpPr>
          <p:nvPr>
            <p:ph sz="quarter" idx="1"/>
          </p:nvPr>
        </p:nvSpPr>
        <p:spPr/>
        <p:txBody>
          <a:bodyPr/>
          <a:lstStyle/>
          <a:p>
            <a:r>
              <a:rPr lang="ru-RU" dirty="0" smtClean="0"/>
              <a:t>Выделяют </a:t>
            </a:r>
            <a:r>
              <a:rPr lang="ru-RU" dirty="0" smtClean="0"/>
              <a:t>методы </a:t>
            </a:r>
            <a:r>
              <a:rPr lang="ru-RU" u="sng" dirty="0" smtClean="0"/>
              <a:t>временного</a:t>
            </a:r>
            <a:r>
              <a:rPr lang="ru-RU" dirty="0" smtClean="0"/>
              <a:t> купирования повышенного внутричерепного давления </a:t>
            </a:r>
            <a:r>
              <a:rPr lang="ru-RU" dirty="0" smtClean="0"/>
              <a:t>и </a:t>
            </a:r>
            <a:r>
              <a:rPr lang="ru-RU" u="sng" dirty="0" smtClean="0"/>
              <a:t>постоянного</a:t>
            </a:r>
            <a:r>
              <a:rPr lang="ru-RU" dirty="0" smtClean="0"/>
              <a:t>. </a:t>
            </a:r>
            <a:endParaRPr lang="ru-RU" dirty="0" smtClean="0"/>
          </a:p>
          <a:p>
            <a:r>
              <a:rPr lang="ru-RU" dirty="0" smtClean="0"/>
              <a:t>К </a:t>
            </a:r>
            <a:r>
              <a:rPr lang="ru-RU" dirty="0" smtClean="0"/>
              <a:t>временным методам относят: повторные </a:t>
            </a:r>
            <a:r>
              <a:rPr lang="ru-RU" dirty="0" err="1" smtClean="0"/>
              <a:t>люмбальные</a:t>
            </a:r>
            <a:r>
              <a:rPr lang="ru-RU" dirty="0" smtClean="0"/>
              <a:t> и </a:t>
            </a:r>
            <a:r>
              <a:rPr lang="ru-RU" dirty="0" err="1" smtClean="0"/>
              <a:t>вентрикулярные</a:t>
            </a:r>
            <a:r>
              <a:rPr lang="ru-RU" dirty="0" smtClean="0"/>
              <a:t> пункции, наружный </a:t>
            </a:r>
            <a:r>
              <a:rPr lang="ru-RU" dirty="0" err="1" smtClean="0"/>
              <a:t>вентрикулярный</a:t>
            </a:r>
            <a:r>
              <a:rPr lang="ru-RU" dirty="0" smtClean="0"/>
              <a:t> дренаж, </a:t>
            </a:r>
            <a:r>
              <a:rPr lang="ru-RU" dirty="0" err="1" smtClean="0"/>
              <a:t>вентрикулярное</a:t>
            </a:r>
            <a:r>
              <a:rPr lang="ru-RU" dirty="0" smtClean="0"/>
              <a:t> </a:t>
            </a:r>
            <a:r>
              <a:rPr lang="ru-RU" dirty="0" err="1" smtClean="0"/>
              <a:t>субгалеальное</a:t>
            </a:r>
            <a:r>
              <a:rPr lang="ru-RU" dirty="0" smtClean="0"/>
              <a:t> шунтирование, наружный </a:t>
            </a:r>
            <a:r>
              <a:rPr lang="ru-RU" dirty="0" err="1" smtClean="0"/>
              <a:t>вентрикулярный</a:t>
            </a:r>
            <a:r>
              <a:rPr lang="ru-RU" dirty="0" smtClean="0"/>
              <a:t> </a:t>
            </a:r>
            <a:r>
              <a:rPr lang="ru-RU" dirty="0" smtClean="0"/>
              <a:t>резервуар</a:t>
            </a:r>
            <a:r>
              <a:rPr lang="ru-RU" dirty="0" smtClean="0"/>
              <a:t>.</a:t>
            </a:r>
          </a:p>
          <a:p>
            <a:r>
              <a:rPr lang="ru-RU" dirty="0" smtClean="0"/>
              <a:t>Постоянство контроля ВЧД обеспечивают системы, выводящие ликвор в одну из полостей организма: </a:t>
            </a:r>
            <a:r>
              <a:rPr lang="ru-RU" dirty="0" err="1" smtClean="0"/>
              <a:t>вентрикулоперитонеальное</a:t>
            </a:r>
            <a:r>
              <a:rPr lang="ru-RU" dirty="0" smtClean="0"/>
              <a:t>, </a:t>
            </a:r>
            <a:r>
              <a:rPr lang="ru-RU" dirty="0" err="1" smtClean="0"/>
              <a:t>вентрикулоатриальное</a:t>
            </a:r>
            <a:r>
              <a:rPr lang="ru-RU" dirty="0" smtClean="0"/>
              <a:t> шунтирование.</a:t>
            </a:r>
            <a:endParaRPr lang="ru-RU"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normAutofit/>
          </a:bodyPr>
          <a:lstStyle/>
          <a:p>
            <a:r>
              <a:rPr lang="ru-RU" dirty="0" smtClean="0"/>
              <a:t>Серийные </a:t>
            </a:r>
            <a:r>
              <a:rPr lang="ru-RU" dirty="0" err="1" smtClean="0"/>
              <a:t>люмбальные</a:t>
            </a:r>
            <a:r>
              <a:rPr lang="ru-RU" dirty="0" smtClean="0"/>
              <a:t> пункции (ЛП) применяются многими нейрохирургами с целью разгрузки </a:t>
            </a:r>
            <a:r>
              <a:rPr lang="ru-RU" dirty="0" err="1" smtClean="0"/>
              <a:t>ликворной</a:t>
            </a:r>
            <a:r>
              <a:rPr lang="ru-RU" dirty="0" smtClean="0"/>
              <a:t> системы. По разным схемам осуществляют выведение до 20 мл ликвора ежедневно путем </a:t>
            </a:r>
            <a:r>
              <a:rPr lang="ru-RU" dirty="0" err="1" smtClean="0"/>
              <a:t>люмбальных</a:t>
            </a:r>
            <a:r>
              <a:rPr lang="ru-RU" dirty="0" smtClean="0"/>
              <a:t> пункций. Было установлено, что серийные </a:t>
            </a:r>
            <a:r>
              <a:rPr lang="ru-RU" dirty="0" err="1" smtClean="0"/>
              <a:t>люмбальные</a:t>
            </a:r>
            <a:r>
              <a:rPr lang="ru-RU" dirty="0" smtClean="0"/>
              <a:t> пункции хотя и приводят к уменьшению </a:t>
            </a:r>
            <a:r>
              <a:rPr lang="ru-RU" dirty="0" err="1" smtClean="0"/>
              <a:t>вентрикулодилатации</a:t>
            </a:r>
            <a:r>
              <a:rPr lang="ru-RU" dirty="0" smtClean="0"/>
              <a:t>, но не изменяют течение постгеморрагической гидроцефалии в целом и, следовательно, неэффективны в качестве метода излечения. </a:t>
            </a:r>
            <a:endParaRPr lang="ru-RU"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lstStyle/>
          <a:p>
            <a:r>
              <a:rPr lang="ru-RU" dirty="0" smtClean="0"/>
              <a:t>Серийные </a:t>
            </a:r>
            <a:r>
              <a:rPr lang="ru-RU" dirty="0" err="1" smtClean="0"/>
              <a:t>вентрикулярные</a:t>
            </a:r>
            <a:r>
              <a:rPr lang="ru-RU" dirty="0" smtClean="0"/>
              <a:t> пункции (ВП). Несмотря на то, что технически манипуляция легко выполнима, часто бывают осложнения в виде </a:t>
            </a:r>
            <a:r>
              <a:rPr lang="ru-RU" dirty="0" err="1" smtClean="0"/>
              <a:t>субдурального</a:t>
            </a:r>
            <a:r>
              <a:rPr lang="ru-RU" dirty="0" smtClean="0"/>
              <a:t> или паренхиматозного кровоизлияния и ВЖК. Это основное противопоказание к поведению повторных ВП, так как впоследствии это может приводить к формированию </a:t>
            </a:r>
            <a:r>
              <a:rPr lang="ru-RU" dirty="0" err="1" smtClean="0"/>
              <a:t>энцефаломаляции</a:t>
            </a:r>
            <a:r>
              <a:rPr lang="ru-RU" dirty="0" smtClean="0"/>
              <a:t> и </a:t>
            </a:r>
            <a:r>
              <a:rPr lang="ru-RU" dirty="0" err="1" smtClean="0"/>
              <a:t>порэнцефалии</a:t>
            </a:r>
            <a:r>
              <a:rPr lang="ru-RU" dirty="0" smtClean="0"/>
              <a:t> по ходу инъекционного канала, особенно при наличии гидроцефалии. Многократные ВП, по мнению ведущих ученых, не могут быть широко рекомендованы как метод лечения ПГГ.</a:t>
            </a:r>
          </a:p>
          <a:p>
            <a:endParaRPr lang="ru-RU"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Наружный </a:t>
            </a:r>
            <a:r>
              <a:rPr lang="ru-RU" dirty="0" err="1" smtClean="0"/>
              <a:t>вентрикулярный</a:t>
            </a:r>
            <a:r>
              <a:rPr lang="ru-RU" dirty="0" smtClean="0"/>
              <a:t> дренаж (НВД). </a:t>
            </a:r>
            <a:endParaRPr lang="ru-RU" dirty="0"/>
          </a:p>
        </p:txBody>
      </p:sp>
      <p:sp>
        <p:nvSpPr>
          <p:cNvPr id="3" name="Содержимое 2"/>
          <p:cNvSpPr>
            <a:spLocks noGrp="1"/>
          </p:cNvSpPr>
          <p:nvPr>
            <p:ph sz="quarter" idx="1"/>
          </p:nvPr>
        </p:nvSpPr>
        <p:spPr/>
        <p:txBody>
          <a:bodyPr>
            <a:normAutofit/>
          </a:bodyPr>
          <a:lstStyle/>
          <a:p>
            <a:r>
              <a:rPr lang="ru-RU" dirty="0" smtClean="0"/>
              <a:t>Многие </a:t>
            </a:r>
            <a:r>
              <a:rPr lang="ru-RU" dirty="0" smtClean="0"/>
              <a:t>авторы рассматривают постановку НВД как временную меру, которая предшествует постановке постоянного шунта. К несомненным достоинствам НВД относят: легкость установки, </a:t>
            </a:r>
            <a:r>
              <a:rPr lang="ru-RU" dirty="0" smtClean="0"/>
              <a:t>длительный </a:t>
            </a:r>
            <a:r>
              <a:rPr lang="ru-RU" dirty="0" smtClean="0"/>
              <a:t>контроль ВЧД постоянным дренированием и в итоге разрешение гидроцефалии после установки дренажного резервуара. Частым осложнением также является окклюзия – у 41% и </a:t>
            </a:r>
            <a:r>
              <a:rPr lang="ru-RU" dirty="0" err="1" smtClean="0"/>
              <a:t>самоудаление</a:t>
            </a:r>
            <a:r>
              <a:rPr lang="ru-RU" dirty="0" smtClean="0"/>
              <a:t> дренажа – у 13</a:t>
            </a:r>
            <a:r>
              <a:rPr lang="ru-RU" dirty="0" smtClean="0"/>
              <a:t>%. </a:t>
            </a:r>
            <a:r>
              <a:rPr lang="ru-RU" dirty="0" smtClean="0"/>
              <a:t>НВД является эффективным методом лечения ПГГ лишь в случае, если предполагаемый период лечения не превышает 2-3 недели. </a:t>
            </a:r>
            <a:endParaRPr lang="ru-RU"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Наружный </a:t>
            </a:r>
            <a:r>
              <a:rPr lang="ru-RU" dirty="0" err="1" smtClean="0"/>
              <a:t>вентрикулярный</a:t>
            </a:r>
            <a:r>
              <a:rPr lang="ru-RU" dirty="0" smtClean="0"/>
              <a:t> дренаж</a:t>
            </a:r>
            <a:br>
              <a:rPr lang="ru-RU" dirty="0" smtClean="0"/>
            </a:br>
            <a:endParaRPr lang="ru-RU" dirty="0"/>
          </a:p>
        </p:txBody>
      </p:sp>
      <p:sp>
        <p:nvSpPr>
          <p:cNvPr id="3" name="Содержимое 2"/>
          <p:cNvSpPr>
            <a:spLocks noGrp="1"/>
          </p:cNvSpPr>
          <p:nvPr>
            <p:ph sz="quarter" idx="1"/>
          </p:nvPr>
        </p:nvSpPr>
        <p:spPr/>
        <p:txBody>
          <a:bodyPr>
            <a:normAutofit fontScale="85000" lnSpcReduction="10000"/>
          </a:bodyPr>
          <a:lstStyle/>
          <a:p>
            <a:r>
              <a:rPr lang="ru-RU" dirty="0" smtClean="0"/>
              <a:t>Точка </a:t>
            </a:r>
            <a:r>
              <a:rPr lang="ru-RU" dirty="0" err="1" smtClean="0"/>
              <a:t>Kocher</a:t>
            </a:r>
            <a:r>
              <a:rPr lang="ru-RU" dirty="0" smtClean="0"/>
              <a:t> (2,5 см </a:t>
            </a:r>
            <a:r>
              <a:rPr lang="ru-RU" dirty="0" err="1" smtClean="0"/>
              <a:t>латерально</a:t>
            </a:r>
            <a:r>
              <a:rPr lang="ru-RU" dirty="0" smtClean="0"/>
              <a:t> от средней линии и 11 </a:t>
            </a:r>
            <a:r>
              <a:rPr lang="ru-RU" dirty="0" smtClean="0"/>
              <a:t>см выше </a:t>
            </a:r>
            <a:r>
              <a:rPr lang="ru-RU" dirty="0" err="1" smtClean="0"/>
              <a:t>назиона</a:t>
            </a:r>
            <a:r>
              <a:rPr lang="ru-RU" dirty="0" smtClean="0"/>
              <a:t>)</a:t>
            </a:r>
          </a:p>
          <a:p>
            <a:pPr>
              <a:buNone/>
            </a:pPr>
            <a:r>
              <a:rPr lang="ru-RU" dirty="0" smtClean="0"/>
              <a:t>– </a:t>
            </a:r>
            <a:r>
              <a:rPr lang="ru-RU" i="1" dirty="0" smtClean="0"/>
              <a:t>2-4 см </a:t>
            </a:r>
            <a:r>
              <a:rPr lang="ru-RU" i="1" dirty="0" err="1" smtClean="0"/>
              <a:t>латерально</a:t>
            </a:r>
            <a:r>
              <a:rPr lang="ru-RU" i="1" dirty="0" smtClean="0"/>
              <a:t> от средней линии, 2-4 см кпереди </a:t>
            </a:r>
            <a:r>
              <a:rPr lang="ru-RU" i="1" dirty="0" smtClean="0"/>
              <a:t>от  венечного </a:t>
            </a:r>
            <a:r>
              <a:rPr lang="ru-RU" i="1" dirty="0" smtClean="0"/>
              <a:t>шва</a:t>
            </a:r>
          </a:p>
          <a:p>
            <a:pPr>
              <a:buNone/>
            </a:pPr>
            <a:r>
              <a:rPr lang="ru-RU" dirty="0" smtClean="0"/>
              <a:t>– </a:t>
            </a:r>
            <a:r>
              <a:rPr lang="ru-RU" i="1" dirty="0" smtClean="0"/>
              <a:t>Перпендикуляр к линии соединяющей слуховые проходы</a:t>
            </a:r>
          </a:p>
          <a:p>
            <a:r>
              <a:rPr lang="ru-RU" dirty="0" smtClean="0"/>
              <a:t>Точка </a:t>
            </a:r>
            <a:r>
              <a:rPr lang="ru-RU" dirty="0" err="1" smtClean="0"/>
              <a:t>Dаndy</a:t>
            </a:r>
            <a:r>
              <a:rPr lang="ru-RU" dirty="0" smtClean="0"/>
              <a:t> </a:t>
            </a:r>
            <a:r>
              <a:rPr lang="ru-RU" dirty="0" smtClean="0"/>
              <a:t>(3 см кнаружи и на 3 см выше </a:t>
            </a:r>
            <a:r>
              <a:rPr lang="ru-RU" dirty="0" err="1" smtClean="0"/>
              <a:t>иниона</a:t>
            </a:r>
            <a:r>
              <a:rPr lang="ru-RU" dirty="0" smtClean="0"/>
              <a:t>)</a:t>
            </a:r>
          </a:p>
          <a:p>
            <a:pPr>
              <a:buNone/>
            </a:pPr>
            <a:r>
              <a:rPr lang="ru-RU" dirty="0" smtClean="0"/>
              <a:t>– </a:t>
            </a:r>
            <a:r>
              <a:rPr lang="ru-RU" i="1" dirty="0" smtClean="0"/>
              <a:t>2-4 см </a:t>
            </a:r>
            <a:r>
              <a:rPr lang="ru-RU" i="1" dirty="0" err="1" smtClean="0"/>
              <a:t>латерально</a:t>
            </a:r>
            <a:r>
              <a:rPr lang="ru-RU" i="1" dirty="0" smtClean="0"/>
              <a:t> от средней линии, 3-6 см выше </a:t>
            </a:r>
            <a:r>
              <a:rPr lang="ru-RU" i="1" dirty="0" err="1" smtClean="0"/>
              <a:t>иниона</a:t>
            </a:r>
            <a:endParaRPr lang="ru-RU" i="1" dirty="0" smtClean="0"/>
          </a:p>
          <a:p>
            <a:pPr>
              <a:buNone/>
            </a:pPr>
            <a:r>
              <a:rPr lang="ru-RU" dirty="0" smtClean="0"/>
              <a:t>– </a:t>
            </a:r>
            <a:r>
              <a:rPr lang="ru-RU" i="1" dirty="0" smtClean="0"/>
              <a:t>Направление на наружный угол глазницы стороны пункции</a:t>
            </a:r>
          </a:p>
          <a:p>
            <a:r>
              <a:rPr lang="ru-RU" dirty="0" smtClean="0"/>
              <a:t>Точка </a:t>
            </a:r>
            <a:r>
              <a:rPr lang="en-US" dirty="0" smtClean="0"/>
              <a:t>Keen</a:t>
            </a:r>
            <a:endParaRPr lang="en-US" dirty="0" smtClean="0"/>
          </a:p>
          <a:p>
            <a:pPr>
              <a:buNone/>
            </a:pPr>
            <a:r>
              <a:rPr lang="ru-RU" dirty="0" smtClean="0"/>
              <a:t>– </a:t>
            </a:r>
            <a:r>
              <a:rPr lang="ru-RU" i="1" dirty="0" smtClean="0"/>
              <a:t>3 сантиметра кверху а также на 3 сантиметра кзади </a:t>
            </a:r>
            <a:r>
              <a:rPr lang="ru-RU" i="1" dirty="0" smtClean="0"/>
              <a:t>от наружного </a:t>
            </a:r>
            <a:r>
              <a:rPr lang="ru-RU" i="1" dirty="0" smtClean="0"/>
              <a:t>слухового прохода</a:t>
            </a:r>
          </a:p>
          <a:p>
            <a:pPr>
              <a:buNone/>
            </a:pPr>
            <a:r>
              <a:rPr lang="ru-RU" dirty="0" smtClean="0"/>
              <a:t>– </a:t>
            </a:r>
            <a:r>
              <a:rPr lang="ru-RU" i="1" dirty="0" smtClean="0"/>
              <a:t>Строго перпендикулярно поверхности мозга на глубину </a:t>
            </a:r>
            <a:r>
              <a:rPr lang="ru-RU" i="1" dirty="0" smtClean="0"/>
              <a:t>до 3 </a:t>
            </a:r>
            <a:r>
              <a:rPr lang="ru-RU" i="1" dirty="0" smtClean="0"/>
              <a:t>см</a:t>
            </a:r>
            <a:endParaRPr lang="ru-RU"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Наружный </a:t>
            </a:r>
            <a:r>
              <a:rPr lang="ru-RU" dirty="0" err="1" smtClean="0"/>
              <a:t>вентрикулярный</a:t>
            </a:r>
            <a:r>
              <a:rPr lang="ru-RU" dirty="0" smtClean="0"/>
              <a:t> резервуар (НВР). </a:t>
            </a:r>
            <a:endParaRPr lang="ru-RU" dirty="0"/>
          </a:p>
        </p:txBody>
      </p:sp>
      <p:sp>
        <p:nvSpPr>
          <p:cNvPr id="3" name="Содержимое 2"/>
          <p:cNvSpPr>
            <a:spLocks noGrp="1"/>
          </p:cNvSpPr>
          <p:nvPr>
            <p:ph sz="quarter" idx="1"/>
          </p:nvPr>
        </p:nvSpPr>
        <p:spPr/>
        <p:txBody>
          <a:bodyPr>
            <a:normAutofit lnSpcReduction="10000"/>
          </a:bodyPr>
          <a:lstStyle/>
          <a:p>
            <a:r>
              <a:rPr lang="ru-RU" dirty="0" smtClean="0"/>
              <a:t>Достоинствами </a:t>
            </a:r>
            <a:r>
              <a:rPr lang="ru-RU" dirty="0" smtClean="0"/>
              <a:t>метода являются: легкость установки и использования. Выведение больших объемов ЦСЖ, которое недоступно при серийных ЛП, легко происходит при наличии </a:t>
            </a:r>
            <a:r>
              <a:rPr lang="ru-RU" dirty="0" err="1" smtClean="0"/>
              <a:t>вентрикулярного</a:t>
            </a:r>
            <a:r>
              <a:rPr lang="ru-RU" dirty="0" smtClean="0"/>
              <a:t> дренажа. К тому же, НВР позволяет получать ликвор многократно в течение нескольких месяцев, что приводит к прекращению прогрессирования и регрессу проявлений гидроцефалии, имеет низкий риск инфицирования, окклюзии и пролежней, позволяет проводить инстилляции антибиотиков в желудочки. Большим недостатком является непостоянный контроль ВЧД.</a:t>
            </a:r>
            <a:endParaRPr lang="ru-RU"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i="1" dirty="0" smtClean="0"/>
              <a:t>Дислокационные синдромы, вызванные внутричерепными кровоизлияниями.</a:t>
            </a:r>
            <a:endParaRPr lang="ru-RU" dirty="0"/>
          </a:p>
        </p:txBody>
      </p:sp>
      <p:sp>
        <p:nvSpPr>
          <p:cNvPr id="3" name="Содержимое 2"/>
          <p:cNvSpPr>
            <a:spLocks noGrp="1"/>
          </p:cNvSpPr>
          <p:nvPr>
            <p:ph sz="quarter" idx="1"/>
          </p:nvPr>
        </p:nvSpPr>
        <p:spPr/>
        <p:txBody>
          <a:bodyPr>
            <a:normAutofit lnSpcReduction="10000"/>
          </a:bodyPr>
          <a:lstStyle/>
          <a:p>
            <a:r>
              <a:rPr lang="ru-RU" b="1" dirty="0" smtClean="0"/>
              <a:t>Основные формы дислокаций мозга:</a:t>
            </a:r>
            <a:endParaRPr lang="ru-RU" dirty="0" smtClean="0"/>
          </a:p>
          <a:p>
            <a:r>
              <a:rPr lang="ru-RU" b="1" dirty="0" smtClean="0"/>
              <a:t>I. Супратенториальные смещения: </a:t>
            </a:r>
            <a:r>
              <a:rPr lang="ru-RU" dirty="0" smtClean="0"/>
              <a:t/>
            </a:r>
            <a:br>
              <a:rPr lang="ru-RU" dirty="0" smtClean="0"/>
            </a:br>
            <a:r>
              <a:rPr lang="ru-RU" dirty="0" smtClean="0"/>
              <a:t>1. Боковое смещение под серповидный отросток </a:t>
            </a:r>
            <a:br>
              <a:rPr lang="ru-RU" dirty="0" smtClean="0"/>
            </a:br>
            <a:r>
              <a:rPr lang="ru-RU" dirty="0" smtClean="0"/>
              <a:t>2. Аксиальное смещение </a:t>
            </a:r>
            <a:br>
              <a:rPr lang="ru-RU" dirty="0" smtClean="0"/>
            </a:br>
            <a:r>
              <a:rPr lang="ru-RU" dirty="0" smtClean="0"/>
              <a:t>3. Смещение височной доли в отверстие мозжечкового намета (в щель </a:t>
            </a:r>
            <a:r>
              <a:rPr lang="ru-RU" dirty="0" err="1" smtClean="0"/>
              <a:t>Биша</a:t>
            </a:r>
            <a:r>
              <a:rPr lang="ru-RU" dirty="0" smtClean="0"/>
              <a:t>) </a:t>
            </a:r>
            <a:br>
              <a:rPr lang="ru-RU" dirty="0" smtClean="0"/>
            </a:br>
            <a:r>
              <a:rPr lang="ru-RU" dirty="0" smtClean="0"/>
              <a:t/>
            </a:r>
            <a:br>
              <a:rPr lang="ru-RU" dirty="0" smtClean="0"/>
            </a:br>
            <a:r>
              <a:rPr lang="ru-RU" b="1" dirty="0" smtClean="0"/>
              <a:t>II. </a:t>
            </a:r>
            <a:r>
              <a:rPr lang="ru-RU" b="1" dirty="0" err="1" smtClean="0"/>
              <a:t>Субтенториальные</a:t>
            </a:r>
            <a:r>
              <a:rPr lang="ru-RU" b="1" dirty="0" smtClean="0"/>
              <a:t> смещения: </a:t>
            </a:r>
            <a:r>
              <a:rPr lang="ru-RU" dirty="0" smtClean="0"/>
              <a:t/>
            </a:r>
            <a:br>
              <a:rPr lang="ru-RU" dirty="0" smtClean="0"/>
            </a:br>
            <a:r>
              <a:rPr lang="ru-RU" dirty="0" smtClean="0"/>
              <a:t>1. Смещение мозжечка в шейно-затылочную </a:t>
            </a:r>
            <a:r>
              <a:rPr lang="ru-RU" dirty="0" err="1" smtClean="0"/>
              <a:t>дуральную</a:t>
            </a:r>
            <a:r>
              <a:rPr lang="ru-RU" dirty="0" smtClean="0"/>
              <a:t> воронку </a:t>
            </a:r>
            <a:br>
              <a:rPr lang="ru-RU" dirty="0" smtClean="0"/>
            </a:br>
            <a:r>
              <a:rPr lang="ru-RU" dirty="0" smtClean="0"/>
              <a:t>2. Смещение мозжечка в отверстие мозжечкового намета (в щель </a:t>
            </a:r>
            <a:r>
              <a:rPr lang="ru-RU" dirty="0" err="1" smtClean="0"/>
              <a:t>Биша</a:t>
            </a:r>
            <a:r>
              <a:rPr lang="ru-RU" dirty="0" smtClean="0"/>
              <a:t>) </a:t>
            </a:r>
            <a:br>
              <a:rPr lang="ru-RU" dirty="0" smtClean="0"/>
            </a:br>
            <a:endParaRPr lang="ru-RU"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7467600" cy="1354162"/>
          </a:xfrm>
        </p:spPr>
        <p:txBody>
          <a:bodyPr>
            <a:normAutofit fontScale="90000"/>
          </a:bodyPr>
          <a:lstStyle/>
          <a:p>
            <a:r>
              <a:rPr lang="ru-RU" b="1" dirty="0" smtClean="0"/>
              <a:t>БОКОВОЕ СМЕЩЕНИЕ МОЗГА ПОД СЕРПОВИДНЫЙ ОТРОСТОК (вклинение поясной извилины</a:t>
            </a:r>
            <a:r>
              <a:rPr lang="ru-RU" b="1" dirty="0" smtClean="0"/>
              <a:t>)</a:t>
            </a:r>
            <a:endParaRPr lang="ru-RU" dirty="0"/>
          </a:p>
        </p:txBody>
      </p:sp>
      <p:sp>
        <p:nvSpPr>
          <p:cNvPr id="3" name="Содержимое 2"/>
          <p:cNvSpPr>
            <a:spLocks noGrp="1"/>
          </p:cNvSpPr>
          <p:nvPr>
            <p:ph sz="quarter" idx="1"/>
          </p:nvPr>
        </p:nvSpPr>
        <p:spPr>
          <a:xfrm>
            <a:off x="457200" y="1600200"/>
            <a:ext cx="3394720" cy="4873752"/>
          </a:xfrm>
        </p:spPr>
        <p:txBody>
          <a:bodyPr>
            <a:normAutofit fontScale="77500" lnSpcReduction="20000"/>
          </a:bodyPr>
          <a:lstStyle/>
          <a:p>
            <a:r>
              <a:rPr lang="ru-RU" dirty="0" smtClean="0"/>
              <a:t>Происхо</a:t>
            </a:r>
            <a:r>
              <a:rPr lang="ru-RU" dirty="0" smtClean="0"/>
              <a:t>дит </a:t>
            </a:r>
            <a:r>
              <a:rPr lang="ru-RU" dirty="0" smtClean="0"/>
              <a:t>смещение </a:t>
            </a:r>
            <a:r>
              <a:rPr lang="ru-RU" dirty="0" smtClean="0"/>
              <a:t>структур мозга, располагающихся между свободным краем серповидного отростка и дном III желудочка, т.к. оно (дно III желудочка) удерживается на месте воронкой гипофиза </a:t>
            </a:r>
            <a:r>
              <a:rPr lang="ru-RU" b="1" dirty="0" smtClean="0"/>
              <a:t>(рис.3)</a:t>
            </a:r>
            <a:r>
              <a:rPr lang="ru-RU" dirty="0" smtClean="0"/>
              <a:t> Происходит </a:t>
            </a:r>
            <a:r>
              <a:rPr lang="ru-RU" dirty="0" err="1" smtClean="0"/>
              <a:t>сдавление</a:t>
            </a:r>
            <a:r>
              <a:rPr lang="ru-RU" dirty="0" smtClean="0"/>
              <a:t> сосудов мозга, особенно ПМА со стороны дислокации. Возникает ишемия, повышение кровенаполнения и отёк, которые увеличивают распространённость объёмного процесса.</a:t>
            </a:r>
            <a:endParaRPr lang="ru-RU" dirty="0"/>
          </a:p>
        </p:txBody>
      </p:sp>
      <p:pic>
        <p:nvPicPr>
          <p:cNvPr id="41986" name="Picture 2" descr="https://pp.vk.me/c623922/v623922831/23d1c/tP2wJyBAQl4.jpg"/>
          <p:cNvPicPr>
            <a:picLocks noChangeAspect="1" noChangeArrowheads="1"/>
          </p:cNvPicPr>
          <p:nvPr/>
        </p:nvPicPr>
        <p:blipFill>
          <a:blip r:embed="rId2" cstate="print"/>
          <a:srcRect/>
          <a:stretch>
            <a:fillRect/>
          </a:stretch>
        </p:blipFill>
        <p:spPr bwMode="auto">
          <a:xfrm>
            <a:off x="4173406" y="1268760"/>
            <a:ext cx="4503049" cy="5589240"/>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251520" y="2276872"/>
            <a:ext cx="3322712" cy="4873752"/>
          </a:xfrm>
        </p:spPr>
        <p:txBody>
          <a:bodyPr>
            <a:normAutofit fontScale="70000" lnSpcReduction="20000"/>
          </a:bodyPr>
          <a:lstStyle/>
          <a:p>
            <a:r>
              <a:rPr lang="ru-RU" dirty="0" smtClean="0"/>
              <a:t>Возникает </a:t>
            </a:r>
            <a:r>
              <a:rPr lang="ru-RU" dirty="0" smtClean="0"/>
              <a:t>при </a:t>
            </a:r>
            <a:r>
              <a:rPr lang="ru-RU" dirty="0" err="1" smtClean="0"/>
              <a:t>внемозговых</a:t>
            </a:r>
            <a:r>
              <a:rPr lang="ru-RU" dirty="0" smtClean="0"/>
              <a:t> объёмных процессах в области полюсов лобных, затылочных или теменных долей. При одностороннем объёмном процессе данной дислокации предшествует вклинение поясной извилины под серповидный отросток. </a:t>
            </a:r>
            <a:br>
              <a:rPr lang="ru-RU" dirty="0" smtClean="0"/>
            </a:br>
            <a:r>
              <a:rPr lang="ru-RU" dirty="0" smtClean="0"/>
              <a:t/>
            </a:r>
            <a:br>
              <a:rPr lang="ru-RU" dirty="0" smtClean="0"/>
            </a:br>
            <a:r>
              <a:rPr lang="ru-RU" dirty="0" smtClean="0"/>
              <a:t>Изменения на уровне мозжечкового намета заключаются в смещении промежуточного мозга (диэнцефальная область) и др. стволовых структур в каудальном направлении.</a:t>
            </a:r>
            <a:endParaRPr lang="ru-RU" dirty="0"/>
          </a:p>
        </p:txBody>
      </p:sp>
      <p:pic>
        <p:nvPicPr>
          <p:cNvPr id="40962" name="Picture 2" descr="https://pp.vk.me/c623922/v623922831/23d44/cPT_1cXICi0.jpg"/>
          <p:cNvPicPr>
            <a:picLocks noChangeAspect="1" noChangeArrowheads="1"/>
          </p:cNvPicPr>
          <p:nvPr/>
        </p:nvPicPr>
        <p:blipFill>
          <a:blip r:embed="rId2" cstate="print"/>
          <a:srcRect/>
          <a:stretch>
            <a:fillRect/>
          </a:stretch>
        </p:blipFill>
        <p:spPr bwMode="auto">
          <a:xfrm>
            <a:off x="4716016" y="314159"/>
            <a:ext cx="4147415" cy="6543842"/>
          </a:xfrm>
          <a:prstGeom prst="rect">
            <a:avLst/>
          </a:prstGeom>
          <a:noFill/>
        </p:spPr>
      </p:pic>
      <p:sp>
        <p:nvSpPr>
          <p:cNvPr id="2" name="Заголовок 1"/>
          <p:cNvSpPr>
            <a:spLocks noGrp="1"/>
          </p:cNvSpPr>
          <p:nvPr>
            <p:ph type="title"/>
          </p:nvPr>
        </p:nvSpPr>
        <p:spPr>
          <a:xfrm>
            <a:off x="0" y="620688"/>
            <a:ext cx="5915000" cy="1143000"/>
          </a:xfrm>
        </p:spPr>
        <p:txBody>
          <a:bodyPr>
            <a:normAutofit fontScale="90000"/>
          </a:bodyPr>
          <a:lstStyle/>
          <a:p>
            <a:r>
              <a:rPr lang="ru-RU" b="1" dirty="0" smtClean="0"/>
              <a:t>АКСИАЛЬНОЕ СМЕЩЕНИЕ МОЗГА (центральное </a:t>
            </a:r>
            <a:r>
              <a:rPr lang="ru-RU" b="1" dirty="0" err="1" smtClean="0"/>
              <a:t>транстенториальное</a:t>
            </a:r>
            <a:r>
              <a:rPr lang="ru-RU" b="1" dirty="0" smtClean="0"/>
              <a:t> вклинение)</a:t>
            </a:r>
            <a:r>
              <a:rPr lang="ru-RU" dirty="0" smtClean="0"/>
              <a:t> </a:t>
            </a:r>
            <a:endParaRPr lang="ru-RU"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7467600" cy="1498178"/>
          </a:xfrm>
        </p:spPr>
        <p:txBody>
          <a:bodyPr>
            <a:normAutofit fontScale="90000"/>
          </a:bodyPr>
          <a:lstStyle/>
          <a:p>
            <a:r>
              <a:rPr lang="ru-RU" b="1" dirty="0" smtClean="0"/>
              <a:t>СМЕЩЕНИЕ ВИСОЧНОЙ ДОЛИ В ОТВЕРСТИЕ МОЗЖЕЧКОВОГО НАМЁТА (</a:t>
            </a:r>
            <a:r>
              <a:rPr lang="ru-RU" b="1" dirty="0" err="1" smtClean="0"/>
              <a:t>височно-тенториальное</a:t>
            </a:r>
            <a:r>
              <a:rPr lang="ru-RU" b="1" dirty="0" smtClean="0"/>
              <a:t> вклинение) </a:t>
            </a:r>
            <a:endParaRPr lang="ru-RU" dirty="0"/>
          </a:p>
        </p:txBody>
      </p:sp>
      <p:sp>
        <p:nvSpPr>
          <p:cNvPr id="3" name="Содержимое 2"/>
          <p:cNvSpPr>
            <a:spLocks noGrp="1"/>
          </p:cNvSpPr>
          <p:nvPr>
            <p:ph sz="quarter" idx="1"/>
          </p:nvPr>
        </p:nvSpPr>
        <p:spPr>
          <a:xfrm>
            <a:off x="251520" y="1772816"/>
            <a:ext cx="3898776" cy="4873752"/>
          </a:xfrm>
        </p:spPr>
        <p:txBody>
          <a:bodyPr>
            <a:normAutofit fontScale="85000" lnSpcReduction="20000"/>
          </a:bodyPr>
          <a:lstStyle/>
          <a:p>
            <a:r>
              <a:rPr lang="ru-RU" dirty="0" smtClean="0"/>
              <a:t>При </a:t>
            </a:r>
            <a:r>
              <a:rPr lang="ru-RU" dirty="0" smtClean="0"/>
              <a:t>объёмном процессе в СЧЯ </a:t>
            </a:r>
            <a:r>
              <a:rPr lang="ru-RU" dirty="0" err="1" smtClean="0"/>
              <a:t>внутренне-базальный</a:t>
            </a:r>
            <a:r>
              <a:rPr lang="ru-RU" dirty="0" smtClean="0"/>
              <a:t> край крючка и извилина </a:t>
            </a:r>
            <a:r>
              <a:rPr lang="ru-RU" dirty="0" err="1" smtClean="0"/>
              <a:t>гиппокампа</a:t>
            </a:r>
            <a:r>
              <a:rPr lang="ru-RU" dirty="0" smtClean="0"/>
              <a:t> выпячиваются в щель </a:t>
            </a:r>
            <a:r>
              <a:rPr lang="ru-RU" dirty="0" err="1" smtClean="0"/>
              <a:t>Биша</a:t>
            </a:r>
            <a:r>
              <a:rPr lang="ru-RU" dirty="0" smtClean="0"/>
              <a:t>. Возникающее при этом вклинение приводит к </a:t>
            </a:r>
            <a:r>
              <a:rPr lang="ru-RU" dirty="0" err="1" smtClean="0"/>
              <a:t>сдавлению</a:t>
            </a:r>
            <a:r>
              <a:rPr lang="ru-RU" dirty="0" smtClean="0"/>
              <a:t> и уплощению прилежащих отделов среднего мозга, придавливанию его к противоположному краю вырезки намета мозжечка. В щели </a:t>
            </a:r>
            <a:r>
              <a:rPr lang="ru-RU" dirty="0" err="1" smtClean="0"/>
              <a:t>Биша</a:t>
            </a:r>
            <a:r>
              <a:rPr lang="ru-RU" dirty="0" smtClean="0"/>
              <a:t> также сдавливаются </a:t>
            </a:r>
            <a:r>
              <a:rPr lang="ru-RU" dirty="0" err="1" smtClean="0"/>
              <a:t>глазодвигательный</a:t>
            </a:r>
            <a:r>
              <a:rPr lang="ru-RU" dirty="0" smtClean="0"/>
              <a:t> нерв, ЗМА и базальная вена Розенталя. </a:t>
            </a:r>
            <a:br>
              <a:rPr lang="ru-RU" dirty="0" smtClean="0"/>
            </a:br>
            <a:endParaRPr lang="ru-RU" dirty="0"/>
          </a:p>
        </p:txBody>
      </p:sp>
      <p:pic>
        <p:nvPicPr>
          <p:cNvPr id="39938" name="Picture 2" descr="https://pp.vk.me/c623922/v623922831/23d4e/LYSFHmq99Eg.jpg"/>
          <p:cNvPicPr>
            <a:picLocks noChangeAspect="1" noChangeArrowheads="1"/>
          </p:cNvPicPr>
          <p:nvPr/>
        </p:nvPicPr>
        <p:blipFill>
          <a:blip r:embed="rId2" cstate="print"/>
          <a:srcRect/>
          <a:stretch>
            <a:fillRect/>
          </a:stretch>
        </p:blipFill>
        <p:spPr bwMode="auto">
          <a:xfrm>
            <a:off x="3976983" y="1340768"/>
            <a:ext cx="5167017" cy="5517232"/>
          </a:xfrm>
          <a:prstGeom prst="rect">
            <a:avLst/>
          </a:prstGeo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7467600" cy="1426170"/>
          </a:xfrm>
        </p:spPr>
        <p:txBody>
          <a:bodyPr>
            <a:normAutofit fontScale="90000"/>
          </a:bodyPr>
          <a:lstStyle/>
          <a:p>
            <a:r>
              <a:rPr lang="ru-RU" b="1" dirty="0" smtClean="0"/>
              <a:t>СМЕЩЕНИЕ МОЗЖЕЧКА В ШЕЙНО-ЗАТЫЛОЧНУЮ ДУРАЛЬНУЮ ВОРОНКУ (мозжечковый конус вклинения)</a:t>
            </a:r>
            <a:endParaRPr lang="ru-RU" dirty="0"/>
          </a:p>
        </p:txBody>
      </p:sp>
      <p:sp>
        <p:nvSpPr>
          <p:cNvPr id="3" name="Содержимое 2"/>
          <p:cNvSpPr>
            <a:spLocks noGrp="1"/>
          </p:cNvSpPr>
          <p:nvPr>
            <p:ph sz="quarter" idx="1"/>
          </p:nvPr>
        </p:nvSpPr>
        <p:spPr>
          <a:xfrm>
            <a:off x="179512" y="1600200"/>
            <a:ext cx="4042792" cy="5257800"/>
          </a:xfrm>
        </p:spPr>
        <p:txBody>
          <a:bodyPr>
            <a:normAutofit fontScale="85000" lnSpcReduction="10000"/>
          </a:bodyPr>
          <a:lstStyle/>
          <a:p>
            <a:r>
              <a:rPr lang="ru-RU" b="1" dirty="0" smtClean="0"/>
              <a:t> </a:t>
            </a:r>
            <a:r>
              <a:rPr lang="ru-RU" dirty="0" smtClean="0"/>
              <a:t>Затылочно-шейная </a:t>
            </a:r>
            <a:r>
              <a:rPr lang="ru-RU" dirty="0" err="1" smtClean="0"/>
              <a:t>дуральная</a:t>
            </a:r>
            <a:r>
              <a:rPr lang="ru-RU" dirty="0" smtClean="0"/>
              <a:t> воронка опускается в большое затылочное отверстие и верхнюю часть позвоночного канала. Миндалины мозжечка смещаются по ней вниз и вклиниваются между продолговатым мозгом и </a:t>
            </a:r>
            <a:r>
              <a:rPr lang="ru-RU" dirty="0" err="1" smtClean="0"/>
              <a:t>дуральной</a:t>
            </a:r>
            <a:r>
              <a:rPr lang="ru-RU" dirty="0" smtClean="0"/>
              <a:t> воронкой в области БЗО. Продолговатый мозг сдавливается сзади и с боков на уровне выхода корешков языкоглоточного, блуждающего, добавочного и подъязычного нервов </a:t>
            </a:r>
            <a:endParaRPr lang="ru-RU" dirty="0"/>
          </a:p>
        </p:txBody>
      </p:sp>
      <p:pic>
        <p:nvPicPr>
          <p:cNvPr id="38914" name="Picture 2" descr="https://pp.vk.me/c623922/v623922831/23d30/80BTJ80se3M.jpg"/>
          <p:cNvPicPr>
            <a:picLocks noChangeAspect="1" noChangeArrowheads="1"/>
          </p:cNvPicPr>
          <p:nvPr/>
        </p:nvPicPr>
        <p:blipFill>
          <a:blip r:embed="rId2" cstate="print"/>
          <a:srcRect/>
          <a:stretch>
            <a:fillRect/>
          </a:stretch>
        </p:blipFill>
        <p:spPr bwMode="auto">
          <a:xfrm>
            <a:off x="4478108" y="2204864"/>
            <a:ext cx="4665892" cy="3744416"/>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7467600" cy="1498178"/>
          </a:xfrm>
        </p:spPr>
        <p:txBody>
          <a:bodyPr>
            <a:normAutofit fontScale="90000"/>
          </a:bodyPr>
          <a:lstStyle/>
          <a:p>
            <a:r>
              <a:rPr lang="ru-RU" b="1" dirty="0" smtClean="0"/>
              <a:t>СМЕЩЕНИЕ МОЗЖЕЧКА В ОТВЕРСТИЕ МОЗЖЕЧКОВОГО НАМЕТА (</a:t>
            </a:r>
            <a:r>
              <a:rPr lang="ru-RU" b="1" dirty="0" err="1" smtClean="0"/>
              <a:t>мозжечково-тенториальное</a:t>
            </a:r>
            <a:r>
              <a:rPr lang="ru-RU" b="1" dirty="0" smtClean="0"/>
              <a:t> вклинение) </a:t>
            </a:r>
            <a:endParaRPr lang="ru-RU" dirty="0"/>
          </a:p>
        </p:txBody>
      </p:sp>
      <p:sp>
        <p:nvSpPr>
          <p:cNvPr id="3" name="Содержимое 2"/>
          <p:cNvSpPr>
            <a:spLocks noGrp="1"/>
          </p:cNvSpPr>
          <p:nvPr>
            <p:ph sz="quarter" idx="1"/>
          </p:nvPr>
        </p:nvSpPr>
        <p:spPr>
          <a:xfrm>
            <a:off x="467544" y="1984248"/>
            <a:ext cx="3312368" cy="4873752"/>
          </a:xfrm>
        </p:spPr>
        <p:txBody>
          <a:bodyPr>
            <a:normAutofit fontScale="70000" lnSpcReduction="20000"/>
          </a:bodyPr>
          <a:lstStyle/>
          <a:p>
            <a:r>
              <a:rPr lang="ru-RU" dirty="0" smtClean="0"/>
              <a:t>Данный </a:t>
            </a:r>
            <a:r>
              <a:rPr lang="ru-RU" dirty="0" smtClean="0"/>
              <a:t>вид дислокации приводит к </a:t>
            </a:r>
            <a:r>
              <a:rPr lang="ru-RU" dirty="0" err="1" smtClean="0"/>
              <a:t>сдавлению</a:t>
            </a:r>
            <a:r>
              <a:rPr lang="ru-RU" dirty="0" smtClean="0"/>
              <a:t> верхних отделов моста, среднего мозга и прилежащих сосудов. Деформируется задний отдел III желудочка и </a:t>
            </a:r>
            <a:r>
              <a:rPr lang="ru-RU" dirty="0" err="1" smtClean="0"/>
              <a:t>сильвиев</a:t>
            </a:r>
            <a:r>
              <a:rPr lang="ru-RU" dirty="0" smtClean="0"/>
              <a:t> водопровод. Также сдавливаются и деформируются вены Галена и Розенталя, повышая супратенториальное венозное давление. Могут быть сдавлены верхние мозжечковые артерии, в результате чего возникает инфаркт верхних отделов мозжечка.</a:t>
            </a:r>
            <a:endParaRPr lang="ru-RU" dirty="0"/>
          </a:p>
        </p:txBody>
      </p:sp>
      <p:sp>
        <p:nvSpPr>
          <p:cNvPr id="37890" name="AutoShape 2" descr="https://pp.vk.me/c623922/v623922831/23d38/U_yr2v5Ti3E.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37892" name="Picture 4" descr="https://pp.vk.me/c623922/v623922831/23d38/U_yr2v5Ti3E.jpg"/>
          <p:cNvPicPr>
            <a:picLocks noChangeAspect="1" noChangeArrowheads="1"/>
          </p:cNvPicPr>
          <p:nvPr/>
        </p:nvPicPr>
        <p:blipFill>
          <a:blip r:embed="rId2" cstate="print"/>
          <a:srcRect/>
          <a:stretch>
            <a:fillRect/>
          </a:stretch>
        </p:blipFill>
        <p:spPr bwMode="auto">
          <a:xfrm>
            <a:off x="3635896" y="2737097"/>
            <a:ext cx="5207165" cy="4120903"/>
          </a:xfrm>
          <a:prstGeom prst="rect">
            <a:avLst/>
          </a:prstGeom>
          <a:noFill/>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err="1" smtClean="0"/>
              <a:t>Декомпрессивная</a:t>
            </a:r>
            <a:r>
              <a:rPr lang="ru-RU" dirty="0" smtClean="0"/>
              <a:t> трепанация черепа</a:t>
            </a:r>
            <a:br>
              <a:rPr lang="ru-RU" dirty="0" smtClean="0"/>
            </a:br>
            <a:endParaRPr lang="ru-RU" dirty="0"/>
          </a:p>
        </p:txBody>
      </p:sp>
      <p:sp>
        <p:nvSpPr>
          <p:cNvPr id="3" name="Содержимое 2"/>
          <p:cNvSpPr>
            <a:spLocks noGrp="1"/>
          </p:cNvSpPr>
          <p:nvPr>
            <p:ph sz="quarter" idx="1"/>
          </p:nvPr>
        </p:nvSpPr>
        <p:spPr/>
        <p:txBody>
          <a:bodyPr/>
          <a:lstStyle/>
          <a:p>
            <a:pPr>
              <a:buNone/>
            </a:pPr>
            <a:r>
              <a:rPr lang="ru-RU" dirty="0" smtClean="0"/>
              <a:t>Показания: </a:t>
            </a:r>
            <a:endParaRPr lang="ru-RU" dirty="0" smtClean="0"/>
          </a:p>
          <a:p>
            <a:r>
              <a:rPr lang="ru-RU" dirty="0" smtClean="0"/>
              <a:t>глубокие </a:t>
            </a:r>
            <a:r>
              <a:rPr lang="ru-RU" dirty="0" smtClean="0"/>
              <a:t>большие опухоли мозга</a:t>
            </a:r>
            <a:r>
              <a:rPr lang="ru-RU" dirty="0" smtClean="0"/>
              <a:t>,</a:t>
            </a:r>
          </a:p>
          <a:p>
            <a:r>
              <a:rPr lang="ru-RU" dirty="0" smtClean="0"/>
              <a:t> </a:t>
            </a:r>
            <a:r>
              <a:rPr lang="ru-RU" dirty="0" smtClean="0"/>
              <a:t>острая травма черепа с быстро прогрессирующим повышением внутричерепного давления </a:t>
            </a:r>
            <a:endParaRPr lang="ru-RU" dirty="0" smtClean="0"/>
          </a:p>
          <a:p>
            <a:r>
              <a:rPr lang="ru-RU" dirty="0" smtClean="0"/>
              <a:t>ухудшение </a:t>
            </a:r>
            <a:r>
              <a:rPr lang="ru-RU" dirty="0" smtClean="0"/>
              <a:t>состояния больного, когда не представляется возможным удалить основной патологический очаг.</a:t>
            </a:r>
            <a:endParaRPr lang="ru-RU"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Техника операции по </a:t>
            </a:r>
            <a:r>
              <a:rPr lang="ru-RU" dirty="0" err="1" smtClean="0"/>
              <a:t>Кушингу</a:t>
            </a:r>
            <a:endParaRPr lang="ru-RU" dirty="0"/>
          </a:p>
        </p:txBody>
      </p:sp>
      <p:sp>
        <p:nvSpPr>
          <p:cNvPr id="3" name="Содержимое 2"/>
          <p:cNvSpPr>
            <a:spLocks noGrp="1"/>
          </p:cNvSpPr>
          <p:nvPr>
            <p:ph sz="quarter" idx="1"/>
          </p:nvPr>
        </p:nvSpPr>
        <p:spPr/>
        <p:txBody>
          <a:bodyPr>
            <a:normAutofit fontScale="92500" lnSpcReduction="20000"/>
          </a:bodyPr>
          <a:lstStyle/>
          <a:p>
            <a:r>
              <a:rPr lang="ru-RU" dirty="0" smtClean="0"/>
              <a:t>Подковообразным </a:t>
            </a:r>
            <a:r>
              <a:rPr lang="ru-RU" dirty="0" smtClean="0"/>
              <a:t>разрезом в правой височной области соответственно зоне расположения височной мышцы выкраивают кожный лоскут, обращенный основанием к уху, и отслаивают его книзу. Иногда делают вертикальный разрез от середины скуловой дуги к теменному бугру. Собственную фасцию и височную мышцу разделяют по ходу волокон и крючками разводят в стороны. Распатором удаляют надкостницу с чешуи височной кости. В центре участка фрезой наносят отверстие, которое расширяют костными кусачками до размеров 5X5 или 6X6 см. При этом необходимо щадить среднюю оболочечную артерию. После спинномозговой пункции, снижающей внутричерепное давление, рассекают крестообразным разрезом твердую мозговую оболочку. Послойно зашивают рану.</a:t>
            </a:r>
            <a:endParaRPr lang="ru-RU"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err="1" smtClean="0"/>
              <a:t>Бифронтальная</a:t>
            </a:r>
            <a:r>
              <a:rPr lang="ru-RU" dirty="0" smtClean="0"/>
              <a:t> </a:t>
            </a:r>
            <a:r>
              <a:rPr lang="ru-RU" dirty="0" err="1" smtClean="0"/>
              <a:t>краниоэктомия</a:t>
            </a:r>
            <a:r>
              <a:rPr lang="ru-RU" dirty="0" smtClean="0"/>
              <a:t/>
            </a:r>
            <a:br>
              <a:rPr lang="ru-RU" dirty="0" smtClean="0"/>
            </a:br>
            <a:endParaRPr lang="ru-RU" dirty="0"/>
          </a:p>
        </p:txBody>
      </p:sp>
      <p:sp>
        <p:nvSpPr>
          <p:cNvPr id="3" name="Содержимое 2"/>
          <p:cNvSpPr>
            <a:spLocks noGrp="1"/>
          </p:cNvSpPr>
          <p:nvPr>
            <p:ph sz="quarter" idx="1"/>
          </p:nvPr>
        </p:nvSpPr>
        <p:spPr/>
        <p:txBody>
          <a:bodyPr/>
          <a:lstStyle/>
          <a:p>
            <a:r>
              <a:rPr lang="ru-RU" dirty="0" smtClean="0"/>
              <a:t>Широкое </a:t>
            </a:r>
            <a:r>
              <a:rPr lang="ru-RU" dirty="0" smtClean="0"/>
              <a:t>трепанационное окно</a:t>
            </a:r>
          </a:p>
          <a:p>
            <a:pPr>
              <a:buNone/>
            </a:pPr>
            <a:r>
              <a:rPr lang="ru-RU" dirty="0" smtClean="0"/>
              <a:t>– Основание ПЧЯ</a:t>
            </a:r>
          </a:p>
          <a:p>
            <a:pPr>
              <a:buNone/>
            </a:pPr>
            <a:r>
              <a:rPr lang="ru-RU" dirty="0" smtClean="0"/>
              <a:t>– </a:t>
            </a:r>
            <a:r>
              <a:rPr lang="ru-RU" dirty="0" err="1" smtClean="0"/>
              <a:t>Сфенофронтальный</a:t>
            </a:r>
            <a:r>
              <a:rPr lang="ru-RU" dirty="0" smtClean="0"/>
              <a:t> шов</a:t>
            </a:r>
          </a:p>
          <a:p>
            <a:pPr>
              <a:buNone/>
            </a:pPr>
            <a:r>
              <a:rPr lang="ru-RU" dirty="0" smtClean="0"/>
              <a:t>– </a:t>
            </a:r>
            <a:r>
              <a:rPr lang="ru-RU" dirty="0" err="1" smtClean="0"/>
              <a:t>Птерион</a:t>
            </a:r>
            <a:r>
              <a:rPr lang="ru-RU" dirty="0" smtClean="0"/>
              <a:t> с обеих </a:t>
            </a:r>
            <a:r>
              <a:rPr lang="ru-RU" dirty="0" smtClean="0"/>
              <a:t>сторон</a:t>
            </a:r>
          </a:p>
          <a:p>
            <a:pPr>
              <a:buNone/>
            </a:pPr>
            <a:r>
              <a:rPr lang="ru-RU" dirty="0" smtClean="0"/>
              <a:t>– </a:t>
            </a:r>
            <a:r>
              <a:rPr lang="ru-RU" dirty="0" err="1" smtClean="0"/>
              <a:t>Брегма</a:t>
            </a:r>
            <a:endParaRPr lang="ru-RU" dirty="0" smtClean="0"/>
          </a:p>
          <a:p>
            <a:r>
              <a:rPr lang="ru-RU" dirty="0" smtClean="0"/>
              <a:t>Перевязка </a:t>
            </a:r>
            <a:r>
              <a:rPr lang="ru-RU" dirty="0" smtClean="0"/>
              <a:t>и пересечение верхнего</a:t>
            </a:r>
          </a:p>
          <a:p>
            <a:pPr>
              <a:buNone/>
            </a:pPr>
            <a:r>
              <a:rPr lang="ru-RU" dirty="0" smtClean="0"/>
              <a:t>сагиттального синуса до места</a:t>
            </a:r>
          </a:p>
          <a:p>
            <a:pPr>
              <a:buNone/>
            </a:pPr>
            <a:r>
              <a:rPr lang="ru-RU" dirty="0" smtClean="0"/>
              <a:t>впадения 2ой </a:t>
            </a:r>
            <a:r>
              <a:rPr lang="ru-RU" dirty="0" err="1" smtClean="0"/>
              <a:t>конвекситальной</a:t>
            </a:r>
            <a:r>
              <a:rPr lang="ru-RU" dirty="0" smtClean="0"/>
              <a:t> вены для</a:t>
            </a:r>
          </a:p>
          <a:p>
            <a:pPr>
              <a:buNone/>
            </a:pPr>
            <a:r>
              <a:rPr lang="ru-RU" dirty="0" smtClean="0"/>
              <a:t>пересечения серповидного отростка</a:t>
            </a:r>
            <a:endParaRPr lang="ru-RU"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err="1" smtClean="0"/>
              <a:t>Бифронтальная</a:t>
            </a:r>
            <a:r>
              <a:rPr lang="ru-RU" dirty="0" smtClean="0"/>
              <a:t> </a:t>
            </a:r>
            <a:r>
              <a:rPr lang="ru-RU" dirty="0" err="1" smtClean="0"/>
              <a:t>краниоэктомия</a:t>
            </a:r>
            <a:endParaRPr lang="ru-RU" dirty="0"/>
          </a:p>
        </p:txBody>
      </p:sp>
      <p:sp>
        <p:nvSpPr>
          <p:cNvPr id="3" name="Содержимое 2"/>
          <p:cNvSpPr>
            <a:spLocks noGrp="1"/>
          </p:cNvSpPr>
          <p:nvPr>
            <p:ph sz="quarter" idx="1"/>
          </p:nvPr>
        </p:nvSpPr>
        <p:spPr/>
        <p:txBody>
          <a:bodyPr/>
          <a:lstStyle/>
          <a:p>
            <a:endParaRPr lang="ru-RU"/>
          </a:p>
        </p:txBody>
      </p:sp>
      <p:pic>
        <p:nvPicPr>
          <p:cNvPr id="32769" name="Picture 1"/>
          <p:cNvPicPr>
            <a:picLocks noChangeAspect="1" noChangeArrowheads="1"/>
          </p:cNvPicPr>
          <p:nvPr/>
        </p:nvPicPr>
        <p:blipFill>
          <a:blip r:embed="rId2" cstate="print"/>
          <a:srcRect/>
          <a:stretch>
            <a:fillRect/>
          </a:stretch>
        </p:blipFill>
        <p:spPr bwMode="auto">
          <a:xfrm>
            <a:off x="251520" y="1481138"/>
            <a:ext cx="8136904" cy="4747494"/>
          </a:xfrm>
          <a:prstGeom prst="rect">
            <a:avLst/>
          </a:prstGeom>
          <a:noFill/>
          <a:ln w="9525">
            <a:noFill/>
            <a:miter lim="800000"/>
            <a:headEnd/>
            <a:tailEnd/>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Подвисочная </a:t>
            </a:r>
            <a:r>
              <a:rPr lang="ru-RU" dirty="0" err="1" smtClean="0"/>
              <a:t>краниоэктомия</a:t>
            </a:r>
            <a:endParaRPr lang="ru-RU" dirty="0"/>
          </a:p>
        </p:txBody>
      </p:sp>
      <p:sp>
        <p:nvSpPr>
          <p:cNvPr id="3" name="Содержимое 2"/>
          <p:cNvSpPr>
            <a:spLocks noGrp="1"/>
          </p:cNvSpPr>
          <p:nvPr>
            <p:ph sz="quarter" idx="1"/>
          </p:nvPr>
        </p:nvSpPr>
        <p:spPr/>
        <p:txBody>
          <a:bodyPr/>
          <a:lstStyle/>
          <a:p>
            <a:endParaRPr lang="ru-RU"/>
          </a:p>
        </p:txBody>
      </p:sp>
      <p:pic>
        <p:nvPicPr>
          <p:cNvPr id="31745" name="Picture 1"/>
          <p:cNvPicPr>
            <a:picLocks noChangeAspect="1" noChangeArrowheads="1"/>
          </p:cNvPicPr>
          <p:nvPr/>
        </p:nvPicPr>
        <p:blipFill>
          <a:blip r:embed="rId2" cstate="print"/>
          <a:srcRect/>
          <a:stretch>
            <a:fillRect/>
          </a:stretch>
        </p:blipFill>
        <p:spPr bwMode="auto">
          <a:xfrm>
            <a:off x="0" y="1495424"/>
            <a:ext cx="8604447" cy="5026483"/>
          </a:xfrm>
          <a:prstGeom prst="rect">
            <a:avLst/>
          </a:prstGeom>
          <a:noFill/>
          <a:ln w="9525">
            <a:noFill/>
            <a:miter lim="800000"/>
            <a:headEnd/>
            <a:tailE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ДЕКОМПРЕССИЯ ЗЧЯ</a:t>
            </a:r>
            <a:br>
              <a:rPr lang="ru-RU" dirty="0" smtClean="0"/>
            </a:br>
            <a:endParaRPr lang="ru-RU" dirty="0"/>
          </a:p>
        </p:txBody>
      </p:sp>
      <p:sp>
        <p:nvSpPr>
          <p:cNvPr id="3" name="Содержимое 2"/>
          <p:cNvSpPr>
            <a:spLocks noGrp="1"/>
          </p:cNvSpPr>
          <p:nvPr>
            <p:ph sz="quarter" idx="1"/>
          </p:nvPr>
        </p:nvSpPr>
        <p:spPr>
          <a:xfrm>
            <a:off x="4355976" y="1052736"/>
            <a:ext cx="4248472" cy="5805264"/>
          </a:xfrm>
        </p:spPr>
        <p:txBody>
          <a:bodyPr>
            <a:normAutofit fontScale="70000" lnSpcReduction="20000"/>
          </a:bodyPr>
          <a:lstStyle/>
          <a:p>
            <a:r>
              <a:rPr lang="ru-RU" dirty="0" smtClean="0"/>
              <a:t>• </a:t>
            </a:r>
            <a:r>
              <a:rPr lang="ru-RU" dirty="0" smtClean="0"/>
              <a:t>Широкое трепанационное окно</a:t>
            </a:r>
          </a:p>
          <a:p>
            <a:r>
              <a:rPr lang="ru-RU" dirty="0" smtClean="0"/>
              <a:t>• Поперечный синус и синусный сток</a:t>
            </a:r>
          </a:p>
          <a:p>
            <a:r>
              <a:rPr lang="ru-RU" dirty="0" smtClean="0"/>
              <a:t>• Резекция заднего края БЗО и дужки С1</a:t>
            </a:r>
          </a:p>
          <a:p>
            <a:r>
              <a:rPr lang="ru-RU" dirty="0" smtClean="0"/>
              <a:t>• Рассечение серповидного отростка</a:t>
            </a:r>
          </a:p>
          <a:p>
            <a:r>
              <a:rPr lang="ru-RU" dirty="0" smtClean="0"/>
              <a:t>мозжечка</a:t>
            </a:r>
          </a:p>
          <a:p>
            <a:r>
              <a:rPr lang="ru-RU" dirty="0" smtClean="0"/>
              <a:t>• Рассечение ТМО мозжечка и спинного</a:t>
            </a:r>
          </a:p>
          <a:p>
            <a:r>
              <a:rPr lang="ru-RU" dirty="0" smtClean="0"/>
              <a:t>мозга</a:t>
            </a:r>
          </a:p>
          <a:p>
            <a:r>
              <a:rPr lang="ru-RU" dirty="0" smtClean="0"/>
              <a:t>• Повреждение поперечного синуса</a:t>
            </a:r>
          </a:p>
          <a:p>
            <a:r>
              <a:rPr lang="ru-RU" dirty="0" smtClean="0"/>
              <a:t>• Повреждение сигмовидного синуса</a:t>
            </a:r>
          </a:p>
          <a:p>
            <a:r>
              <a:rPr lang="ru-RU" dirty="0" smtClean="0"/>
              <a:t>• Повреждение </a:t>
            </a:r>
            <a:r>
              <a:rPr lang="ru-RU" dirty="0" err="1" smtClean="0"/>
              <a:t>вертебральной</a:t>
            </a:r>
            <a:r>
              <a:rPr lang="ru-RU" dirty="0" smtClean="0"/>
              <a:t> артерии</a:t>
            </a:r>
          </a:p>
          <a:p>
            <a:r>
              <a:rPr lang="ru-RU" dirty="0" smtClean="0"/>
              <a:t>• Травма </a:t>
            </a:r>
            <a:r>
              <a:rPr lang="ru-RU" dirty="0" err="1" smtClean="0"/>
              <a:t>верхнешейного</a:t>
            </a:r>
            <a:r>
              <a:rPr lang="ru-RU" dirty="0" smtClean="0"/>
              <a:t> отдела спинного</a:t>
            </a:r>
          </a:p>
          <a:p>
            <a:r>
              <a:rPr lang="ru-RU" dirty="0" smtClean="0"/>
              <a:t>мозга/продолговатого мозга</a:t>
            </a:r>
          </a:p>
          <a:p>
            <a:r>
              <a:rPr lang="ru-RU" dirty="0" smtClean="0"/>
              <a:t>• Венозное кровотечение</a:t>
            </a:r>
          </a:p>
          <a:p>
            <a:r>
              <a:rPr lang="ru-RU" dirty="0" smtClean="0"/>
              <a:t>• Артериальное кровотечение</a:t>
            </a:r>
          </a:p>
          <a:p>
            <a:r>
              <a:rPr lang="ru-RU" dirty="0" smtClean="0"/>
              <a:t>• Воздушная эмболия</a:t>
            </a:r>
            <a:endParaRPr lang="ru-RU" dirty="0"/>
          </a:p>
        </p:txBody>
      </p:sp>
      <p:pic>
        <p:nvPicPr>
          <p:cNvPr id="47106" name="Picture 2"/>
          <p:cNvPicPr>
            <a:picLocks noChangeAspect="1" noChangeArrowheads="1"/>
          </p:cNvPicPr>
          <p:nvPr/>
        </p:nvPicPr>
        <p:blipFill>
          <a:blip r:embed="rId2" cstate="print"/>
          <a:srcRect/>
          <a:stretch>
            <a:fillRect/>
          </a:stretch>
        </p:blipFill>
        <p:spPr bwMode="auto">
          <a:xfrm>
            <a:off x="467544" y="1124744"/>
            <a:ext cx="3672408" cy="5606630"/>
          </a:xfrm>
          <a:prstGeom prst="rect">
            <a:avLst/>
          </a:prstGeom>
          <a:noFill/>
          <a:ln w="9525">
            <a:noFill/>
            <a:miter lim="800000"/>
            <a:headEnd/>
            <a:tailEnd/>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467544" y="0"/>
            <a:ext cx="7467600" cy="1143000"/>
          </a:xfrm>
        </p:spPr>
        <p:txBody>
          <a:bodyPr/>
          <a:lstStyle/>
          <a:p>
            <a:r>
              <a:rPr lang="ru-RU" dirty="0" smtClean="0"/>
              <a:t>Литература </a:t>
            </a:r>
          </a:p>
        </p:txBody>
      </p:sp>
      <p:sp>
        <p:nvSpPr>
          <p:cNvPr id="15363" name="Content Placeholder 2"/>
          <p:cNvSpPr>
            <a:spLocks noGrp="1"/>
          </p:cNvSpPr>
          <p:nvPr>
            <p:ph idx="1"/>
          </p:nvPr>
        </p:nvSpPr>
        <p:spPr>
          <a:xfrm>
            <a:off x="395288" y="1484313"/>
            <a:ext cx="7886700" cy="5113039"/>
          </a:xfrm>
        </p:spPr>
        <p:txBody>
          <a:bodyPr>
            <a:normAutofit fontScale="85000" lnSpcReduction="20000"/>
          </a:bodyPr>
          <a:lstStyle/>
          <a:p>
            <a:r>
              <a:rPr lang="ru-RU" dirty="0" smtClean="0"/>
              <a:t>1. Гусев Е. И. Неврология и нейрохирургия [Комплект] : учебник: в 2 т. Т.2 : Нейрохирургия / ред.: А. Н. Коновалов, А. В. Козлов. - 2-е </a:t>
            </a:r>
            <a:r>
              <a:rPr lang="ru-RU" dirty="0" err="1" smtClean="0"/>
              <a:t>изд.,испр.и</a:t>
            </a:r>
            <a:r>
              <a:rPr lang="ru-RU" dirty="0" smtClean="0"/>
              <a:t> доп. - М. : </a:t>
            </a:r>
            <a:r>
              <a:rPr lang="ru-RU" dirty="0" err="1" smtClean="0"/>
              <a:t>ГЭОТАР-Медиа</a:t>
            </a:r>
            <a:r>
              <a:rPr lang="ru-RU" dirty="0" smtClean="0"/>
              <a:t>, 2009. - 420 с. : ил. 1,0 5</a:t>
            </a:r>
          </a:p>
          <a:p>
            <a:r>
              <a:rPr lang="ru-RU" dirty="0" smtClean="0"/>
              <a:t>2. </a:t>
            </a:r>
            <a:r>
              <a:rPr lang="ru-RU" dirty="0" err="1" smtClean="0"/>
              <a:t>Можаев</a:t>
            </a:r>
            <a:r>
              <a:rPr lang="ru-RU" dirty="0" smtClean="0"/>
              <a:t> С. В. Нейрохирургия: учебник / С. В. </a:t>
            </a:r>
            <a:r>
              <a:rPr lang="ru-RU" dirty="0" err="1" smtClean="0"/>
              <a:t>Можаев</a:t>
            </a:r>
            <a:r>
              <a:rPr lang="ru-RU" dirty="0" smtClean="0"/>
              <a:t>, А. А. </a:t>
            </a:r>
            <a:r>
              <a:rPr lang="ru-RU" dirty="0" err="1" smtClean="0"/>
              <a:t>Скоромец</a:t>
            </a:r>
            <a:r>
              <a:rPr lang="ru-RU" dirty="0" smtClean="0"/>
              <a:t>, Т. А. </a:t>
            </a:r>
            <a:r>
              <a:rPr lang="ru-RU" dirty="0" err="1" smtClean="0"/>
              <a:t>Скоромец</a:t>
            </a:r>
            <a:r>
              <a:rPr lang="ru-RU" dirty="0" smtClean="0"/>
              <a:t>. - 2-е изд., </a:t>
            </a:r>
            <a:r>
              <a:rPr lang="ru-RU" dirty="0" err="1" smtClean="0"/>
              <a:t>перераб</a:t>
            </a:r>
            <a:r>
              <a:rPr lang="ru-RU" dirty="0" smtClean="0"/>
              <a:t>. и доп. - М. : </a:t>
            </a:r>
            <a:r>
              <a:rPr lang="ru-RU" dirty="0" err="1" smtClean="0"/>
              <a:t>ГЭОТАР-Медиа</a:t>
            </a:r>
            <a:r>
              <a:rPr lang="ru-RU" dirty="0" smtClean="0"/>
              <a:t>, 2009. - 480 с. : ил..</a:t>
            </a:r>
          </a:p>
          <a:p>
            <a:r>
              <a:rPr lang="ru-RU" dirty="0" smtClean="0"/>
              <a:t>1. </a:t>
            </a:r>
            <a:r>
              <a:rPr lang="ru-RU" dirty="0" err="1" smtClean="0"/>
              <a:t>Катэрино</a:t>
            </a:r>
            <a:r>
              <a:rPr lang="ru-RU" dirty="0" smtClean="0"/>
              <a:t>, </a:t>
            </a:r>
            <a:r>
              <a:rPr lang="ru-RU" dirty="0" err="1" smtClean="0"/>
              <a:t>Джеффри</a:t>
            </a:r>
            <a:r>
              <a:rPr lang="ru-RU" dirty="0" smtClean="0"/>
              <a:t> М.. Медицина неотложных состояний: пер. с англ.: учебное пособие / Дж. М. </a:t>
            </a:r>
            <a:r>
              <a:rPr lang="ru-RU" dirty="0" err="1" smtClean="0"/>
              <a:t>Катэрино</a:t>
            </a:r>
            <a:r>
              <a:rPr lang="ru-RU" dirty="0" smtClean="0"/>
              <a:t>, С. </a:t>
            </a:r>
            <a:r>
              <a:rPr lang="ru-RU" dirty="0" err="1" smtClean="0"/>
              <a:t>Кахан</a:t>
            </a:r>
            <a:r>
              <a:rPr lang="ru-RU" dirty="0" smtClean="0"/>
              <a:t> ; ред. Д. А. </a:t>
            </a:r>
            <a:r>
              <a:rPr lang="ru-RU" dirty="0" err="1" smtClean="0"/>
              <a:t>Струтынский</a:t>
            </a:r>
            <a:r>
              <a:rPr lang="ru-RU" dirty="0" smtClean="0"/>
              <a:t>. - 2-е изд. - М. : </a:t>
            </a:r>
            <a:r>
              <a:rPr lang="ru-RU" dirty="0" err="1" smtClean="0"/>
              <a:t>МЕДпресс-информ</a:t>
            </a:r>
            <a:r>
              <a:rPr lang="ru-RU" dirty="0" smtClean="0"/>
              <a:t>, 2008. – 336с. </a:t>
            </a:r>
          </a:p>
          <a:p>
            <a:r>
              <a:rPr lang="ru-RU" dirty="0" smtClean="0"/>
              <a:t>2. Актуальные вопросы анестезиологии и реаниматологии [Электронный ресурс]: учебное пособие / И. В. </a:t>
            </a:r>
            <a:r>
              <a:rPr lang="ru-RU" dirty="0" err="1" smtClean="0"/>
              <a:t>Беркасова</a:t>
            </a:r>
            <a:r>
              <a:rPr lang="ru-RU" dirty="0" smtClean="0"/>
              <a:t> [и др.]. - Новосибирск: НГМУ, 2011. </a:t>
            </a:r>
          </a:p>
          <a:p>
            <a:r>
              <a:rPr lang="ru-RU" dirty="0" smtClean="0"/>
              <a:t>3. Вопросы анестезиологии, реаниматологии и интенсивной терапии неотложных состояний [Электронный ресурс]: учебное пособие / Т. И. Астахова [и др.]. - Новосибирск : НГМУ, 2011. </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Эркер">
  <a:themeElements>
    <a:clrScheme name="Эркер">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Эркер">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Эркер">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113</TotalTime>
  <Words>1561</Words>
  <Application>Microsoft Office PowerPoint</Application>
  <PresentationFormat>Экран (4:3)</PresentationFormat>
  <Paragraphs>146</Paragraphs>
  <Slides>32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32</vt:i4>
      </vt:variant>
    </vt:vector>
  </HeadingPairs>
  <TitlesOfParts>
    <vt:vector size="33" baseType="lpstr">
      <vt:lpstr>Эркер</vt:lpstr>
      <vt:lpstr>Неотложные состояния в нейрохирургии, связанные с цереброваскулярной патологией. </vt:lpstr>
      <vt:lpstr>Цель</vt:lpstr>
      <vt:lpstr>План</vt:lpstr>
      <vt:lpstr>Нарушения сознания</vt:lpstr>
      <vt:lpstr>Синдромы угнетения-выключения сознания:</vt:lpstr>
      <vt:lpstr>Шкала комы Глазго (предназначена для количественной оценки уровня сознания)</vt:lpstr>
      <vt:lpstr>Количественная оценка нарушений сознания по шкале комы Глазго</vt:lpstr>
      <vt:lpstr>Синдромы помрачения сознания:</vt:lpstr>
      <vt:lpstr>Синдромы угнетения-выключения сознания:</vt:lpstr>
      <vt:lpstr>Кровоизлияние в желудочки головного мозга</vt:lpstr>
      <vt:lpstr>Классификация внутрижелудочковых кровоизлияний</vt:lpstr>
      <vt:lpstr>Постгеморрагическая гидроцефалия</vt:lpstr>
      <vt:lpstr>Патогенез развития гидроцефалии при ВЖК</vt:lpstr>
      <vt:lpstr>Хирургическое лечение</vt:lpstr>
      <vt:lpstr>Слайд 15</vt:lpstr>
      <vt:lpstr>Слайд 16</vt:lpstr>
      <vt:lpstr>Наружный вентрикулярный дренаж (НВД). </vt:lpstr>
      <vt:lpstr>Наружный вентрикулярный дренаж </vt:lpstr>
      <vt:lpstr>Наружный вентрикулярный резервуар (НВР). </vt:lpstr>
      <vt:lpstr>Дислокационные синдромы, вызванные внутричерепными кровоизлияниями.</vt:lpstr>
      <vt:lpstr>БОКОВОЕ СМЕЩЕНИЕ МОЗГА ПОД СЕРПОВИДНЫЙ ОТРОСТОК (вклинение поясной извилины)</vt:lpstr>
      <vt:lpstr>АКСИАЛЬНОЕ СМЕЩЕНИЕ МОЗГА (центральное транстенториальное вклинение) </vt:lpstr>
      <vt:lpstr>СМЕЩЕНИЕ ВИСОЧНОЙ ДОЛИ В ОТВЕРСТИЕ МОЗЖЕЧКОВОГО НАМЁТА (височно-тенториальное вклинение) </vt:lpstr>
      <vt:lpstr>СМЕЩЕНИЕ МОЗЖЕЧКА В ШЕЙНО-ЗАТЫЛОЧНУЮ ДУРАЛЬНУЮ ВОРОНКУ (мозжечковый конус вклинения)</vt:lpstr>
      <vt:lpstr>СМЕЩЕНИЕ МОЗЖЕЧКА В ОТВЕРСТИЕ МОЗЖЕЧКОВОГО НАМЕТА (мозжечково-тенториальное вклинение) </vt:lpstr>
      <vt:lpstr>Декомпрессивная трепанация черепа </vt:lpstr>
      <vt:lpstr>Техника операции по Кушингу</vt:lpstr>
      <vt:lpstr>Бифронтальная краниоэктомия </vt:lpstr>
      <vt:lpstr>Бифронтальная краниоэктомия</vt:lpstr>
      <vt:lpstr>Подвисочная краниоэктомия</vt:lpstr>
      <vt:lpstr>ДЕКОМПРЕССИЯ ЗЧЯ </vt:lpstr>
      <vt:lpstr>Литература </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Неотложные состояния в нейрохирургии, связанные с цереброваскулярной патологией. </dc:title>
  <dc:creator>Admin</dc:creator>
  <cp:lastModifiedBy>Admin</cp:lastModifiedBy>
  <cp:revision>2</cp:revision>
  <dcterms:created xsi:type="dcterms:W3CDTF">2016-10-23T14:46:07Z</dcterms:created>
  <dcterms:modified xsi:type="dcterms:W3CDTF">2016-10-23T16:39:55Z</dcterms:modified>
</cp:coreProperties>
</file>