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86" r:id="rId7"/>
    <p:sldId id="262" r:id="rId8"/>
    <p:sldId id="263" r:id="rId9"/>
    <p:sldId id="264" r:id="rId10"/>
    <p:sldId id="265" r:id="rId11"/>
    <p:sldId id="287" r:id="rId12"/>
    <p:sldId id="288" r:id="rId13"/>
    <p:sldId id="289" r:id="rId14"/>
    <p:sldId id="290" r:id="rId15"/>
    <p:sldId id="293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91" r:id="rId25"/>
    <p:sldId id="294" r:id="rId26"/>
    <p:sldId id="274" r:id="rId27"/>
    <p:sldId id="275" r:id="rId28"/>
    <p:sldId id="278" r:id="rId29"/>
    <p:sldId id="284" r:id="rId30"/>
    <p:sldId id="29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41" autoAdjust="0"/>
  </p:normalViewPr>
  <p:slideViewPr>
    <p:cSldViewPr>
      <p:cViewPr varScale="1">
        <p:scale>
          <a:sx n="45" d="100"/>
          <a:sy n="45" d="100"/>
        </p:scale>
        <p:origin x="-11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A50901F-B59A-4E52-9F21-8D3890C6344A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F3C8CEE-3047-458A-86E8-3AE9DF2F84F7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med.ru/guides/44054/doctor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Нетравматическое субарахноидальное кровоизлияние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0178" name="Picture 2" descr="Картинки по запросу кров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2378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Изучить проблему нетравматических (спонтанных) кровоизлияний.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Спонтанное субарахноидальное кровоизлияние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представляет </a:t>
            </a:r>
            <a:r>
              <a:rPr lang="ru-RU" dirty="0" smtClean="0"/>
              <a:t>собой самопроизвольное (не обусловленное травмой головы) излитие крови в субарахноидальное пространство, между мягкой и </a:t>
            </a:r>
            <a:r>
              <a:rPr lang="ru-RU" dirty="0" err="1" smtClean="0"/>
              <a:t>арахноидальной</a:t>
            </a:r>
            <a:r>
              <a:rPr lang="ru-RU" dirty="0" smtClean="0"/>
              <a:t> оболочками головного мозга. САК относят к острым нарушениям мозгового кровообращения, а точнее к внутричерепным кровоизлияниям.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Эпидемиология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Частота заболевания по разным оценкам и в разных странах мира составляет от 6 до 30 случаев САК на 100 000 тысяч населения в год. Данные по России за последние годы отсутствуют. Распространенность САК составляет приблизительно 50 случаев на 100 000 населения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САК характеризуется высоким уровнем смертности и </a:t>
            </a:r>
            <a:r>
              <a:rPr lang="ru-RU" dirty="0" err="1" smtClean="0"/>
              <a:t>инвалидизации</a:t>
            </a:r>
            <a:r>
              <a:rPr lang="ru-RU" dirty="0" smtClean="0"/>
              <a:t>. Около 15% больных погибают до поступления в стационар, 25% умирают в первые сутки от начала заболевания. Уровень смертности в конце первой недели доходит до 40%, а в первые пол года умирает около 50 - 60%.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Этиология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САК в 60-85% случаев вызвано разрывом артериальной аневризмы головного мозга. В 40% случаев выявляются аневризмы внутренней сонной артерии, в 24 -35% передней мозговой или соединительной артерии, в 3 - 25% </a:t>
            </a:r>
            <a:r>
              <a:rPr lang="ru-RU" dirty="0" err="1" smtClean="0"/>
              <a:t>заднихсегментов</a:t>
            </a:r>
            <a:r>
              <a:rPr lang="ru-RU" dirty="0" smtClean="0"/>
              <a:t> </a:t>
            </a:r>
            <a:r>
              <a:rPr lang="ru-RU" dirty="0" err="1" smtClean="0"/>
              <a:t>вилизиева</a:t>
            </a:r>
            <a:r>
              <a:rPr lang="ru-RU" dirty="0" smtClean="0"/>
              <a:t> круга, множественные аневризмы в 6 - 20% случаев. Около 2/3 САК связано с разрывом мешотчатой аневризмы, значительно реже выявляются </a:t>
            </a:r>
            <a:r>
              <a:rPr lang="ru-RU" dirty="0" err="1" smtClean="0"/>
              <a:t>фузиформные</a:t>
            </a:r>
            <a:r>
              <a:rPr lang="ru-RU" dirty="0" smtClean="0"/>
              <a:t> и </a:t>
            </a:r>
            <a:r>
              <a:rPr lang="ru-RU" dirty="0" err="1" smtClean="0"/>
              <a:t>микотические</a:t>
            </a:r>
            <a:r>
              <a:rPr lang="ru-RU" dirty="0" smtClean="0"/>
              <a:t> аневризмы. Аневризмы редко имеют семейную предрасположенность но, например, в Финляндии около 10% церебральных аневризм носят семейный характер. Врожденные аневризмы выявляются приблизительно в 5% случаев в популяции. В ряде случаев САК может быть ассоциировано с врожденными заболеваниями: синдромом </a:t>
            </a:r>
            <a:r>
              <a:rPr lang="ru-RU" dirty="0" err="1" smtClean="0"/>
              <a:t>Марфана</a:t>
            </a:r>
            <a:r>
              <a:rPr lang="ru-RU" dirty="0" smtClean="0"/>
              <a:t>, </a:t>
            </a:r>
            <a:r>
              <a:rPr lang="ru-RU" dirty="0" err="1" smtClean="0"/>
              <a:t>Элерса-Данло</a:t>
            </a:r>
            <a:r>
              <a:rPr lang="ru-RU" dirty="0" smtClean="0"/>
              <a:t>, </a:t>
            </a:r>
            <a:r>
              <a:rPr lang="ru-RU" dirty="0" err="1" smtClean="0"/>
              <a:t>поликистозом</a:t>
            </a:r>
            <a:r>
              <a:rPr lang="ru-RU" dirty="0" smtClean="0"/>
              <a:t> почек, </a:t>
            </a:r>
            <a:r>
              <a:rPr lang="ru-RU" dirty="0" err="1" smtClean="0"/>
              <a:t>фибромышечной</a:t>
            </a:r>
            <a:r>
              <a:rPr lang="ru-RU" dirty="0" smtClean="0"/>
              <a:t> дисплазией, </a:t>
            </a:r>
            <a:r>
              <a:rPr lang="ru-RU" dirty="0" err="1" smtClean="0"/>
              <a:t>коарктацией</a:t>
            </a:r>
            <a:r>
              <a:rPr lang="ru-RU" dirty="0" smtClean="0"/>
              <a:t> аорты.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Этиология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686800" cy="5733256"/>
          </a:xfrm>
        </p:spPr>
        <p:txBody>
          <a:bodyPr>
            <a:noAutofit/>
          </a:bodyPr>
          <a:lstStyle/>
          <a:p>
            <a:r>
              <a:rPr lang="ru-RU" sz="1600" dirty="0" smtClean="0"/>
              <a:t>Более редкие </a:t>
            </a:r>
            <a:r>
              <a:rPr lang="ru-RU" sz="1600" dirty="0" err="1" smtClean="0"/>
              <a:t>причины:Разрыв</a:t>
            </a:r>
            <a:r>
              <a:rPr lang="ru-RU" sz="1600" dirty="0" smtClean="0"/>
              <a:t> артериовенозной </a:t>
            </a:r>
            <a:r>
              <a:rPr lang="ru-RU" sz="1600" dirty="0" err="1" smtClean="0"/>
              <a:t>мальформации</a:t>
            </a:r>
            <a:r>
              <a:rPr lang="ru-RU" sz="1600" dirty="0" smtClean="0"/>
              <a:t> (в 5% случаев приводит к САК и в 95% к внутримозговому кровоизлиянию).</a:t>
            </a:r>
          </a:p>
          <a:p>
            <a:r>
              <a:rPr lang="ru-RU" sz="1600" dirty="0" smtClean="0"/>
              <a:t>Опухоль головного мозга.</a:t>
            </a:r>
          </a:p>
          <a:p>
            <a:r>
              <a:rPr lang="ru-RU" sz="1600" dirty="0" smtClean="0"/>
              <a:t>Расслоение позвоночной или сонной артерии.</a:t>
            </a:r>
          </a:p>
          <a:p>
            <a:r>
              <a:rPr lang="ru-RU" sz="1600" dirty="0" smtClean="0"/>
              <a:t>Фибромускулярная дисплазия.</a:t>
            </a:r>
          </a:p>
          <a:p>
            <a:r>
              <a:rPr lang="ru-RU" sz="1600" dirty="0" smtClean="0"/>
              <a:t>Болезнь </a:t>
            </a:r>
            <a:r>
              <a:rPr lang="ru-RU" sz="1600" dirty="0" err="1" smtClean="0"/>
              <a:t>мойа-мойа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Инфекции центральной нервной системы.</a:t>
            </a:r>
          </a:p>
          <a:p>
            <a:r>
              <a:rPr lang="ru-RU" sz="1600" dirty="0" smtClean="0"/>
              <a:t>Амилоидная </a:t>
            </a:r>
            <a:r>
              <a:rPr lang="ru-RU" sz="1600" dirty="0" err="1" smtClean="0"/>
              <a:t>ангиопатия</a:t>
            </a:r>
            <a:r>
              <a:rPr lang="ru-RU" sz="1600" dirty="0" smtClean="0"/>
              <a:t>.</a:t>
            </a:r>
          </a:p>
          <a:p>
            <a:r>
              <a:rPr lang="ru-RU" sz="1600" dirty="0" err="1" smtClean="0"/>
              <a:t>Васкулит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Гематологические заболевания.</a:t>
            </a:r>
          </a:p>
          <a:p>
            <a:r>
              <a:rPr lang="ru-RU" sz="1600" dirty="0" err="1" smtClean="0"/>
              <a:t>Антикоагулянтная</a:t>
            </a:r>
            <a:r>
              <a:rPr lang="ru-RU" sz="1600" dirty="0" smtClean="0"/>
              <a:t> терапия.</a:t>
            </a:r>
          </a:p>
          <a:p>
            <a:r>
              <a:rPr lang="ru-RU" sz="1600" dirty="0" smtClean="0"/>
              <a:t>САК может быть связано с вторичным попаданием крови в субарахноидальное пространство из внутримозгового кровоизлияния.</a:t>
            </a:r>
          </a:p>
          <a:p>
            <a:r>
              <a:rPr lang="ru-RU" sz="1600" dirty="0" smtClean="0"/>
              <a:t>20% случаев составляют криптогенные САК, при которых источник кровоизлияния остается невыясненным. К этой группе также </a:t>
            </a:r>
            <a:r>
              <a:rPr lang="ru-RU" sz="1600" dirty="0" err="1" smtClean="0"/>
              <a:t>относятдоброкачественные</a:t>
            </a:r>
            <a:r>
              <a:rPr lang="ru-RU" sz="1600" dirty="0" smtClean="0"/>
              <a:t> </a:t>
            </a:r>
            <a:r>
              <a:rPr lang="ru-RU" sz="1600" dirty="0" err="1" smtClean="0"/>
              <a:t>неаневризматические</a:t>
            </a:r>
            <a:r>
              <a:rPr lang="ru-RU" sz="1600" dirty="0" smtClean="0"/>
              <a:t> </a:t>
            </a:r>
            <a:r>
              <a:rPr lang="ru-RU" sz="1600" dirty="0" err="1" smtClean="0"/>
              <a:t>перимезэнцефалические</a:t>
            </a:r>
            <a:r>
              <a:rPr lang="ru-RU" sz="1600" dirty="0" smtClean="0"/>
              <a:t> САК (до 10% всех случаев САК). Это вполне благоприятное, но мало изученное состояние. Центр кровотечения располагается где-то вокруг среднего мозга, обычно </a:t>
            </a:r>
            <a:r>
              <a:rPr lang="ru-RU" sz="1600" dirty="0" err="1" smtClean="0"/>
              <a:t>вентрально</a:t>
            </a:r>
            <a:r>
              <a:rPr lang="ru-RU" sz="1600" dirty="0" smtClean="0"/>
              <a:t> по отношению к нему, </a:t>
            </a:r>
            <a:r>
              <a:rPr lang="ru-RU" sz="1600" dirty="0" err="1" smtClean="0"/>
              <a:t>ангиограммы</a:t>
            </a:r>
            <a:r>
              <a:rPr lang="ru-RU" sz="1600" dirty="0" smtClean="0"/>
              <a:t> нормальные, пациенты полностью выздоравливают.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Факторы риска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Курение.</a:t>
            </a:r>
          </a:p>
          <a:p>
            <a:r>
              <a:rPr lang="ru-RU" dirty="0" smtClean="0"/>
              <a:t>Злоупотребление алкоголем.</a:t>
            </a:r>
          </a:p>
          <a:p>
            <a:r>
              <a:rPr lang="ru-RU" dirty="0" smtClean="0"/>
              <a:t>Артериальная гипертензия.</a:t>
            </a:r>
          </a:p>
          <a:p>
            <a:r>
              <a:rPr lang="ru-RU" dirty="0" smtClean="0"/>
              <a:t>Употребление оральных </a:t>
            </a:r>
            <a:r>
              <a:rPr lang="ru-RU" dirty="0" err="1" smtClean="0"/>
              <a:t>контрацептивов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Интенсивные физические нагрузки.</a:t>
            </a:r>
          </a:p>
          <a:p>
            <a:r>
              <a:rPr lang="ru-RU" dirty="0" err="1" smtClean="0"/>
              <a:t>Гиперхолестеринемия</a:t>
            </a:r>
            <a:r>
              <a:rPr lang="ru-RU" dirty="0" smtClean="0"/>
              <a:t>. Атеросклероз.</a:t>
            </a:r>
          </a:p>
          <a:p>
            <a:r>
              <a:rPr lang="ru-RU" dirty="0" err="1" smtClean="0"/>
              <a:t>Гормонозаместительная</a:t>
            </a:r>
            <a:r>
              <a:rPr lang="ru-RU" dirty="0" smtClean="0"/>
              <a:t> терапия.</a:t>
            </a:r>
          </a:p>
          <a:p>
            <a:r>
              <a:rPr lang="ru-RU" dirty="0" smtClean="0"/>
              <a:t>Беременность.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Для начальных проявлений субарахноидального кровоизлияния характерно: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Внезапное начало заболевания с интенсивной головной боли (нередко в виде ощущения удара по голове или сильного жжения), в некоторых случаях </a:t>
            </a:r>
            <a:r>
              <a:rPr lang="ru-RU" dirty="0" err="1" smtClean="0"/>
              <a:t>иррадиирующей</a:t>
            </a:r>
            <a:r>
              <a:rPr lang="ru-RU" dirty="0" smtClean="0"/>
              <a:t> вдоль позвоночника, как правило диффузной, но иногда локализующейся в затылочной области.</a:t>
            </a:r>
          </a:p>
          <a:p>
            <a:r>
              <a:rPr lang="ru-RU" dirty="0" smtClean="0"/>
              <a:t>Тошнота, рвота.</a:t>
            </a:r>
          </a:p>
          <a:p>
            <a:r>
              <a:rPr lang="ru-RU" dirty="0" smtClean="0"/>
              <a:t>Психомоторное возбуждение или внезапная утрата сознания, наблюдающаяся приблизительно в половине случаев. Как правило, утрата сознания носит транзиторный характер, но в 10% случаев кома может сохраняться длительное время.</a:t>
            </a:r>
          </a:p>
          <a:p>
            <a:r>
              <a:rPr lang="ru-RU" dirty="0" smtClean="0"/>
              <a:t>Светобоязнь, нарушения полей зрения.</a:t>
            </a:r>
          </a:p>
          <a:p>
            <a:r>
              <a:rPr lang="ru-RU" dirty="0" smtClean="0"/>
              <a:t>Судорожные припадки в острой фазе САК наблюдаются в 10 - 25% случаев, при этом отсутствует корреляция между расположением очага припадка и локализацией аневризмы..</a:t>
            </a:r>
          </a:p>
          <a:p>
            <a:r>
              <a:rPr lang="ru-RU" dirty="0" smtClean="0"/>
              <a:t>При осмотре, как правило, выявляется </a:t>
            </a:r>
            <a:r>
              <a:rPr lang="ru-RU" dirty="0" err="1" smtClean="0"/>
              <a:t>менингеальный</a:t>
            </a:r>
            <a:r>
              <a:rPr lang="ru-RU" dirty="0" smtClean="0"/>
              <a:t> синдром ( ригидность шейных и затылочных мышц, светобоязнь, боли в глазах при движении, </a:t>
            </a:r>
            <a:r>
              <a:rPr lang="ru-RU" dirty="0" err="1" smtClean="0"/>
              <a:t>менингеальные</a:t>
            </a:r>
            <a:r>
              <a:rPr lang="ru-RU" dirty="0" smtClean="0"/>
              <a:t> симптомы (</a:t>
            </a:r>
            <a:r>
              <a:rPr lang="ru-RU" dirty="0" err="1" smtClean="0"/>
              <a:t>Кернига</a:t>
            </a:r>
            <a:r>
              <a:rPr lang="ru-RU" dirty="0" smtClean="0"/>
              <a:t>, </a:t>
            </a:r>
            <a:r>
              <a:rPr lang="ru-RU" dirty="0" err="1" smtClean="0"/>
              <a:t>Брудзинского</a:t>
            </a:r>
            <a:r>
              <a:rPr lang="ru-RU" dirty="0" smtClean="0"/>
              <a:t> и другие), общая гиперестезия, болезненность при пальпации точек выхода ветвей тройничного нерва. Нередко наблюдается характерная поза больного на боку, с приведенными к животу ногами и откинутой назад головой.</a:t>
            </a:r>
          </a:p>
          <a:p>
            <a:r>
              <a:rPr lang="ru-RU" dirty="0" smtClean="0"/>
              <a:t>Очаговая симптоматика вначале часто отсутствует. Она выявляется значительно реже, чем </a:t>
            </a:r>
            <a:r>
              <a:rPr lang="ru-RU" dirty="0" err="1" smtClean="0"/>
              <a:t>менингеальные</a:t>
            </a:r>
            <a:r>
              <a:rPr lang="ru-RU" dirty="0" smtClean="0"/>
              <a:t> знаки.</a:t>
            </a:r>
          </a:p>
          <a:p>
            <a:r>
              <a:rPr lang="ru-RU" dirty="0" smtClean="0"/>
              <a:t>САК умеренной выраженности может проявляться головной болью средней интенсивности, болью в шее, неспецифическими симптомами.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Первичный осмотр может быть как практически близким к норме, так и выявлять один либо несколько признаков: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Очаговые неврологические симптомы (в 25% случаев):</a:t>
            </a:r>
          </a:p>
          <a:p>
            <a:pPr lvl="1"/>
            <a:r>
              <a:rPr lang="ru-RU" dirty="0" smtClean="0"/>
              <a:t>Двигательный дефицит наблюдается у 10 -15% пациентов, как правило при аневризмах средней мозговой артерии в виде гемипареза. Нижний </a:t>
            </a:r>
            <a:r>
              <a:rPr lang="ru-RU" dirty="0" err="1" smtClean="0"/>
              <a:t>парапарез</a:t>
            </a:r>
            <a:r>
              <a:rPr lang="ru-RU" dirty="0" smtClean="0"/>
              <a:t> может развиваться при аневризме передней соединительной артерии, двустороннем кровоизлиянии.</a:t>
            </a:r>
          </a:p>
          <a:p>
            <a:pPr lvl="1"/>
            <a:r>
              <a:rPr lang="ru-RU" dirty="0" smtClean="0"/>
              <a:t>Афазия.</a:t>
            </a:r>
          </a:p>
          <a:p>
            <a:pPr lvl="1"/>
            <a:r>
              <a:rPr lang="ru-RU" dirty="0" smtClean="0"/>
              <a:t>Синдром игнорирования полупространства.</a:t>
            </a:r>
          </a:p>
          <a:p>
            <a:pPr lvl="1"/>
            <a:r>
              <a:rPr lang="ru-RU" dirty="0" smtClean="0"/>
              <a:t>Парезы черепных нервов (поражение </a:t>
            </a:r>
            <a:r>
              <a:rPr lang="ru-RU" dirty="0" err="1" smtClean="0"/>
              <a:t>глазодвигательного</a:t>
            </a:r>
            <a:r>
              <a:rPr lang="ru-RU" dirty="0" smtClean="0"/>
              <a:t> нерва, отводящего нерва в виде ограничений движений глазных яблок, птоза, зрачковых нарушений).</a:t>
            </a:r>
          </a:p>
          <a:p>
            <a:pPr lvl="1"/>
            <a:r>
              <a:rPr lang="ru-RU" dirty="0" smtClean="0"/>
              <a:t>Нарушения памяти.</a:t>
            </a:r>
          </a:p>
          <a:p>
            <a:r>
              <a:rPr lang="ru-RU" dirty="0" smtClean="0"/>
              <a:t>При исследовании глазного дна может быть выявлен отек дисков зрительных нервов (как правило отсроченный). У 10 - 20% больных с САК выявляется </a:t>
            </a:r>
            <a:r>
              <a:rPr lang="ru-RU" dirty="0" err="1" smtClean="0"/>
              <a:t>преретинальное</a:t>
            </a:r>
            <a:r>
              <a:rPr lang="ru-RU" dirty="0" smtClean="0"/>
              <a:t> кровоизлияние (</a:t>
            </a:r>
            <a:r>
              <a:rPr lang="ru-RU" dirty="0" err="1" smtClean="0"/>
              <a:t>кровоизлияние</a:t>
            </a:r>
            <a:r>
              <a:rPr lang="ru-RU" dirty="0" smtClean="0"/>
              <a:t> в стекловидное тело или синдром </a:t>
            </a:r>
            <a:r>
              <a:rPr lang="ru-RU" dirty="0" err="1" smtClean="0"/>
              <a:t>Терсона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Повышение температуры тела может </a:t>
            </a:r>
            <a:r>
              <a:rPr lang="ru-RU" dirty="0" err="1" smtClean="0"/>
              <a:t>наблюдаеться</a:t>
            </a:r>
            <a:r>
              <a:rPr lang="ru-RU" dirty="0" smtClean="0"/>
              <a:t> через </a:t>
            </a:r>
            <a:r>
              <a:rPr lang="ru-RU" dirty="0" err="1" smtClean="0"/>
              <a:t>неколько</a:t>
            </a:r>
            <a:r>
              <a:rPr lang="ru-RU" dirty="0" smtClean="0"/>
              <a:t> суток, как правило на 4 день и позже от начала заболевания. Отсроченная гипертермия в частности может вызываться химическим </a:t>
            </a:r>
            <a:r>
              <a:rPr lang="ru-RU" dirty="0" err="1" smtClean="0"/>
              <a:t>менингизмом</a:t>
            </a:r>
            <a:r>
              <a:rPr lang="ru-RU" dirty="0" smtClean="0"/>
              <a:t> вследствие воздействия продуктов распада крови на </a:t>
            </a:r>
            <a:r>
              <a:rPr lang="ru-RU" dirty="0" err="1" smtClean="0"/>
              <a:t>мозговый</a:t>
            </a:r>
            <a:r>
              <a:rPr lang="ru-RU" dirty="0" smtClean="0"/>
              <a:t> оболочки, ткань мозга и центр терморегуляции.</a:t>
            </a:r>
          </a:p>
          <a:p>
            <a:r>
              <a:rPr lang="ru-RU" dirty="0" smtClean="0"/>
              <a:t>Артериальная гипертензия выявляется в 50% случаев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Когда </a:t>
            </a:r>
            <a:r>
              <a:rPr lang="ru-RU" sz="3200" b="1" dirty="0" smtClean="0"/>
              <a:t>необходимо </a:t>
            </a:r>
            <a:r>
              <a:rPr lang="ru-RU" sz="3200" b="1" dirty="0" smtClean="0"/>
              <a:t>заподозрить субарахноидальное кровоизлияние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САК необходимо заподозрить при впервые, внезапно развившейся у пациента интенсивной головной боли, как правило, носящей необычный для пациента характер, как по интенсивности, так и по ее субъективному восприятию больным. Головная боль может выступать в качестве </a:t>
            </a:r>
            <a:r>
              <a:rPr lang="ru-RU" dirty="0" err="1" smtClean="0"/>
              <a:t>моносиндрома</a:t>
            </a:r>
            <a:r>
              <a:rPr lang="ru-RU" dirty="0" smtClean="0"/>
              <a:t>, а может сопровождаться ухудшением общего самочувствия, тошнотой, рвотой, преходящей утратой сознания, зрительными нарушениями, реже развитием парезов в конечностях, нарушений речи.</a:t>
            </a:r>
          </a:p>
          <a:p>
            <a:r>
              <a:rPr lang="ru-RU" dirty="0" smtClean="0"/>
              <a:t>Так же необходимо экстренно исключить САК при остром развитии у пациента головной боли средней интенсивности, нередко на фоне значительной физической нагрузки у человека средних лет, особенно, если </a:t>
            </a:r>
            <a:r>
              <a:rPr lang="ru-RU" dirty="0" err="1" smtClean="0"/>
              <a:t>цефалгия</a:t>
            </a:r>
            <a:r>
              <a:rPr lang="ru-RU" dirty="0" smtClean="0"/>
              <a:t> носит необычный для данного человека характер и развилась впервые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hlinkClick r:id="rId2"/>
              </a:rPr>
              <a:t>Степени тяжести САК по </a:t>
            </a:r>
            <a:r>
              <a:rPr lang="ru-RU" dirty="0" err="1" smtClean="0">
                <a:hlinkClick r:id="rId2"/>
              </a:rPr>
              <a:t>Нunt</a:t>
            </a:r>
            <a:r>
              <a:rPr lang="ru-RU" dirty="0" smtClean="0">
                <a:hlinkClick r:id="rId2"/>
              </a:rPr>
              <a:t> &amp; </a:t>
            </a:r>
            <a:r>
              <a:rPr lang="ru-RU" dirty="0" err="1" smtClean="0">
                <a:hlinkClick r:id="rId2"/>
              </a:rPr>
              <a:t>Неss</a:t>
            </a:r>
            <a:r>
              <a:rPr lang="ru-RU" dirty="0" smtClean="0">
                <a:hlinkClick r:id="rId2"/>
              </a:rPr>
              <a:t> и классификации WFNS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760"/>
            <a:ext cx="9144000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hlinkClick r:id="rId2"/>
              </a:rPr>
              <a:t>Осложнения САК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Повторные кровоизлияния. Риск повторного САК составляет 3 - 4% в первые сутки и 1 - 2% ежедневно в первый месяц заболевания. Спустя 3 месяца ежегодный риск рецидива САК составляет 3%. Повторное кровоизлияние развивается у 17-26% пациентов с </a:t>
            </a:r>
            <a:r>
              <a:rPr lang="ru-RU" dirty="0" err="1" smtClean="0"/>
              <a:t>аневризматическими</a:t>
            </a:r>
            <a:r>
              <a:rPr lang="ru-RU" dirty="0" smtClean="0"/>
              <a:t> САК, у 5% с </a:t>
            </a:r>
            <a:r>
              <a:rPr lang="ru-RU" dirty="0" err="1" smtClean="0"/>
              <a:t>артерио-венозными</a:t>
            </a:r>
            <a:r>
              <a:rPr lang="ru-RU" dirty="0" smtClean="0"/>
              <a:t> </a:t>
            </a:r>
            <a:r>
              <a:rPr lang="ru-RU" dirty="0" err="1" smtClean="0"/>
              <a:t>мальформациями</a:t>
            </a:r>
            <a:r>
              <a:rPr lang="ru-RU" dirty="0" smtClean="0"/>
              <a:t> (АВМ) и исключительно редко при субарахноидальных кровоизлияниях другой этиологии. Летальный исход при повторных кровоизлияниях составляет до 70%.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hlinkClick r:id="rId2"/>
              </a:rPr>
              <a:t>Осложнения САК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Церебральный ангиоспазм. Развивается на 3 - 5 сутки после кровоизлияния в 100% случаев (по данным </a:t>
            </a:r>
            <a:r>
              <a:rPr lang="ru-RU" dirty="0" err="1" smtClean="0"/>
              <a:t>транскраниальной</a:t>
            </a:r>
            <a:r>
              <a:rPr lang="ru-RU" dirty="0" smtClean="0"/>
              <a:t> </a:t>
            </a:r>
            <a:r>
              <a:rPr lang="ru-RU" dirty="0" err="1" smtClean="0"/>
              <a:t>допплерографии</a:t>
            </a:r>
            <a:r>
              <a:rPr lang="ru-RU" dirty="0" smtClean="0"/>
              <a:t>), но клинически проявляется у 30-70% больных. Ангиоспазм достигает максимума выраженности на 7-14 сутки заболевания, а затем регрессирует в течение 3-4 недель. Как правило, развивается ангиоспазм тех сосудов, которые непосредственно контактировали с излившейся кровью. Выраженность сосудистого спазма напрямую зависит от количества крови, излившейся и контактирующей с артерией.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hlinkClick r:id="rId2"/>
              </a:rPr>
              <a:t>Осложнения САК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Сопутствующие САК внутримозговое кровоизлияние, прорыв крови в желудочки, тампонада желудочков кровью являются патологическими процессами, осложняющими течение САК.</a:t>
            </a:r>
          </a:p>
          <a:p>
            <a:r>
              <a:rPr lang="ru-RU" dirty="0" smtClean="0"/>
              <a:t>Острая гидроцефалия, развивающаяся вследствие блокады оттока ликвора сгустком крови, в частности, при кровоизлиянии в желудочки мозга. Наблюдается у 15 - 20% больных с </a:t>
            </a:r>
            <a:r>
              <a:rPr lang="ru-RU" dirty="0" err="1" smtClean="0"/>
              <a:t>аневризматическими</a:t>
            </a:r>
            <a:r>
              <a:rPr lang="ru-RU" dirty="0" smtClean="0"/>
              <a:t> САК.</a:t>
            </a:r>
          </a:p>
          <a:p>
            <a:r>
              <a:rPr lang="ru-RU" dirty="0" smtClean="0"/>
              <a:t>Синдромы отека - дислокации головного мозга (смотрите статью Внутричерепная гипертензия).</a:t>
            </a:r>
          </a:p>
          <a:p>
            <a:r>
              <a:rPr lang="ru-RU" dirty="0" smtClean="0"/>
              <a:t>Соматические осложнения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88913"/>
            <a:ext cx="7543800" cy="1152525"/>
          </a:xfrm>
        </p:spPr>
        <p:txBody>
          <a:bodyPr>
            <a:normAutofit fontScale="90000"/>
          </a:bodyPr>
          <a:lstStyle/>
          <a:p>
            <a:r>
              <a:rPr lang="ru-RU" b="1"/>
              <a:t>САК. Осложнения</a:t>
            </a:r>
            <a:br>
              <a:rPr lang="ru-RU" b="1"/>
            </a:br>
            <a:r>
              <a:rPr lang="ru-RU" sz="3000" b="1" i="1" u="sng"/>
              <a:t>Гидроцефалия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557338"/>
            <a:ext cx="8064500" cy="511175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b="1" i="1" dirty="0"/>
              <a:t>Факторы риска развития гидроцефалии:</a:t>
            </a:r>
            <a:endParaRPr lang="en-US" sz="2800" b="1" i="1" dirty="0"/>
          </a:p>
          <a:p>
            <a:pPr>
              <a:lnSpc>
                <a:spcPct val="70000"/>
              </a:lnSpc>
            </a:pPr>
            <a:r>
              <a:rPr lang="ru-RU" sz="2400" b="1" dirty="0" err="1"/>
              <a:t>Гемотампонада</a:t>
            </a:r>
            <a:r>
              <a:rPr lang="ru-RU" sz="2400" b="1" dirty="0"/>
              <a:t> цистерн основания мозга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ru-RU" sz="2400" b="1" dirty="0"/>
              <a:t>     Расширение желудочков в остром периоде САК</a:t>
            </a:r>
          </a:p>
          <a:p>
            <a:pPr>
              <a:lnSpc>
                <a:spcPct val="70000"/>
              </a:lnSpc>
            </a:pPr>
            <a:r>
              <a:rPr lang="ru-RU" sz="2400" b="1" dirty="0" err="1"/>
              <a:t>Внутрижелудочковые</a:t>
            </a:r>
            <a:r>
              <a:rPr lang="ru-RU" sz="2400" b="1" dirty="0"/>
              <a:t> кровоизлияния</a:t>
            </a:r>
          </a:p>
          <a:p>
            <a:pPr>
              <a:lnSpc>
                <a:spcPct val="70000"/>
              </a:lnSpc>
            </a:pPr>
            <a:r>
              <a:rPr lang="ru-RU" sz="2400" b="1" dirty="0"/>
              <a:t>Тяжесть состояния </a:t>
            </a:r>
            <a:r>
              <a:rPr lang="en-US" sz="2400" b="1" dirty="0"/>
              <a:t>III-IV</a:t>
            </a:r>
            <a:r>
              <a:rPr lang="ru-RU" sz="2400" b="1" dirty="0"/>
              <a:t> степени, а по ШКГ- 14 баллов и ниже</a:t>
            </a:r>
          </a:p>
          <a:p>
            <a:pPr>
              <a:lnSpc>
                <a:spcPct val="70000"/>
              </a:lnSpc>
            </a:pPr>
            <a:r>
              <a:rPr lang="ru-RU" sz="2400" b="1" dirty="0"/>
              <a:t>Изменения ЭЭГ </a:t>
            </a:r>
            <a:r>
              <a:rPr lang="en-US" sz="2400" b="1" dirty="0"/>
              <a:t>IV</a:t>
            </a:r>
            <a:r>
              <a:rPr lang="ru-RU" sz="2400" b="1" dirty="0"/>
              <a:t> типа</a:t>
            </a:r>
          </a:p>
        </p:txBody>
      </p:sp>
      <p:pic>
        <p:nvPicPr>
          <p:cNvPr id="187398" name="Picture 6" descr="SAKVGKK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221088"/>
            <a:ext cx="2438400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7399" name="Picture 7" descr="gidro"/>
          <p:cNvPicPr>
            <a:picLocks noChangeAspect="1" noChangeArrowheads="1"/>
          </p:cNvPicPr>
          <p:nvPr/>
        </p:nvPicPr>
        <p:blipFill>
          <a:blip r:embed="rId3" cstate="print">
            <a:lum bright="2000" contrast="34000"/>
          </a:blip>
          <a:srcRect/>
          <a:stretch>
            <a:fillRect/>
          </a:stretch>
        </p:blipFill>
        <p:spPr bwMode="auto">
          <a:xfrm>
            <a:off x="5652120" y="4077072"/>
            <a:ext cx="2743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Задачи диагностики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Провести дифференциальную диагностику с другими типами инсульта и заболеваниями.</a:t>
            </a:r>
          </a:p>
          <a:p>
            <a:r>
              <a:rPr lang="ru-RU" dirty="0" smtClean="0"/>
              <a:t>Подтвердить, выявить наличие крови в субарахноидальном пространстве головного мозга для максимально раннего начала базового лечения.</a:t>
            </a:r>
          </a:p>
          <a:p>
            <a:r>
              <a:rPr lang="ru-RU" dirty="0" smtClean="0"/>
              <a:t>Определить причину (источник) САК для того, чтобы в случае выявления </a:t>
            </a:r>
            <a:r>
              <a:rPr lang="ru-RU" dirty="0" err="1" smtClean="0"/>
              <a:t>мешковидной</a:t>
            </a:r>
            <a:r>
              <a:rPr lang="ru-RU" dirty="0" smtClean="0"/>
              <a:t> аневризмы мозга, артериовенозной </a:t>
            </a:r>
            <a:r>
              <a:rPr lang="ru-RU" dirty="0" err="1" smtClean="0"/>
              <a:t>мальформации</a:t>
            </a:r>
            <a:r>
              <a:rPr lang="ru-RU" dirty="0" smtClean="0"/>
              <a:t>, кавернозной ангиомы максимально быстро принять решение о возможности и сроках операции по выключению патологического сосудистого образования из кровотока, и начать подготовку больного к </a:t>
            </a:r>
            <a:r>
              <a:rPr lang="ru-RU" dirty="0" smtClean="0"/>
              <a:t>операции</a:t>
            </a:r>
            <a:endParaRPr lang="ru-RU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Методы диагностики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err="1" smtClean="0">
                <a:hlinkClick r:id="rId2"/>
              </a:rPr>
              <a:t>Нейровизуализация</a:t>
            </a:r>
            <a:r>
              <a:rPr lang="ru-RU" sz="3600" dirty="0" smtClean="0">
                <a:hlinkClick r:id="rId2"/>
              </a:rPr>
              <a:t> (КТ, МРТ)</a:t>
            </a:r>
            <a:r>
              <a:rPr lang="ru-RU" sz="3600" dirty="0" smtClean="0"/>
              <a:t> </a:t>
            </a:r>
          </a:p>
          <a:p>
            <a:r>
              <a:rPr lang="ru-RU" sz="3600" dirty="0" smtClean="0">
                <a:hlinkClick r:id="rId2"/>
              </a:rPr>
              <a:t>Ангиографические методы</a:t>
            </a:r>
            <a:r>
              <a:rPr lang="ru-RU" sz="3600" dirty="0" smtClean="0"/>
              <a:t> </a:t>
            </a:r>
          </a:p>
          <a:p>
            <a:r>
              <a:rPr lang="ru-RU" sz="3600" dirty="0" smtClean="0">
                <a:hlinkClick r:id="rId2"/>
              </a:rPr>
              <a:t>Спинномозговая пункция</a:t>
            </a:r>
            <a:r>
              <a:rPr lang="ru-RU" sz="3600" dirty="0" smtClean="0"/>
              <a:t> </a:t>
            </a:r>
          </a:p>
          <a:p>
            <a:r>
              <a:rPr lang="ru-RU" sz="3600" dirty="0" smtClean="0">
                <a:hlinkClick r:id="rId2"/>
              </a:rPr>
              <a:t>Ультразвуковые </a:t>
            </a:r>
            <a:r>
              <a:rPr lang="ru-RU" sz="3600" dirty="0" smtClean="0">
                <a:hlinkClick r:id="rId2"/>
              </a:rPr>
              <a:t>методы</a:t>
            </a:r>
            <a:endParaRPr lang="ru-RU" sz="36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Цели лечения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Коррекция нарушений жизненно важных функций и систем организма.</a:t>
            </a:r>
          </a:p>
          <a:p>
            <a:r>
              <a:rPr lang="ru-RU" dirty="0" smtClean="0"/>
              <a:t>Повышение выживаемости пациентов.</a:t>
            </a:r>
          </a:p>
          <a:p>
            <a:r>
              <a:rPr lang="ru-RU" dirty="0" smtClean="0"/>
              <a:t>Минимизация неврологического дефекта.</a:t>
            </a:r>
          </a:p>
          <a:p>
            <a:r>
              <a:rPr lang="ru-RU" dirty="0" smtClean="0"/>
              <a:t>Профилактика и лечение неврологических и соматических осложнений.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Задачи лечения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Предупреждение повторных кровоизлияний.</a:t>
            </a:r>
          </a:p>
          <a:p>
            <a:r>
              <a:rPr lang="ru-RU" dirty="0" smtClean="0"/>
              <a:t>Предотвращение и купирование ангиоспазма.</a:t>
            </a:r>
          </a:p>
          <a:p>
            <a:r>
              <a:rPr lang="ru-RU" dirty="0" smtClean="0"/>
              <a:t>Профилактика и лечение ишемии мозга.</a:t>
            </a:r>
          </a:p>
          <a:p>
            <a:r>
              <a:rPr lang="ru-RU" dirty="0" smtClean="0"/>
              <a:t>Остановка кровотечения из разорвавшейся аневризмы, ограничение объема излившейся крови.</a:t>
            </a:r>
          </a:p>
          <a:p>
            <a:r>
              <a:rPr lang="ru-RU" dirty="0" smtClean="0"/>
              <a:t>Коррекция нарушений дыхания, кровообращения.</a:t>
            </a:r>
          </a:p>
          <a:p>
            <a:r>
              <a:rPr lang="ru-RU" dirty="0" smtClean="0"/>
              <a:t>Купирование психомоторного возбуждения, эпилептических припадков, рвоты.</a:t>
            </a:r>
          </a:p>
          <a:p>
            <a:r>
              <a:rPr lang="ru-RU" dirty="0" smtClean="0"/>
              <a:t>Контроль и регуляция гомеостаза и биохимических констант.</a:t>
            </a:r>
          </a:p>
          <a:p>
            <a:r>
              <a:rPr lang="ru-RU" dirty="0" smtClean="0"/>
              <a:t>Купирование отека мозга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Базисная терапия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hlinkClick r:id="rId2"/>
              </a:rPr>
              <a:t>Нормализация </a:t>
            </a:r>
            <a:r>
              <a:rPr lang="ru-RU" dirty="0" smtClean="0">
                <a:hlinkClick r:id="rId2"/>
              </a:rPr>
              <a:t>функции внешнего дыхания и </a:t>
            </a:r>
            <a:r>
              <a:rPr lang="ru-RU" dirty="0" err="1" smtClean="0">
                <a:hlinkClick r:id="rId2"/>
              </a:rPr>
              <a:t>оксигенации</a:t>
            </a:r>
            <a:r>
              <a:rPr lang="ru-RU" dirty="0" smtClean="0"/>
              <a:t> </a:t>
            </a:r>
          </a:p>
          <a:p>
            <a:r>
              <a:rPr lang="ru-RU" dirty="0" smtClean="0">
                <a:hlinkClick r:id="rId2"/>
              </a:rPr>
              <a:t>Регуляция функции </a:t>
            </a:r>
            <a:r>
              <a:rPr lang="ru-RU" dirty="0" err="1" smtClean="0">
                <a:hlinkClick r:id="rId2"/>
              </a:rPr>
              <a:t>сердечно-сосудистой</a:t>
            </a:r>
            <a:r>
              <a:rPr lang="ru-RU" dirty="0" smtClean="0">
                <a:hlinkClick r:id="rId2"/>
              </a:rPr>
              <a:t> системы</a:t>
            </a:r>
            <a:r>
              <a:rPr lang="ru-RU" dirty="0" smtClean="0"/>
              <a:t> </a:t>
            </a:r>
          </a:p>
          <a:p>
            <a:r>
              <a:rPr lang="ru-RU" dirty="0" smtClean="0">
                <a:hlinkClick r:id="rId2"/>
              </a:rPr>
              <a:t>Контроль уровня глюкозы (поддержание </a:t>
            </a:r>
            <a:r>
              <a:rPr lang="ru-RU" dirty="0" err="1" smtClean="0">
                <a:hlinkClick r:id="rId2"/>
              </a:rPr>
              <a:t>нормогликемии</a:t>
            </a:r>
            <a:r>
              <a:rPr lang="ru-RU" dirty="0" smtClean="0">
                <a:hlinkClick r:id="rId2"/>
              </a:rPr>
              <a:t>)</a:t>
            </a:r>
            <a:r>
              <a:rPr lang="ru-RU" dirty="0" smtClean="0"/>
              <a:t> </a:t>
            </a:r>
          </a:p>
          <a:p>
            <a:r>
              <a:rPr lang="ru-RU" dirty="0" smtClean="0">
                <a:hlinkClick r:id="rId2"/>
              </a:rPr>
              <a:t>Регуляция гипертермии</a:t>
            </a:r>
            <a:r>
              <a:rPr lang="ru-RU" dirty="0" smtClean="0"/>
              <a:t> </a:t>
            </a:r>
          </a:p>
          <a:p>
            <a:r>
              <a:rPr lang="ru-RU" dirty="0" smtClean="0">
                <a:hlinkClick r:id="rId2"/>
              </a:rPr>
              <a:t>Уменьшение отека головного мозга</a:t>
            </a:r>
            <a:r>
              <a:rPr lang="ru-RU" dirty="0" smtClean="0"/>
              <a:t> </a:t>
            </a:r>
          </a:p>
          <a:p>
            <a:r>
              <a:rPr lang="ru-RU" dirty="0" smtClean="0">
                <a:hlinkClick r:id="rId2"/>
              </a:rPr>
              <a:t>Симптоматическая терапия</a:t>
            </a:r>
            <a:r>
              <a:rPr lang="ru-RU" dirty="0" smtClean="0"/>
              <a:t> </a:t>
            </a:r>
          </a:p>
          <a:p>
            <a:r>
              <a:rPr lang="ru-RU" dirty="0" smtClean="0">
                <a:hlinkClick r:id="rId2"/>
              </a:rPr>
              <a:t>Адекватное питание больного</a:t>
            </a:r>
            <a:r>
              <a:rPr lang="ru-RU" dirty="0" smtClean="0"/>
              <a:t> </a:t>
            </a:r>
          </a:p>
          <a:p>
            <a:r>
              <a:rPr lang="ru-RU" dirty="0" smtClean="0">
                <a:hlinkClick r:id="rId2"/>
              </a:rPr>
              <a:t>Профилактика и лечение соматических осложнений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Специфическая </a:t>
            </a:r>
            <a:r>
              <a:rPr lang="ru-RU" b="1" dirty="0" smtClean="0"/>
              <a:t>терапия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Хирургическое лечение</a:t>
            </a:r>
            <a:r>
              <a:rPr lang="ru-RU" dirty="0" smtClean="0"/>
              <a:t> </a:t>
            </a:r>
          </a:p>
          <a:p>
            <a:r>
              <a:rPr lang="ru-RU" b="1" dirty="0" smtClean="0"/>
              <a:t>Интенсивная терапия, </a:t>
            </a:r>
            <a:r>
              <a:rPr lang="ru-RU" b="1" dirty="0" smtClean="0"/>
              <a:t>направленная </a:t>
            </a:r>
            <a:r>
              <a:rPr lang="ru-RU" b="1" dirty="0" smtClean="0"/>
              <a:t>на профилактику и лечение ангиоспазма</a:t>
            </a: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Алгоритм хирургической тактики при ориентации на шкалу Ханта и </a:t>
            </a:r>
            <a:r>
              <a:rPr lang="ru-RU" sz="2800" dirty="0" err="1" smtClean="0"/>
              <a:t>Хэсса</a:t>
            </a:r>
            <a:r>
              <a:rPr lang="ru-RU" sz="2800" dirty="0" smtClean="0"/>
              <a:t> выглядит следующим образом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85000" lnSpcReduction="20000"/>
          </a:bodyPr>
          <a:lstStyle/>
          <a:p>
            <a:r>
              <a:rPr lang="ru-RU" sz="3200" dirty="0" smtClean="0"/>
              <a:t>При </a:t>
            </a:r>
            <a:r>
              <a:rPr lang="ru-RU" dirty="0" smtClean="0"/>
              <a:t>тяжести </a:t>
            </a:r>
            <a:r>
              <a:rPr lang="ru-RU" dirty="0" smtClean="0"/>
              <a:t>состояния I-II степени по шкале Ханта и </a:t>
            </a:r>
            <a:r>
              <a:rPr lang="ru-RU" dirty="0" err="1" smtClean="0"/>
              <a:t>Хэсса</a:t>
            </a:r>
            <a:r>
              <a:rPr lang="ru-RU" dirty="0" smtClean="0"/>
              <a:t> операция показана всем больным в сроки 72 часа от начала САК. Летальность в среднем составляет 6%.</a:t>
            </a:r>
          </a:p>
          <a:p>
            <a:r>
              <a:rPr lang="ru-RU" dirty="0" smtClean="0"/>
              <a:t>При тяжести состояния III-IV степени по шкале Ханта и </a:t>
            </a:r>
            <a:r>
              <a:rPr lang="ru-RU" dirty="0" err="1" smtClean="0"/>
              <a:t>Хэсса</a:t>
            </a:r>
            <a:r>
              <a:rPr lang="ru-RU" dirty="0" smtClean="0"/>
              <a:t> показания к операции определяют в каждом конкретном случае в зависимости от степени компенсации состояния больного (объема и локализации САК, распространенности ангиоспазма, наличия кровоизлияния в желудочки, внутримозгового кровоизлияния, гидроцефалии). Летальность в среднем составляет 25%.</a:t>
            </a:r>
          </a:p>
          <a:p>
            <a:r>
              <a:rPr lang="ru-RU" dirty="0" smtClean="0"/>
              <a:t>При тяжести состояния V степени по шкале Ханта и </a:t>
            </a:r>
            <a:r>
              <a:rPr lang="ru-RU" dirty="0" err="1" smtClean="0"/>
              <a:t>Хэсса</a:t>
            </a:r>
            <a:r>
              <a:rPr lang="ru-RU" dirty="0" smtClean="0"/>
              <a:t> операция откладывается до компенсации состояния. Летальность в среднем составляет 70</a:t>
            </a:r>
            <a:r>
              <a:rPr lang="ru-RU" dirty="0" smtClean="0"/>
              <a:t>%.</a:t>
            </a:r>
            <a:endParaRPr lang="ru-RU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hlinkClick r:id="rId2"/>
              </a:rPr>
              <a:t>Методы операций, выполняемых при САК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52578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Операция открытым доступом через трепанационное отверстие, сформированное путем костно-пластической трепанации, по наложению сосудистой клипсы (</a:t>
            </a:r>
            <a:r>
              <a:rPr lang="ru-RU" dirty="0" err="1" smtClean="0"/>
              <a:t>клипированию</a:t>
            </a:r>
            <a:r>
              <a:rPr lang="ru-RU" dirty="0" smtClean="0"/>
              <a:t>) шейки аневризмы с целью выключения аневризмы из кровотока, и удалению сгустков крови с целью профилактики ангиоспазма.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1506" name="Picture 2" descr="Клипирование аневризм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772816"/>
            <a:ext cx="3553163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hlinkClick r:id="rId2"/>
              </a:rPr>
              <a:t>Методы операций, выполняемых при САК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892480" cy="52578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err="1" smtClean="0"/>
              <a:t>Эндоваскулярные</a:t>
            </a:r>
            <a:r>
              <a:rPr lang="ru-RU" dirty="0" smtClean="0"/>
              <a:t> операции, выполняемые, как правило, на базе отделений интервенционной радиологии и направленные на выключение аневризмы из кровотока. Технически в бедренную вену вводится специальный катетер, на конце которого имеется раздуваемый баллон (баллон-катетер), или отделяемые </a:t>
            </a:r>
            <a:r>
              <a:rPr lang="ru-RU" dirty="0" err="1" smtClean="0"/>
              <a:t>микроспирали</a:t>
            </a:r>
            <a:r>
              <a:rPr lang="ru-RU" dirty="0" smtClean="0"/>
              <a:t>, которые выполняют полость мешотчатой аневризмы и тем самым выключают ее из кровотока. В настоящее время до конца не ясно, что предпочтительнее - открытый или </a:t>
            </a:r>
            <a:r>
              <a:rPr lang="ru-RU" dirty="0" err="1" smtClean="0"/>
              <a:t>эндоваскулярный</a:t>
            </a:r>
            <a:r>
              <a:rPr lang="ru-RU" dirty="0" smtClean="0"/>
              <a:t> доступ, в связи с чем отсутствуют устоявшиеся показания для </a:t>
            </a:r>
            <a:r>
              <a:rPr lang="ru-RU" dirty="0" err="1" smtClean="0"/>
              <a:t>эндоваскулярных</a:t>
            </a:r>
            <a:r>
              <a:rPr lang="ru-RU" dirty="0" smtClean="0"/>
              <a:t> операций. В общем случае они выглядят следующим образом. 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Окклюзия аневризмы со </a:t>
            </a:r>
            <a:r>
              <a:rPr lang="ru-RU" dirty="0" err="1" smtClean="0"/>
              <a:t>стент-ассистенцией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Окклюзия аневризмы со стент-ассистенцие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628800"/>
            <a:ext cx="5112568" cy="49285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Эндоваскулярные</a:t>
            </a:r>
            <a:r>
              <a:rPr lang="ru-RU" dirty="0" smtClean="0"/>
              <a:t> операции показаны при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Общем  тяжелом </a:t>
            </a:r>
            <a:r>
              <a:rPr lang="ru-RU" dirty="0" smtClean="0"/>
              <a:t>или нестабильном состоянии больного.</a:t>
            </a:r>
          </a:p>
          <a:p>
            <a:r>
              <a:rPr lang="ru-RU" dirty="0" smtClean="0"/>
              <a:t>Когда локализация аневризмы предполагает высокий хирургический риск открытой операции, например, в случае расположения аневризмы вблизи кавернозного синуса или верхушки базилярной артерии.</a:t>
            </a:r>
          </a:p>
          <a:p>
            <a:r>
              <a:rPr lang="ru-RU" dirty="0" smtClean="0"/>
              <a:t>В случаях, когда у аневризмы отсутствует шейка.</a:t>
            </a:r>
          </a:p>
          <a:p>
            <a:r>
              <a:rPr lang="ru-RU" dirty="0" smtClean="0"/>
              <a:t>При аневризмах задней черепной ямки с мало выраженной шейкой аневризмы.</a:t>
            </a:r>
          </a:p>
          <a:p>
            <a:r>
              <a:rPr lang="ru-RU" dirty="0" smtClean="0"/>
              <a:t>У больных с ранним развитием </a:t>
            </a:r>
            <a:r>
              <a:rPr lang="ru-RU" dirty="0" err="1" smtClean="0"/>
              <a:t>вазоспазма</a:t>
            </a:r>
            <a:r>
              <a:rPr lang="ru-RU" dirty="0" smtClean="0"/>
              <a:t> (т.е. в сроки до 72 часов).</a:t>
            </a:r>
          </a:p>
          <a:p>
            <a:r>
              <a:rPr lang="ru-RU" dirty="0" smtClean="0"/>
              <a:t>У пациентов с множественными аневризмами в разных артериальных бассейнах и высоким риском операции из открытого доступа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hlinkClick r:id="rId2"/>
              </a:rPr>
              <a:t>Методы операций, выполняемых при САК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820472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Шунтирование и наружное дренирование желудочков мозга. Выполняются при наличии у больного гидроцефалии, кровоизлияния в желудочки мозга.</a:t>
            </a:r>
          </a:p>
          <a:p>
            <a:r>
              <a:rPr lang="ru-RU" dirty="0" err="1" smtClean="0"/>
              <a:t>Транслюминальная</a:t>
            </a:r>
            <a:r>
              <a:rPr lang="ru-RU" dirty="0" smtClean="0"/>
              <a:t> </a:t>
            </a:r>
            <a:r>
              <a:rPr lang="ru-RU" dirty="0" err="1" smtClean="0"/>
              <a:t>ангиопластика</a:t>
            </a:r>
            <a:r>
              <a:rPr lang="ru-RU" dirty="0" smtClean="0"/>
              <a:t> или </a:t>
            </a:r>
            <a:r>
              <a:rPr lang="ru-RU" dirty="0" err="1" smtClean="0"/>
              <a:t>стентирование</a:t>
            </a:r>
            <a:r>
              <a:rPr lang="ru-RU" dirty="0" smtClean="0"/>
              <a:t> </a:t>
            </a:r>
            <a:r>
              <a:rPr lang="ru-RU" dirty="0" err="1" smtClean="0"/>
              <a:t>спазмированного</a:t>
            </a:r>
            <a:r>
              <a:rPr lang="ru-RU" dirty="0" smtClean="0"/>
              <a:t> сосуда могут выполняться при </a:t>
            </a:r>
            <a:r>
              <a:rPr lang="ru-RU" dirty="0" err="1" smtClean="0"/>
              <a:t>декомпенсированном</a:t>
            </a:r>
            <a:r>
              <a:rPr lang="ru-RU" dirty="0" smtClean="0"/>
              <a:t> ангиоспазме, в случае, если лечение </a:t>
            </a:r>
            <a:r>
              <a:rPr lang="ru-RU" dirty="0" err="1" smtClean="0"/>
              <a:t>нимодипином</a:t>
            </a:r>
            <a:r>
              <a:rPr lang="ru-RU" dirty="0" smtClean="0"/>
              <a:t> и 3H-терапия неэффективны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4685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Сравнение внешнего вида мозга</a:t>
            </a:r>
            <a:br>
              <a:rPr lang="ru-RU" dirty="0" smtClean="0"/>
            </a:br>
            <a:r>
              <a:rPr lang="ru-RU" dirty="0" smtClean="0"/>
              <a:t>в остром и холодном периоде после САК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Сравнение внешнего вида мозга в остром и холодном периоде после СА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217940" cy="40789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Прогноз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Смертность </a:t>
            </a:r>
            <a:r>
              <a:rPr lang="ru-RU" dirty="0" smtClean="0"/>
              <a:t>при </a:t>
            </a:r>
            <a:r>
              <a:rPr lang="ru-RU" dirty="0" err="1" smtClean="0"/>
              <a:t>аневризматическом</a:t>
            </a:r>
            <a:r>
              <a:rPr lang="ru-RU" dirty="0" smtClean="0"/>
              <a:t> САК в первые 30 дней составляет около 40%.</a:t>
            </a:r>
          </a:p>
          <a:p>
            <a:r>
              <a:rPr lang="ru-RU" dirty="0" smtClean="0"/>
              <a:t>Смертность в первые 30 дней при САК на фоне </a:t>
            </a:r>
            <a:r>
              <a:rPr lang="ru-RU" dirty="0" err="1" smtClean="0"/>
              <a:t>артерио-венозной</a:t>
            </a:r>
            <a:r>
              <a:rPr lang="ru-RU" dirty="0" smtClean="0"/>
              <a:t> </a:t>
            </a:r>
            <a:r>
              <a:rPr lang="ru-RU" dirty="0" err="1" smtClean="0"/>
              <a:t>мальформации</a:t>
            </a:r>
            <a:r>
              <a:rPr lang="ru-RU" dirty="0" smtClean="0"/>
              <a:t> составляет 20-30%.</a:t>
            </a:r>
          </a:p>
          <a:p>
            <a:r>
              <a:rPr lang="ru-RU" dirty="0" smtClean="0"/>
              <a:t>Внезапная смерть до получения какой либо медицинской помощи наступает у 15% больных.</a:t>
            </a:r>
          </a:p>
          <a:p>
            <a:r>
              <a:rPr lang="ru-RU" dirty="0" smtClean="0"/>
              <a:t>В случае развития комы вероятность летального исхода </a:t>
            </a:r>
            <a:r>
              <a:rPr lang="ru-RU" dirty="0" err="1" smtClean="0"/>
              <a:t>возрастатет</a:t>
            </a:r>
            <a:r>
              <a:rPr lang="ru-RU" dirty="0" smtClean="0"/>
              <a:t> до 80%.</a:t>
            </a:r>
          </a:p>
          <a:p>
            <a:r>
              <a:rPr lang="ru-RU" dirty="0" smtClean="0"/>
              <a:t>Летальный исход при повторных кровоизлияниях составляет до 70%.</a:t>
            </a:r>
          </a:p>
          <a:p>
            <a:r>
              <a:rPr lang="ru-RU" dirty="0" smtClean="0"/>
              <a:t>В случае, если причиной САК не является опухоль, аневризма или А-В </a:t>
            </a:r>
            <a:r>
              <a:rPr lang="ru-RU" dirty="0" err="1" smtClean="0"/>
              <a:t>мальформация</a:t>
            </a:r>
            <a:r>
              <a:rPr lang="ru-RU" dirty="0" smtClean="0"/>
              <a:t> вероятность повторного кровоизлияния в течение 15 лет после САК колеблется в пределах 2-10%. В этих случаях летальный исход или глубокая </a:t>
            </a:r>
            <a:r>
              <a:rPr lang="ru-RU" dirty="0" err="1" smtClean="0"/>
              <a:t>инвалидизация</a:t>
            </a:r>
            <a:r>
              <a:rPr lang="ru-RU" dirty="0" smtClean="0"/>
              <a:t> наблюдаются в 10-15% случаев.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ru-RU" dirty="0" smtClean="0"/>
              <a:t>Литература: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72816"/>
            <a:ext cx="8229600" cy="47091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1. Гусев Е. И. Неврология и нейрохирургия [Комплект] : учебник: в 2 т. Т.2 : Нейрохирургия / ред.: А. Н. Коновалов, А. В. Козлов. - 2-е </a:t>
            </a:r>
            <a:r>
              <a:rPr lang="ru-RU" dirty="0" err="1" smtClean="0"/>
              <a:t>изд.,испр.и</a:t>
            </a:r>
            <a:r>
              <a:rPr lang="ru-RU" dirty="0" smtClean="0"/>
              <a:t> доп. - М.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2009. - 420 с. : ил. 1,0 5</a:t>
            </a:r>
          </a:p>
          <a:p>
            <a:r>
              <a:rPr lang="ru-RU" dirty="0" smtClean="0"/>
              <a:t>2. </a:t>
            </a:r>
            <a:r>
              <a:rPr lang="ru-RU" dirty="0" err="1" smtClean="0"/>
              <a:t>Можаев</a:t>
            </a:r>
            <a:r>
              <a:rPr lang="ru-RU" dirty="0" smtClean="0"/>
              <a:t> С. В. Нейрохирургия: учебник / С. В. </a:t>
            </a:r>
            <a:r>
              <a:rPr lang="ru-RU" dirty="0" err="1" smtClean="0"/>
              <a:t>Можаев</a:t>
            </a:r>
            <a:r>
              <a:rPr lang="ru-RU" dirty="0" smtClean="0"/>
              <a:t>, А. А. </a:t>
            </a:r>
            <a:r>
              <a:rPr lang="ru-RU" dirty="0" err="1" smtClean="0"/>
              <a:t>Скоромец</a:t>
            </a:r>
            <a:r>
              <a:rPr lang="ru-RU" dirty="0" smtClean="0"/>
              <a:t>, Т. А. </a:t>
            </a:r>
            <a:r>
              <a:rPr lang="ru-RU" dirty="0" err="1" smtClean="0"/>
              <a:t>Скоромец</a:t>
            </a:r>
            <a:r>
              <a:rPr lang="ru-RU" dirty="0" smtClean="0"/>
              <a:t>. - 2-е изд., </a:t>
            </a:r>
            <a:r>
              <a:rPr lang="ru-RU" dirty="0" err="1" smtClean="0"/>
              <a:t>перераб</a:t>
            </a:r>
            <a:r>
              <a:rPr lang="ru-RU" dirty="0" smtClean="0"/>
              <a:t>. и доп. - М.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2009. - 480 с. : ил..</a:t>
            </a:r>
          </a:p>
          <a:p>
            <a:r>
              <a:rPr lang="ru-RU" dirty="0" smtClean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 smtClean="0"/>
              <a:t>4. Микрохирургия аневризм головного мозга / ред. В. В. Крылов. - М. : [б. и.], 2011. - 536 с.</a:t>
            </a:r>
          </a:p>
          <a:p>
            <a:endParaRPr lang="ru-RU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54</TotalTime>
  <Words>2060</Words>
  <Application>Microsoft Office PowerPoint</Application>
  <PresentationFormat>Экран (4:3)</PresentationFormat>
  <Paragraphs>138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Техническая</vt:lpstr>
      <vt:lpstr>Нетравматическое субарахноидальное кровоизлияние </vt:lpstr>
      <vt:lpstr>Цель:</vt:lpstr>
      <vt:lpstr>Спонтанное субарахноидальное кровоизлияние </vt:lpstr>
      <vt:lpstr>Эпидемиология</vt:lpstr>
      <vt:lpstr>Этиология</vt:lpstr>
      <vt:lpstr>Этиология</vt:lpstr>
      <vt:lpstr>Факторы риска</vt:lpstr>
      <vt:lpstr>Для начальных проявлений субарахноидального кровоизлияния характерно:</vt:lpstr>
      <vt:lpstr>Первичный осмотр может быть как практически близким к норме, так и выявлять один либо несколько признаков:</vt:lpstr>
      <vt:lpstr>Когда необходимо заподозрить субарахноидальное кровоизлияние</vt:lpstr>
      <vt:lpstr>Степени тяжести САК по Нunt &amp; Неss и классификации WFNS</vt:lpstr>
      <vt:lpstr>Осложнения САК</vt:lpstr>
      <vt:lpstr>Осложнения САК</vt:lpstr>
      <vt:lpstr>Осложнения САК</vt:lpstr>
      <vt:lpstr>САК. Осложнения Гидроцефалия</vt:lpstr>
      <vt:lpstr>Задачи диагностики</vt:lpstr>
      <vt:lpstr>Методы диагностики</vt:lpstr>
      <vt:lpstr>Цели лечения</vt:lpstr>
      <vt:lpstr>Задачи лечения</vt:lpstr>
      <vt:lpstr>Базисная терапия </vt:lpstr>
      <vt:lpstr>Специфическая терапия</vt:lpstr>
      <vt:lpstr>Алгоритм хирургической тактики при ориентации на шкалу Ханта и Хэсса выглядит следующим образом:</vt:lpstr>
      <vt:lpstr>Методы операций, выполняемых при САК</vt:lpstr>
      <vt:lpstr>Методы операций, выполняемых при САК</vt:lpstr>
      <vt:lpstr>Окклюзия аневризмы со стент-ассистенцией</vt:lpstr>
      <vt:lpstr>Эндоваскулярные операции показаны при:</vt:lpstr>
      <vt:lpstr>Методы операций, выполняемых при САК</vt:lpstr>
      <vt:lpstr>Сравнение внешнего вида мозга в остром и холодном периоде после САК</vt:lpstr>
      <vt:lpstr>Прогноз</vt:lpstr>
      <vt:lpstr>Литература: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Нетравматическое субарахноидальное кровоизлияние </dc:title>
  <dc:creator>Admin</dc:creator>
  <cp:lastModifiedBy>Admin</cp:lastModifiedBy>
  <cp:revision>2</cp:revision>
  <dcterms:created xsi:type="dcterms:W3CDTF">2016-10-29T11:29:40Z</dcterms:created>
  <dcterms:modified xsi:type="dcterms:W3CDTF">2016-10-29T12:24:23Z</dcterms:modified>
</cp:coreProperties>
</file>