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71" r:id="rId5"/>
    <p:sldId id="260" r:id="rId6"/>
    <p:sldId id="272" r:id="rId7"/>
    <p:sldId id="273" r:id="rId8"/>
    <p:sldId id="274" r:id="rId9"/>
    <p:sldId id="275" r:id="rId10"/>
    <p:sldId id="276" r:id="rId11"/>
    <p:sldId id="277" r:id="rId12"/>
    <p:sldId id="278" r:id="rId13"/>
    <p:sldId id="279" r:id="rId14"/>
    <p:sldId id="263" r:id="rId15"/>
    <p:sldId id="261" r:id="rId16"/>
    <p:sldId id="262" r:id="rId17"/>
    <p:sldId id="264" r:id="rId18"/>
    <p:sldId id="281" r:id="rId19"/>
    <p:sldId id="284" r:id="rId20"/>
    <p:sldId id="265" r:id="rId21"/>
    <p:sldId id="267" r:id="rId22"/>
    <p:sldId id="270" r:id="rId23"/>
    <p:sldId id="280" r:id="rId24"/>
    <p:sldId id="282" r:id="rId25"/>
    <p:sldId id="283" r:id="rId26"/>
    <p:sldId id="285" r:id="rId27"/>
    <p:sldId id="286" r:id="rId28"/>
    <p:sldId id="287" r:id="rId29"/>
    <p:sldId id="288" r:id="rId30"/>
    <p:sldId id="289" r:id="rId31"/>
  </p:sldIdLst>
  <p:sldSz cx="9144000" cy="5715000" type="screen16x1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91" autoAdjust="0"/>
    <p:restoredTop sz="94660"/>
  </p:normalViewPr>
  <p:slideViewPr>
    <p:cSldViewPr>
      <p:cViewPr>
        <p:scale>
          <a:sx n="70" d="100"/>
          <a:sy n="70" d="100"/>
        </p:scale>
        <p:origin x="-390" y="-72"/>
      </p:cViewPr>
      <p:guideLst>
        <p:guide orient="horz" pos="180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Прямоугольник 8"/>
          <p:cNvSpPr/>
          <p:nvPr/>
        </p:nvSpPr>
        <p:spPr bwMode="ltGray">
          <a:xfrm>
            <a:off x="1" y="0"/>
            <a:ext cx="9143999" cy="427952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ctrTitle"/>
          </p:nvPr>
        </p:nvSpPr>
        <p:spPr>
          <a:xfrm>
            <a:off x="685800" y="2796540"/>
            <a:ext cx="8077200" cy="1394460"/>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ru-RU" smtClean="0"/>
              <a:t>Образец заголовка</a:t>
            </a:r>
            <a:endParaRPr kumimoji="0" lang="en-US"/>
          </a:p>
        </p:txBody>
      </p:sp>
      <p:sp>
        <p:nvSpPr>
          <p:cNvPr id="3" name="Подзаголовок 2"/>
          <p:cNvSpPr>
            <a:spLocks noGrp="1"/>
          </p:cNvSpPr>
          <p:nvPr>
            <p:ph type="subTitle" idx="1"/>
          </p:nvPr>
        </p:nvSpPr>
        <p:spPr>
          <a:xfrm>
            <a:off x="685800" y="1524000"/>
            <a:ext cx="8077200" cy="1249680"/>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ru-RU" smtClean="0"/>
              <a:t>Образец подзаголовка</a:t>
            </a:r>
            <a:endParaRPr kumimoji="0" lang="en-US"/>
          </a:p>
        </p:txBody>
      </p:sp>
      <p:sp>
        <p:nvSpPr>
          <p:cNvPr id="4" name="Дата 3"/>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55375E-4164-49C1-8819-3DF122D938BA}" type="slidenum">
              <a:rPr lang="ru-RU" smtClean="0"/>
              <a:pPr/>
              <a:t>‹#›</a:t>
            </a:fld>
            <a:endParaRPr lang="ru-RU"/>
          </a:p>
        </p:txBody>
      </p:sp>
      <p:sp>
        <p:nvSpPr>
          <p:cNvPr id="10" name="Прямоугольник 9"/>
          <p:cNvSpPr/>
          <p:nvPr/>
        </p:nvSpPr>
        <p:spPr bwMode="invGray">
          <a:xfrm>
            <a:off x="0" y="4273612"/>
            <a:ext cx="9144000" cy="3810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29540"/>
            <a:ext cx="8229600" cy="104394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9" name="Прямоугольник 8"/>
          <p:cNvSpPr/>
          <p:nvPr/>
        </p:nvSpPr>
        <p:spPr bwMode="ltGray">
          <a:xfrm>
            <a:off x="0" y="1"/>
            <a:ext cx="9144000" cy="2168767"/>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Прямоугольник 11"/>
          <p:cNvSpPr/>
          <p:nvPr/>
        </p:nvSpPr>
        <p:spPr bwMode="invGray">
          <a:xfrm>
            <a:off x="0" y="2168767"/>
            <a:ext cx="9144000" cy="3810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749808" y="99060"/>
            <a:ext cx="8013192" cy="1363980"/>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40664" y="1524000"/>
            <a:ext cx="8022336" cy="5715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55375E-4164-49C1-8819-3DF122D938B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478280"/>
            <a:ext cx="4038600" cy="3853180"/>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78280"/>
            <a:ext cx="4038600" cy="38531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415823"/>
            <a:ext cx="4040188" cy="596129"/>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ru-RU" smtClean="0"/>
              <a:t>Образец текста</a:t>
            </a:r>
          </a:p>
        </p:txBody>
      </p:sp>
      <p:sp>
        <p:nvSpPr>
          <p:cNvPr id="4" name="Содержимое 3"/>
          <p:cNvSpPr>
            <a:spLocks noGrp="1"/>
          </p:cNvSpPr>
          <p:nvPr>
            <p:ph sz="half" idx="2"/>
          </p:nvPr>
        </p:nvSpPr>
        <p:spPr>
          <a:xfrm>
            <a:off x="457200" y="2041260"/>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Текст 4"/>
          <p:cNvSpPr>
            <a:spLocks noGrp="1"/>
          </p:cNvSpPr>
          <p:nvPr>
            <p:ph type="body" sz="quarter" idx="3"/>
          </p:nvPr>
        </p:nvSpPr>
        <p:spPr>
          <a:xfrm>
            <a:off x="4645026" y="1415823"/>
            <a:ext cx="4041775" cy="596129"/>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ru-RU" smtClean="0"/>
              <a:t>Образец текста</a:t>
            </a:r>
          </a:p>
        </p:txBody>
      </p:sp>
      <p:sp>
        <p:nvSpPr>
          <p:cNvPr id="6" name="Содержимое 5"/>
          <p:cNvSpPr>
            <a:spLocks noGrp="1"/>
          </p:cNvSpPr>
          <p:nvPr>
            <p:ph sz="quarter" idx="4"/>
          </p:nvPr>
        </p:nvSpPr>
        <p:spPr>
          <a:xfrm>
            <a:off x="4645026" y="2041260"/>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7838" y="127000"/>
            <a:ext cx="2523744" cy="815340"/>
          </a:xfrm>
        </p:spPr>
        <p:txBody>
          <a:bodyPr vert="horz" lIns="73152" rIns="45720" bIns="0" rtlCol="0" anchor="b">
            <a:normAutofit/>
            <a:sp3d prstMaterial="matte"/>
          </a:bodyPr>
          <a:lstStyle>
            <a:lvl1pPr algn="l">
              <a:defRPr sz="2000" b="0"/>
            </a:lvl1pPr>
            <a:extLst/>
          </a:lstStyle>
          <a:p>
            <a:r>
              <a:rPr kumimoji="0" lang="ru-RU" smtClean="0"/>
              <a:t>Образец заголовка</a:t>
            </a:r>
            <a:endParaRPr kumimoji="0" lang="en-US"/>
          </a:p>
        </p:txBody>
      </p:sp>
      <p:sp>
        <p:nvSpPr>
          <p:cNvPr id="3" name="Содержимое 2"/>
          <p:cNvSpPr>
            <a:spLocks noGrp="1"/>
          </p:cNvSpPr>
          <p:nvPr>
            <p:ph idx="1"/>
          </p:nvPr>
        </p:nvSpPr>
        <p:spPr>
          <a:xfrm>
            <a:off x="3019378" y="1452611"/>
            <a:ext cx="5920641" cy="37990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Текст 3"/>
          <p:cNvSpPr>
            <a:spLocks noGrp="1"/>
          </p:cNvSpPr>
          <p:nvPr>
            <p:ph type="body" sz="half" idx="2"/>
          </p:nvPr>
        </p:nvSpPr>
        <p:spPr>
          <a:xfrm>
            <a:off x="167838" y="1441682"/>
            <a:ext cx="2468880" cy="3810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55375E-4164-49C1-8819-3DF122D938BA}" type="slidenum">
              <a:rPr lang="ru-RU" smtClean="0"/>
              <a:pPr/>
              <a:t>‹#›</a:t>
            </a:fld>
            <a:endParaRPr lang="ru-RU"/>
          </a:p>
        </p:txBody>
      </p:sp>
      <p:sp>
        <p:nvSpPr>
          <p:cNvPr id="12" name="Прямоугольник 11"/>
          <p:cNvSpPr/>
          <p:nvPr/>
        </p:nvSpPr>
        <p:spPr bwMode="invGray">
          <a:xfrm>
            <a:off x="2855737" y="0"/>
            <a:ext cx="45720" cy="121158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bwMode="invGray">
          <a:xfrm>
            <a:off x="2855737" y="0"/>
            <a:ext cx="45720" cy="121158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592" y="129540"/>
            <a:ext cx="2525150" cy="815340"/>
          </a:xfrm>
        </p:spPr>
        <p:txBody>
          <a:bodyPr lIns="73152" bIns="0" anchor="b">
            <a:sp3d prstMaterial="matte"/>
          </a:bodyPr>
          <a:lstStyle>
            <a:lvl1pPr algn="l">
              <a:defRPr sz="2000" b="0"/>
            </a:lvl1pPr>
            <a:extLst/>
          </a:lstStyle>
          <a:p>
            <a:r>
              <a:rPr kumimoji="0" lang="ru-RU" smtClean="0"/>
              <a:t>Образец заголовка</a:t>
            </a:r>
            <a:endParaRPr kumimoji="0" lang="en-US"/>
          </a:p>
        </p:txBody>
      </p:sp>
      <p:sp>
        <p:nvSpPr>
          <p:cNvPr id="3" name="Рисунок 2"/>
          <p:cNvSpPr>
            <a:spLocks noGrp="1"/>
          </p:cNvSpPr>
          <p:nvPr>
            <p:ph type="pic" idx="1"/>
          </p:nvPr>
        </p:nvSpPr>
        <p:spPr>
          <a:xfrm>
            <a:off x="2903806" y="1237340"/>
            <a:ext cx="6247397" cy="4477660"/>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ru-RU" smtClean="0"/>
              <a:t>Вставка рисунка</a:t>
            </a:r>
            <a:endParaRPr kumimoji="0" lang="en-US" dirty="0"/>
          </a:p>
        </p:txBody>
      </p:sp>
      <p:sp>
        <p:nvSpPr>
          <p:cNvPr id="4" name="Текст 3"/>
          <p:cNvSpPr>
            <a:spLocks noGrp="1"/>
          </p:cNvSpPr>
          <p:nvPr>
            <p:ph type="body" sz="half" idx="2"/>
          </p:nvPr>
        </p:nvSpPr>
        <p:spPr>
          <a:xfrm>
            <a:off x="164592" y="1440180"/>
            <a:ext cx="2468880" cy="3810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164592" y="975360"/>
            <a:ext cx="2523744" cy="167640"/>
          </a:xfrm>
        </p:spPr>
        <p:txBody>
          <a:bodyPr/>
          <a:lstStyle/>
          <a:p>
            <a:fld id="{2224A38A-1B73-4F56-A366-695B0733A275}" type="datetimeFigureOut">
              <a:rPr lang="ru-RU" smtClean="0"/>
              <a:pPr/>
              <a:t>07.10.2016</a:t>
            </a:fld>
            <a:endParaRPr lang="ru-RU"/>
          </a:p>
        </p:txBody>
      </p:sp>
      <p:sp>
        <p:nvSpPr>
          <p:cNvPr id="11" name="Прямоугольник 10"/>
          <p:cNvSpPr/>
          <p:nvPr/>
        </p:nvSpPr>
        <p:spPr>
          <a:xfrm>
            <a:off x="2855737" y="0"/>
            <a:ext cx="45720" cy="5715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bwMode="invGray">
          <a:xfrm>
            <a:off x="2855737" y="0"/>
            <a:ext cx="45720" cy="5715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Нижний колонтитул 5"/>
          <p:cNvSpPr>
            <a:spLocks noGrp="1"/>
          </p:cNvSpPr>
          <p:nvPr>
            <p:ph type="ftr" sz="quarter" idx="11"/>
          </p:nvPr>
        </p:nvSpPr>
        <p:spPr>
          <a:xfrm>
            <a:off x="3035808" y="975360"/>
            <a:ext cx="5193792" cy="167640"/>
          </a:xfrm>
        </p:spPr>
        <p:txBody>
          <a:bodyPr/>
          <a:lstStyle>
            <a:lvl1pPr>
              <a:defRPr>
                <a:solidFill>
                  <a:schemeClr val="bg1">
                    <a:shade val="50000"/>
                  </a:schemeClr>
                </a:solidFill>
              </a:defRPr>
            </a:lvl1pPr>
          </a:lstStyle>
          <a:p>
            <a:endParaRPr lang="ru-RU"/>
          </a:p>
        </p:txBody>
      </p:sp>
      <p:sp>
        <p:nvSpPr>
          <p:cNvPr id="7" name="Номер слайда 6"/>
          <p:cNvSpPr>
            <a:spLocks noGrp="1"/>
          </p:cNvSpPr>
          <p:nvPr>
            <p:ph type="sldNum" sz="quarter" idx="12"/>
          </p:nvPr>
        </p:nvSpPr>
        <p:spPr>
          <a:xfrm>
            <a:off x="8339328" y="975360"/>
            <a:ext cx="733864" cy="167640"/>
          </a:xfrm>
        </p:spPr>
        <p:txBody>
          <a:bodyPr/>
          <a:lstStyle/>
          <a:p>
            <a:fld id="{9B55375E-4164-49C1-8819-3DF122D938BA}"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9" name="Прямоугольник 8"/>
          <p:cNvSpPr/>
          <p:nvPr/>
        </p:nvSpPr>
        <p:spPr bwMode="invGray">
          <a:xfrm>
            <a:off x="6598920" y="0"/>
            <a:ext cx="45720" cy="5715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Прямоугольник 7"/>
          <p:cNvSpPr/>
          <p:nvPr/>
        </p:nvSpPr>
        <p:spPr bwMode="ltGray">
          <a:xfrm>
            <a:off x="6647688" y="0"/>
            <a:ext cx="2514601" cy="5715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Вертикальный заголовок 1"/>
          <p:cNvSpPr>
            <a:spLocks noGrp="1"/>
          </p:cNvSpPr>
          <p:nvPr>
            <p:ph type="title" orient="vert"/>
          </p:nvPr>
        </p:nvSpPr>
        <p:spPr>
          <a:xfrm>
            <a:off x="6781800" y="228867"/>
            <a:ext cx="1905000" cy="487627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54000"/>
            <a:ext cx="6019800" cy="48762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224A38A-1B73-4F56-A366-695B0733A275}" type="datetimeFigureOut">
              <a:rPr lang="ru-RU" smtClean="0"/>
              <a:pPr/>
              <a:t>07.10.2016</a:t>
            </a:fld>
            <a:endParaRPr lang="ru-RU"/>
          </a:p>
        </p:txBody>
      </p:sp>
      <p:sp>
        <p:nvSpPr>
          <p:cNvPr id="5" name="Нижний колонтитул 4"/>
          <p:cNvSpPr>
            <a:spLocks noGrp="1"/>
          </p:cNvSpPr>
          <p:nvPr>
            <p:ph type="ftr" sz="quarter" idx="11"/>
          </p:nvPr>
        </p:nvSpPr>
        <p:spPr>
          <a:xfrm>
            <a:off x="2640597" y="5314550"/>
            <a:ext cx="3836404" cy="304271"/>
          </a:xfrm>
        </p:spPr>
        <p:txBody>
          <a:bodyPr/>
          <a:lstStyle/>
          <a:p>
            <a:endParaRPr lang="ru-RU"/>
          </a:p>
        </p:txBody>
      </p:sp>
      <p:sp>
        <p:nvSpPr>
          <p:cNvPr id="6" name="Номер слайда 5"/>
          <p:cNvSpPr>
            <a:spLocks noGrp="1"/>
          </p:cNvSpPr>
          <p:nvPr>
            <p:ph type="sldNum" sz="quarter" idx="12"/>
          </p:nvPr>
        </p:nvSpPr>
        <p:spPr/>
        <p:txBody>
          <a:bodyPr/>
          <a:lstStyle/>
          <a:p>
            <a:fld id="{9B55375E-4164-49C1-8819-3DF122D938B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Прямоугольник 9"/>
          <p:cNvSpPr/>
          <p:nvPr/>
        </p:nvSpPr>
        <p:spPr bwMode="invGray">
          <a:xfrm>
            <a:off x="0" y="1196579"/>
            <a:ext cx="9144000" cy="3810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Прямоугольник 6"/>
          <p:cNvSpPr/>
          <p:nvPr/>
        </p:nvSpPr>
        <p:spPr bwMode="ltGray">
          <a:xfrm>
            <a:off x="1" y="0"/>
            <a:ext cx="9143999" cy="1194778"/>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457200" y="127000"/>
            <a:ext cx="8229600" cy="104255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479326"/>
            <a:ext cx="8229600" cy="3854674"/>
          </a:xfrm>
          <a:prstGeom prst="rect">
            <a:avLst/>
          </a:prstGeom>
        </p:spPr>
        <p:txBody>
          <a:bodyPr vert="horz" lIns="54864" tIns="91440" rtlCol="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4" name="Дата 3"/>
          <p:cNvSpPr>
            <a:spLocks noGrp="1"/>
          </p:cNvSpPr>
          <p:nvPr>
            <p:ph type="dt" sz="half" idx="2"/>
          </p:nvPr>
        </p:nvSpPr>
        <p:spPr>
          <a:xfrm>
            <a:off x="457200" y="5397499"/>
            <a:ext cx="2133600" cy="22860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2224A38A-1B73-4F56-A366-695B0733A275}" type="datetimeFigureOut">
              <a:rPr lang="ru-RU" smtClean="0"/>
              <a:pPr/>
              <a:t>07.10.2016</a:t>
            </a:fld>
            <a:endParaRPr lang="ru-RU"/>
          </a:p>
        </p:txBody>
      </p:sp>
      <p:sp>
        <p:nvSpPr>
          <p:cNvPr id="5" name="Нижний колонтитул 4"/>
          <p:cNvSpPr>
            <a:spLocks noGrp="1"/>
          </p:cNvSpPr>
          <p:nvPr>
            <p:ph type="ftr" sz="quarter" idx="3"/>
          </p:nvPr>
        </p:nvSpPr>
        <p:spPr>
          <a:xfrm>
            <a:off x="2640597" y="5397499"/>
            <a:ext cx="5507719" cy="22860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ru-RU"/>
          </a:p>
        </p:txBody>
      </p:sp>
      <p:sp>
        <p:nvSpPr>
          <p:cNvPr id="6" name="Номер слайда 5"/>
          <p:cNvSpPr>
            <a:spLocks noGrp="1"/>
          </p:cNvSpPr>
          <p:nvPr>
            <p:ph type="sldNum" sz="quarter" idx="4"/>
          </p:nvPr>
        </p:nvSpPr>
        <p:spPr>
          <a:xfrm>
            <a:off x="8204396" y="5397499"/>
            <a:ext cx="733864" cy="22860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B55375E-4164-49C1-8819-3DF122D938B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http://www.zastavki.com/pictures/originals/2015/3D-graphics_Abstract_red_3D_design_101724_.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p:spPr>
      </p:pic>
      <p:sp>
        <p:nvSpPr>
          <p:cNvPr id="2" name="Заголовок 1"/>
          <p:cNvSpPr>
            <a:spLocks noGrp="1"/>
          </p:cNvSpPr>
          <p:nvPr>
            <p:ph type="ctrTitle"/>
          </p:nvPr>
        </p:nvSpPr>
        <p:spPr>
          <a:xfrm>
            <a:off x="323528" y="2209428"/>
            <a:ext cx="6840760" cy="3312368"/>
          </a:xfrm>
        </p:spPr>
        <p:txBody>
          <a:bodyPr>
            <a:noAutofit/>
          </a:bodyPr>
          <a:lstStyle/>
          <a:p>
            <a:pPr algn="l"/>
            <a:r>
              <a:rPr lang="ru-RU" sz="5400" b="1" dirty="0" smtClean="0">
                <a:solidFill>
                  <a:schemeClr val="accent1">
                    <a:lumMod val="60000"/>
                    <a:lumOff val="40000"/>
                  </a:schemeClr>
                </a:solidFill>
              </a:rPr>
              <a:t>АРТЕРИОВЕНОЗНЫЕ  МАЛЬФОРМАЦИИ ГОЛОВНОГО </a:t>
            </a:r>
            <a:br>
              <a:rPr lang="ru-RU" sz="5400" b="1" dirty="0" smtClean="0">
                <a:solidFill>
                  <a:schemeClr val="accent1">
                    <a:lumMod val="60000"/>
                    <a:lumOff val="40000"/>
                  </a:schemeClr>
                </a:solidFill>
              </a:rPr>
            </a:br>
            <a:r>
              <a:rPr lang="ru-RU" sz="5400" b="1" dirty="0" smtClean="0">
                <a:solidFill>
                  <a:schemeClr val="accent1">
                    <a:lumMod val="60000"/>
                    <a:lumOff val="40000"/>
                  </a:schemeClr>
                </a:solidFill>
              </a:rPr>
              <a:t>МОЗГА</a:t>
            </a:r>
            <a:endParaRPr lang="ru-RU" sz="5400" b="1" dirty="0">
              <a:solidFill>
                <a:schemeClr val="accent1">
                  <a:lumMod val="60000"/>
                  <a:lumOff val="40000"/>
                </a:schemeClr>
              </a:solidFill>
            </a:endParaRPr>
          </a:p>
        </p:txBody>
      </p:sp>
      <p:sp>
        <p:nvSpPr>
          <p:cNvPr id="4" name="TextBox 3"/>
          <p:cNvSpPr txBox="1"/>
          <p:nvPr/>
        </p:nvSpPr>
        <p:spPr>
          <a:xfrm>
            <a:off x="899592" y="265212"/>
            <a:ext cx="4215193" cy="369332"/>
          </a:xfrm>
          <a:prstGeom prst="rect">
            <a:avLst/>
          </a:prstGeom>
          <a:noFill/>
        </p:spPr>
        <p:txBody>
          <a:bodyPr wrap="none" rtlCol="0">
            <a:spAutoFit/>
          </a:bodyPr>
          <a:lstStyle/>
          <a:p>
            <a:r>
              <a:rPr lang="ru-RU" dirty="0" smtClean="0"/>
              <a:t>Клинический ординатор: Мартынов Э.С.</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ЦЕЛЬ:</a:t>
            </a:r>
            <a:endParaRPr lang="ru-RU" dirty="0"/>
          </a:p>
        </p:txBody>
      </p:sp>
      <p:sp>
        <p:nvSpPr>
          <p:cNvPr id="3" name="Содержимое 2"/>
          <p:cNvSpPr>
            <a:spLocks noGrp="1"/>
          </p:cNvSpPr>
          <p:nvPr>
            <p:ph idx="1"/>
          </p:nvPr>
        </p:nvSpPr>
        <p:spPr/>
        <p:txBody>
          <a:bodyPr>
            <a:normAutofit/>
          </a:bodyPr>
          <a:lstStyle/>
          <a:p>
            <a:r>
              <a:rPr lang="ru-RU" sz="3600" smtClean="0"/>
              <a:t>рассмотреть артериовенозные мальформации</a:t>
            </a:r>
            <a:r>
              <a:rPr lang="ru-RU" sz="3600" dirty="0" smtClean="0"/>
              <a:t> головного мозга</a:t>
            </a:r>
          </a:p>
          <a:p>
            <a:r>
              <a:rPr lang="ru-RU" sz="3600" dirty="0" smtClean="0"/>
              <a:t>диагностическую тактику </a:t>
            </a:r>
          </a:p>
          <a:p>
            <a:r>
              <a:rPr lang="ru-RU" sz="3600" dirty="0" smtClean="0"/>
              <a:t>варианты лечения</a:t>
            </a:r>
            <a:endParaRPr lang="ru-RU" sz="3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ОПРЕДЕЛЕНИЕ</a:t>
            </a:r>
            <a:endParaRPr lang="ru-RU" dirty="0"/>
          </a:p>
        </p:txBody>
      </p:sp>
      <p:sp>
        <p:nvSpPr>
          <p:cNvPr id="3" name="Содержимое 2"/>
          <p:cNvSpPr>
            <a:spLocks noGrp="1"/>
          </p:cNvSpPr>
          <p:nvPr>
            <p:ph idx="1"/>
          </p:nvPr>
        </p:nvSpPr>
        <p:spPr/>
        <p:txBody>
          <a:bodyPr>
            <a:normAutofit fontScale="62500" lnSpcReduction="20000"/>
          </a:bodyPr>
          <a:lstStyle/>
          <a:p>
            <a:pPr algn="just">
              <a:buNone/>
            </a:pPr>
            <a:r>
              <a:rPr lang="ru-RU" dirty="0" smtClean="0"/>
              <a:t>	</a:t>
            </a:r>
            <a:r>
              <a:rPr lang="ru-RU" sz="3600" b="1" dirty="0" smtClean="0"/>
              <a:t>Артериовенозные </a:t>
            </a:r>
            <a:r>
              <a:rPr lang="ru-RU" sz="3600" b="1" dirty="0" err="1" smtClean="0"/>
              <a:t>мальформации</a:t>
            </a:r>
            <a:r>
              <a:rPr lang="ru-RU" sz="3600" b="1" dirty="0" smtClean="0"/>
              <a:t> (АВМ) </a:t>
            </a:r>
            <a:r>
              <a:rPr lang="ru-RU" sz="3600" dirty="0" smtClean="0"/>
              <a:t>– являются врожденной аномалией развития сосудистой системы головного мозга и представляют собой различной формы и величины клубки, образованные вследствие беспорядочного переплетения патологических сосудов. В артериовенозных </a:t>
            </a:r>
            <a:r>
              <a:rPr lang="ru-RU" sz="3600" dirty="0" err="1" smtClean="0"/>
              <a:t>мальформациях</a:t>
            </a:r>
            <a:r>
              <a:rPr lang="ru-RU" sz="3600" dirty="0" smtClean="0"/>
              <a:t> чаще всего отсутствует капиллярная сеть, вследствие чего осуществляется прямое шунтирование крови из артериального бассейна в систему поверхностных и глубоких вен.</a:t>
            </a:r>
          </a:p>
          <a:p>
            <a:pPr algn="just">
              <a:buNone/>
            </a:pPr>
            <a:r>
              <a:rPr lang="ru-RU" sz="3600" dirty="0" smtClean="0"/>
              <a:t>	</a:t>
            </a:r>
            <a:r>
              <a:rPr lang="ru-RU" sz="2400" dirty="0" smtClean="0"/>
              <a:t>Относится к классу заболеваний «ВРОЖДЕННЫЕ АНОМАЛИИ [ПОРОКИ РАЗВИТИЯ], ДЕФОРМАЦИИ И ХРОМОСОМНЫЕ НАРУШЕНИЯ» Q28.2 - артериовенозный порок развития церебральных сосудов (МКБ 10).</a:t>
            </a:r>
            <a:endParaRPr lang="ru-RU"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ЭПИДЕМИОЛОГИЯ АВМ</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	Истинная частота АВМ в популяции неизвестна. Считается, что </a:t>
            </a:r>
            <a:r>
              <a:rPr lang="ru-RU" b="1" dirty="0" smtClean="0"/>
              <a:t>до 0,1% </a:t>
            </a:r>
            <a:r>
              <a:rPr lang="ru-RU" dirty="0" smtClean="0"/>
              <a:t>населения может быть носителем АВМ. </a:t>
            </a:r>
          </a:p>
          <a:p>
            <a:pPr>
              <a:buNone/>
            </a:pPr>
            <a:r>
              <a:rPr lang="ru-RU" dirty="0" smtClean="0"/>
              <a:t>	Отдаленный прогноз при консервативном лечении АВМ головного мозга неблагоприятен: глубокая </a:t>
            </a:r>
            <a:r>
              <a:rPr lang="ru-RU" dirty="0" err="1" smtClean="0"/>
              <a:t>инвалидизация</a:t>
            </a:r>
            <a:r>
              <a:rPr lang="ru-RU" dirty="0" smtClean="0"/>
              <a:t> наступает у </a:t>
            </a:r>
            <a:r>
              <a:rPr lang="ru-RU" b="1" dirty="0" smtClean="0"/>
              <a:t>48%</a:t>
            </a:r>
            <a:r>
              <a:rPr lang="ru-RU" dirty="0" smtClean="0"/>
              <a:t>, а </a:t>
            </a:r>
            <a:r>
              <a:rPr lang="ru-RU" b="1" dirty="0" smtClean="0"/>
              <a:t>23% </a:t>
            </a:r>
            <a:r>
              <a:rPr lang="ru-RU" dirty="0" smtClean="0"/>
              <a:t>больных погибают. Выживаемость больных АВМ оставляет </a:t>
            </a:r>
            <a:r>
              <a:rPr lang="ru-RU" b="1" dirty="0" smtClean="0"/>
              <a:t>85% </a:t>
            </a:r>
            <a:r>
              <a:rPr lang="ru-RU" dirty="0" smtClean="0"/>
              <a:t>в первые 10 лет, </a:t>
            </a:r>
            <a:r>
              <a:rPr lang="ru-RU" b="1" dirty="0" smtClean="0"/>
              <a:t>65% </a:t>
            </a:r>
            <a:r>
              <a:rPr lang="ru-RU" dirty="0" smtClean="0"/>
              <a:t>- 30 лет с момента установления диагноза. </a:t>
            </a:r>
          </a:p>
          <a:p>
            <a:pPr>
              <a:buNone/>
            </a:pPr>
            <a:r>
              <a:rPr lang="ru-RU" dirty="0" smtClean="0"/>
              <a:t>	Активная лечебная тактика способствует снижению ежегодной смертности с </a:t>
            </a:r>
            <a:r>
              <a:rPr lang="ru-RU" b="1" dirty="0" smtClean="0"/>
              <a:t>3,4% </a:t>
            </a:r>
            <a:r>
              <a:rPr lang="ru-RU" dirty="0" smtClean="0"/>
              <a:t>при консервативном лечении до </a:t>
            </a:r>
            <a:r>
              <a:rPr lang="ru-RU" b="1" dirty="0" smtClean="0"/>
              <a:t>1,2% </a:t>
            </a:r>
            <a:r>
              <a:rPr lang="ru-RU" dirty="0" smtClean="0"/>
              <a:t>при радикальном </a:t>
            </a:r>
            <a:r>
              <a:rPr lang="ru-RU" dirty="0" err="1" smtClean="0"/>
              <a:t>вмешаельстве</a:t>
            </a:r>
            <a:r>
              <a:rPr lang="ru-RU" dirty="0" smtClean="0"/>
              <a:t>.</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77213"/>
            <a:ext cx="8229600" cy="952500"/>
          </a:xfrm>
        </p:spPr>
        <p:txBody>
          <a:bodyPr/>
          <a:lstStyle/>
          <a:p>
            <a:r>
              <a:rPr lang="ru-RU" dirty="0" smtClean="0"/>
              <a:t>МОРФОЛОГИЯ АВМ</a:t>
            </a:r>
            <a:endParaRPr lang="ru-RU" dirty="0"/>
          </a:p>
        </p:txBody>
      </p:sp>
      <p:sp>
        <p:nvSpPr>
          <p:cNvPr id="3" name="Содержимое 2"/>
          <p:cNvSpPr>
            <a:spLocks noGrp="1"/>
          </p:cNvSpPr>
          <p:nvPr>
            <p:ph idx="1"/>
          </p:nvPr>
        </p:nvSpPr>
        <p:spPr>
          <a:xfrm>
            <a:off x="467544" y="1129308"/>
            <a:ext cx="8064896" cy="588065"/>
          </a:xfrm>
        </p:spPr>
        <p:txBody>
          <a:bodyPr>
            <a:normAutofit lnSpcReduction="10000"/>
          </a:bodyPr>
          <a:lstStyle/>
          <a:p>
            <a:pPr>
              <a:buNone/>
            </a:pPr>
            <a:r>
              <a:rPr lang="ru-RU" dirty="0" smtClean="0"/>
              <a:t>	</a:t>
            </a:r>
            <a:r>
              <a:rPr lang="ru-RU" sz="2000" dirty="0" smtClean="0"/>
              <a:t>Типичные АВМ представлены тремя основными компонентами: </a:t>
            </a:r>
          </a:p>
        </p:txBody>
      </p:sp>
      <p:pic>
        <p:nvPicPr>
          <p:cNvPr id="14338" name="Picture 2" descr="http://www.neuro-med.ru/AVM%20oper3.jpg"/>
          <p:cNvPicPr>
            <a:picLocks noChangeAspect="1" noChangeArrowheads="1"/>
          </p:cNvPicPr>
          <p:nvPr/>
        </p:nvPicPr>
        <p:blipFill>
          <a:blip r:embed="rId2" cstate="print"/>
          <a:srcRect/>
          <a:stretch>
            <a:fillRect/>
          </a:stretch>
        </p:blipFill>
        <p:spPr bwMode="auto">
          <a:xfrm>
            <a:off x="2713862" y="1657367"/>
            <a:ext cx="5962594" cy="3660407"/>
          </a:xfrm>
          <a:prstGeom prst="rect">
            <a:avLst/>
          </a:prstGeom>
          <a:noFill/>
        </p:spPr>
      </p:pic>
      <p:sp>
        <p:nvSpPr>
          <p:cNvPr id="5" name="Прямоугольник 4"/>
          <p:cNvSpPr/>
          <p:nvPr/>
        </p:nvSpPr>
        <p:spPr>
          <a:xfrm>
            <a:off x="323528" y="1777380"/>
            <a:ext cx="2448272" cy="3477875"/>
          </a:xfrm>
          <a:prstGeom prst="rect">
            <a:avLst/>
          </a:prstGeom>
        </p:spPr>
        <p:txBody>
          <a:bodyPr wrap="square">
            <a:spAutoFit/>
          </a:bodyPr>
          <a:lstStyle/>
          <a:p>
            <a:pPr>
              <a:buFont typeface="Arial" pitchFamily="34" charset="0"/>
              <a:buChar char="•"/>
            </a:pPr>
            <a:r>
              <a:rPr lang="ru-RU" sz="2000" b="1" dirty="0" smtClean="0"/>
              <a:t>приводящими артериями </a:t>
            </a:r>
            <a:r>
              <a:rPr lang="ru-RU" sz="2000" dirty="0" smtClean="0"/>
              <a:t>(</a:t>
            </a:r>
            <a:r>
              <a:rPr lang="ru-RU" sz="2000" dirty="0" err="1" smtClean="0"/>
              <a:t>афференты</a:t>
            </a:r>
            <a:r>
              <a:rPr lang="ru-RU" sz="2000" dirty="0" smtClean="0"/>
              <a:t> АВМ) – 1,2</a:t>
            </a:r>
          </a:p>
          <a:p>
            <a:pPr>
              <a:buFont typeface="Arial" pitchFamily="34" charset="0"/>
              <a:buChar char="•"/>
            </a:pPr>
            <a:r>
              <a:rPr lang="ru-RU" sz="2000" b="1" dirty="0" smtClean="0"/>
              <a:t>клубком измененных сосудов </a:t>
            </a:r>
            <a:r>
              <a:rPr lang="ru-RU" sz="2000" dirty="0" smtClean="0"/>
              <a:t>(ядро) </a:t>
            </a:r>
            <a:r>
              <a:rPr lang="ru-RU" sz="2000" dirty="0" err="1" smtClean="0"/>
              <a:t>мальформации</a:t>
            </a:r>
            <a:r>
              <a:rPr lang="ru-RU" sz="2000" dirty="0" smtClean="0"/>
              <a:t> – 3 </a:t>
            </a:r>
          </a:p>
          <a:p>
            <a:pPr>
              <a:buFont typeface="Arial" pitchFamily="34" charset="0"/>
              <a:buChar char="•"/>
            </a:pPr>
            <a:r>
              <a:rPr lang="ru-RU" sz="2000" b="1" dirty="0" smtClean="0"/>
              <a:t>дренирующими венами </a:t>
            </a:r>
            <a:r>
              <a:rPr lang="ru-RU" sz="2000" dirty="0" smtClean="0"/>
              <a:t>(</a:t>
            </a:r>
            <a:r>
              <a:rPr lang="ru-RU" sz="2000" dirty="0" err="1" smtClean="0"/>
              <a:t>эфференты</a:t>
            </a:r>
            <a:r>
              <a:rPr lang="ru-RU" sz="2000" dirty="0" smtClean="0"/>
              <a:t>) – 4 </a:t>
            </a:r>
            <a:endParaRPr lang="ru-RU"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Приводящие артерии</a:t>
            </a:r>
            <a:endParaRPr lang="ru-RU" dirty="0"/>
          </a:p>
        </p:txBody>
      </p:sp>
      <p:sp>
        <p:nvSpPr>
          <p:cNvPr id="3" name="Содержимое 2"/>
          <p:cNvSpPr>
            <a:spLocks noGrp="1"/>
          </p:cNvSpPr>
          <p:nvPr>
            <p:ph idx="1"/>
          </p:nvPr>
        </p:nvSpPr>
        <p:spPr>
          <a:xfrm>
            <a:off x="467544" y="1657367"/>
            <a:ext cx="8229600" cy="3657600"/>
          </a:xfrm>
        </p:spPr>
        <p:txBody>
          <a:bodyPr>
            <a:normAutofit fontScale="70000" lnSpcReduction="20000"/>
          </a:bodyPr>
          <a:lstStyle/>
          <a:p>
            <a:pPr algn="just">
              <a:buNone/>
            </a:pPr>
            <a:r>
              <a:rPr lang="ru-RU" dirty="0" smtClean="0"/>
              <a:t>	Характерным является более или менее выраженное расширение просвета и удлинение, следствием чего является патологическая извитость и деформация магистральных внутричерепных сосудов. Увеличение калибра артерии является следствием патологического возрастания объемного кровотока и линейной скорости кровотока в афферентном сосуде. Нередко калибр артерии увеличивается в дистальных сегментах, непосредственно перед входом в клубок </a:t>
            </a:r>
            <a:r>
              <a:rPr lang="ru-RU" dirty="0" err="1" smtClean="0"/>
              <a:t>мальформации</a:t>
            </a:r>
            <a:r>
              <a:rPr lang="ru-RU" dirty="0" smtClean="0"/>
              <a:t>. Объем клубка </a:t>
            </a:r>
            <a:r>
              <a:rPr lang="ru-RU" dirty="0" err="1" smtClean="0"/>
              <a:t>мальформации</a:t>
            </a:r>
            <a:r>
              <a:rPr lang="ru-RU" dirty="0" smtClean="0"/>
              <a:t> косвенно определяет выраженность шунтирования и степень расширения питающих артерий. </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85000" lnSpcReduction="20000"/>
          </a:bodyPr>
          <a:lstStyle/>
          <a:p>
            <a:pPr algn="just">
              <a:buNone/>
            </a:pPr>
            <a:r>
              <a:rPr lang="ru-RU" dirty="0" smtClean="0"/>
              <a:t>	По степени участия в кровоснабжении АВМ питающие артерии могут быть:</a:t>
            </a:r>
          </a:p>
          <a:p>
            <a:pPr algn="just">
              <a:buFont typeface="Arial" pitchFamily="34" charset="0"/>
              <a:buChar char="•"/>
            </a:pPr>
            <a:r>
              <a:rPr lang="ru-RU" b="1" dirty="0" smtClean="0"/>
              <a:t>«концевыми» </a:t>
            </a:r>
            <a:r>
              <a:rPr lang="ru-RU" dirty="0" smtClean="0"/>
              <a:t>(кровь попадает только в </a:t>
            </a:r>
            <a:r>
              <a:rPr lang="ru-RU" dirty="0" err="1" smtClean="0"/>
              <a:t>мальформацию</a:t>
            </a:r>
            <a:r>
              <a:rPr lang="ru-RU" dirty="0" smtClean="0"/>
              <a:t>)</a:t>
            </a:r>
          </a:p>
          <a:p>
            <a:pPr algn="just">
              <a:buFont typeface="Arial" pitchFamily="34" charset="0"/>
              <a:buChar char="•"/>
            </a:pPr>
            <a:r>
              <a:rPr lang="ru-RU" b="1" dirty="0" smtClean="0"/>
              <a:t>«транзитными» </a:t>
            </a:r>
            <a:r>
              <a:rPr lang="ru-RU" dirty="0" smtClean="0"/>
              <a:t>(отдавая ветви к </a:t>
            </a:r>
            <a:r>
              <a:rPr lang="ru-RU" dirty="0" err="1" smtClean="0"/>
              <a:t>мальформации</a:t>
            </a:r>
            <a:r>
              <a:rPr lang="ru-RU" dirty="0" smtClean="0"/>
              <a:t>, артерия преимущественно участвует в кровоснабжении мозга).</a:t>
            </a:r>
          </a:p>
          <a:p>
            <a:pPr algn="just">
              <a:buNone/>
            </a:pPr>
            <a:r>
              <a:rPr lang="ru-RU" dirty="0" smtClean="0"/>
              <a:t>	Количество питающих артерий может быть различным: от одной (при мелких АВМ) до нескольких (при АВМ среднего и крупного размера). </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Ядро </a:t>
            </a:r>
            <a:r>
              <a:rPr lang="ru-RU" dirty="0" err="1" smtClean="0"/>
              <a:t>мальформации</a:t>
            </a:r>
            <a:endParaRPr lang="ru-RU" dirty="0"/>
          </a:p>
        </p:txBody>
      </p:sp>
      <p:sp>
        <p:nvSpPr>
          <p:cNvPr id="3" name="Содержимое 2"/>
          <p:cNvSpPr>
            <a:spLocks noGrp="1"/>
          </p:cNvSpPr>
          <p:nvPr>
            <p:ph idx="1"/>
          </p:nvPr>
        </p:nvSpPr>
        <p:spPr>
          <a:xfrm>
            <a:off x="457200" y="1333500"/>
            <a:ext cx="8229600" cy="4381500"/>
          </a:xfrm>
        </p:spPr>
        <p:txBody>
          <a:bodyPr>
            <a:normAutofit fontScale="62500" lnSpcReduction="20000"/>
          </a:bodyPr>
          <a:lstStyle/>
          <a:p>
            <a:pPr algn="just">
              <a:buNone/>
            </a:pPr>
            <a:r>
              <a:rPr lang="ru-RU" dirty="0" smtClean="0"/>
              <a:t>	Представляет собой клубок переплетенных сосудов различного калибра (от 100 до 3000 мкм), являющихся прямыми артериовенозными анастомозами без микроциркуляторного русла. Может иметь форму шара, пирамиды или усеченной пирамиды, двояковыпуклой линзы, цилиндра. Ядро может располагаться как в субарахноидальном пространстве, так и в паренхиме мозга, </a:t>
            </a:r>
            <a:r>
              <a:rPr lang="ru-RU" dirty="0" err="1" smtClean="0"/>
              <a:t>паравентрикулярно</a:t>
            </a:r>
            <a:r>
              <a:rPr lang="ru-RU" dirty="0" smtClean="0"/>
              <a:t>. В стенках сосудов АВМ отмечается уплотнение и пролиферация интимы, внутренняя эластическая мембрана подвергается дегенеративным изменениям. Большинство сосудов неравномерно расширены и изменены, что определить их принадлежность к артериям или венам невозможно. В ряде случаев сосудистая стенка построена из соединительной ткани и напоминает стенку аневризм. Нередки </a:t>
            </a:r>
            <a:r>
              <a:rPr lang="ru-RU" dirty="0" err="1" smtClean="0"/>
              <a:t>интрамуральные</a:t>
            </a:r>
            <a:r>
              <a:rPr lang="ru-RU" dirty="0" smtClean="0"/>
              <a:t> </a:t>
            </a:r>
            <a:r>
              <a:rPr lang="ru-RU" dirty="0" err="1" smtClean="0"/>
              <a:t>петрификаты</a:t>
            </a:r>
            <a:r>
              <a:rPr lang="ru-RU" dirty="0" smtClean="0"/>
              <a:t>. В сосудах с уплотненной стенкой, нередко </a:t>
            </a:r>
            <a:r>
              <a:rPr lang="ru-RU" dirty="0" err="1" smtClean="0"/>
              <a:t>гиалинизированной</a:t>
            </a:r>
            <a:r>
              <a:rPr lang="ru-RU" dirty="0" smtClean="0"/>
              <a:t>, может выявляться амилоид. В просвете часто обнаруживаются пристеночные и </a:t>
            </a:r>
            <a:r>
              <a:rPr lang="ru-RU" dirty="0" err="1" smtClean="0"/>
              <a:t>реканализированные</a:t>
            </a:r>
            <a:r>
              <a:rPr lang="ru-RU" dirty="0" smtClean="0"/>
              <a:t> тромбы. </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1273324"/>
            <a:ext cx="8229600" cy="4441676"/>
          </a:xfrm>
        </p:spPr>
        <p:txBody>
          <a:bodyPr>
            <a:normAutofit fontScale="77500" lnSpcReduction="20000"/>
          </a:bodyPr>
          <a:lstStyle/>
          <a:p>
            <a:pPr algn="just">
              <a:buNone/>
            </a:pPr>
            <a:r>
              <a:rPr lang="ru-RU" dirty="0" smtClean="0"/>
              <a:t>	</a:t>
            </a:r>
            <a:r>
              <a:rPr lang="ru-RU" sz="3000" dirty="0" smtClean="0"/>
              <a:t>Основные анатомические варианты строения ядра АВМ:</a:t>
            </a:r>
          </a:p>
          <a:p>
            <a:pPr algn="just">
              <a:buFont typeface="Arial" pitchFamily="34" charset="0"/>
              <a:buChar char="•"/>
            </a:pPr>
            <a:r>
              <a:rPr lang="ru-RU" sz="3000" b="1" dirty="0" smtClean="0"/>
              <a:t>фистульный</a:t>
            </a:r>
            <a:r>
              <a:rPr lang="ru-RU" sz="3000" dirty="0" smtClean="0"/>
              <a:t> (артерия непосредственно переходит в вену, как правило, с выражен- ной эктазией переходного участка) – 11%; </a:t>
            </a:r>
          </a:p>
          <a:p>
            <a:pPr algn="just">
              <a:buFont typeface="Arial" pitchFamily="34" charset="0"/>
              <a:buChar char="•"/>
            </a:pPr>
            <a:r>
              <a:rPr lang="ru-RU" sz="3000" b="1" dirty="0" err="1" smtClean="0"/>
              <a:t>плексиформный</a:t>
            </a:r>
            <a:r>
              <a:rPr lang="ru-RU" sz="3000" dirty="0" smtClean="0"/>
              <a:t> (связь артерий с венами осуществляется через клубок </a:t>
            </a:r>
            <a:r>
              <a:rPr lang="ru-RU" sz="3000" dirty="0" err="1" smtClean="0"/>
              <a:t>диспластических</a:t>
            </a:r>
            <a:r>
              <a:rPr lang="ru-RU" sz="3000" dirty="0" smtClean="0"/>
              <a:t> сосудов) – 36%; </a:t>
            </a:r>
          </a:p>
          <a:p>
            <a:pPr algn="just">
              <a:buFont typeface="Arial" pitchFamily="34" charset="0"/>
              <a:buChar char="•"/>
            </a:pPr>
            <a:r>
              <a:rPr lang="ru-RU" sz="3000" b="1" dirty="0" smtClean="0"/>
              <a:t>смешанный</a:t>
            </a:r>
            <a:r>
              <a:rPr lang="ru-RU" sz="3000" dirty="0" smtClean="0"/>
              <a:t> (сочетание фистульного варианта с </a:t>
            </a:r>
            <a:r>
              <a:rPr lang="ru-RU" sz="3000" dirty="0" err="1" smtClean="0"/>
              <a:t>плексиформным</a:t>
            </a:r>
            <a:r>
              <a:rPr lang="ru-RU" sz="3000" dirty="0" smtClean="0"/>
              <a:t>) – 53%. </a:t>
            </a:r>
          </a:p>
          <a:p>
            <a:pPr algn="just">
              <a:buNone/>
            </a:pPr>
            <a:r>
              <a:rPr lang="ru-RU" sz="3000" dirty="0" smtClean="0"/>
              <a:t>	В участках мозга, окружающих и заключенных между сосудистыми петлями АВМ отмечаются выраженные дистрофические изменения, что является реакцией мозговой ткани на травмирующие пульсовые воздействия, кровоизлияния, хроническую недостаточность кровоснабжения. </a:t>
            </a:r>
            <a:endParaRPr lang="ru-RU" sz="3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1345332"/>
            <a:ext cx="8229600" cy="4369668"/>
          </a:xfrm>
        </p:spPr>
        <p:txBody>
          <a:bodyPr>
            <a:normAutofit fontScale="55000" lnSpcReduction="20000"/>
          </a:bodyPr>
          <a:lstStyle/>
          <a:p>
            <a:pPr algn="just">
              <a:buNone/>
            </a:pPr>
            <a:r>
              <a:rPr lang="ru-RU" dirty="0" smtClean="0"/>
              <a:t>	</a:t>
            </a:r>
            <a:r>
              <a:rPr lang="ru-RU" sz="3800" dirty="0" smtClean="0"/>
              <a:t>Нередко отмечается как локальное расширение вен – </a:t>
            </a:r>
            <a:r>
              <a:rPr lang="ru-RU" sz="3800" b="1" i="1" dirty="0" err="1" smtClean="0"/>
              <a:t>варикс</a:t>
            </a:r>
            <a:r>
              <a:rPr lang="ru-RU" sz="3800" b="1" i="1" dirty="0" smtClean="0"/>
              <a:t>, </a:t>
            </a:r>
            <a:r>
              <a:rPr lang="ru-RU" sz="3800" dirty="0" smtClean="0"/>
              <a:t>так и сужение - </a:t>
            </a:r>
            <a:r>
              <a:rPr lang="ru-RU" sz="3800" b="1" i="1" dirty="0" smtClean="0"/>
              <a:t>стеноз. </a:t>
            </a:r>
            <a:r>
              <a:rPr lang="ru-RU" sz="3800" dirty="0" smtClean="0"/>
              <a:t>При крупных </a:t>
            </a:r>
            <a:r>
              <a:rPr lang="ru-RU" sz="3800" dirty="0" err="1" smtClean="0"/>
              <a:t>мальформациях</a:t>
            </a:r>
            <a:r>
              <a:rPr lang="ru-RU" sz="3800" dirty="0" smtClean="0"/>
              <a:t> часто наблюдается выраженная асимметрия строения крупных синусов, в частности поперечного, который на стороне </a:t>
            </a:r>
            <a:r>
              <a:rPr lang="ru-RU" sz="3800" dirty="0" err="1" smtClean="0"/>
              <a:t>мальформации</a:t>
            </a:r>
            <a:r>
              <a:rPr lang="ru-RU" sz="3800" dirty="0" smtClean="0"/>
              <a:t> сужен, в связи с чем нагрузка ложится преимущественно на </a:t>
            </a:r>
            <a:r>
              <a:rPr lang="ru-RU" sz="3800" b="1" i="1" dirty="0" smtClean="0"/>
              <a:t>яремную вену здоровой стороны, </a:t>
            </a:r>
            <a:r>
              <a:rPr lang="ru-RU" sz="3800" dirty="0" smtClean="0"/>
              <a:t>что обуславливает затруднение венозного оттока из полости черепа. </a:t>
            </a:r>
          </a:p>
          <a:p>
            <a:pPr algn="just">
              <a:buNone/>
            </a:pPr>
            <a:r>
              <a:rPr lang="ru-RU" sz="3800" dirty="0" smtClean="0"/>
              <a:t>	Дренирование </a:t>
            </a:r>
            <a:r>
              <a:rPr lang="ru-RU" sz="3800" dirty="0" err="1" smtClean="0"/>
              <a:t>артериализированной</a:t>
            </a:r>
            <a:r>
              <a:rPr lang="ru-RU" sz="3800" dirty="0" smtClean="0"/>
              <a:t> крови из клубка АВМ может осуществляться как в систему поверхностных корковых вен, так и в систему «глубоких» вен мозга со стоком в вену Галена. </a:t>
            </a:r>
          </a:p>
          <a:p>
            <a:pPr algn="just">
              <a:buNone/>
            </a:pPr>
            <a:r>
              <a:rPr lang="ru-RU" sz="3800" dirty="0" smtClean="0"/>
              <a:t>	При крупных АВМ </a:t>
            </a:r>
            <a:r>
              <a:rPr lang="ru-RU" sz="3800" dirty="0" err="1" smtClean="0"/>
              <a:t>конвекситальной</a:t>
            </a:r>
            <a:r>
              <a:rPr lang="ru-RU" sz="3800" dirty="0" smtClean="0"/>
              <a:t> и базальной поверхности мозга участие в их кровоснабжении могут принимать ветви </a:t>
            </a:r>
            <a:r>
              <a:rPr lang="ru-RU" sz="3800" b="1" i="1" dirty="0" smtClean="0"/>
              <a:t>наружной сонной артерии, </a:t>
            </a:r>
            <a:r>
              <a:rPr lang="ru-RU" sz="3800" dirty="0" smtClean="0"/>
              <a:t>как правило, через оболочечные артерии. </a:t>
            </a:r>
          </a:p>
          <a:p>
            <a:pPr>
              <a:buNone/>
            </a:pPr>
            <a:r>
              <a:rPr lang="ru-RU" dirty="0" smtClean="0"/>
              <a:t>	</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ЛОКАЛИЗАЦИЯ АВМ</a:t>
            </a:r>
            <a:endParaRPr lang="ru-RU" dirty="0"/>
          </a:p>
        </p:txBody>
      </p:sp>
      <p:sp>
        <p:nvSpPr>
          <p:cNvPr id="3" name="Содержимое 2"/>
          <p:cNvSpPr>
            <a:spLocks noGrp="1"/>
          </p:cNvSpPr>
          <p:nvPr>
            <p:ph idx="1"/>
          </p:nvPr>
        </p:nvSpPr>
        <p:spPr/>
        <p:txBody>
          <a:bodyPr>
            <a:normAutofit lnSpcReduction="10000"/>
          </a:bodyPr>
          <a:lstStyle/>
          <a:p>
            <a:pPr>
              <a:buNone/>
            </a:pPr>
            <a:r>
              <a:rPr lang="ru-RU" dirty="0" smtClean="0"/>
              <a:t>	Неспецифична и пропорциональна объему отдела головного мозга: </a:t>
            </a:r>
          </a:p>
          <a:p>
            <a:pPr>
              <a:buFont typeface="Arial" pitchFamily="34" charset="0"/>
              <a:buChar char="•"/>
            </a:pPr>
            <a:r>
              <a:rPr lang="ru-RU" dirty="0" smtClean="0"/>
              <a:t>в супратенториальных структурах локализуются 86% АВМ (в области мозгового плаща – 47%, </a:t>
            </a:r>
            <a:r>
              <a:rPr lang="ru-RU" dirty="0" err="1" smtClean="0"/>
              <a:t>лимбической</a:t>
            </a:r>
            <a:r>
              <a:rPr lang="ru-RU" dirty="0" smtClean="0"/>
              <a:t> системы – 9%, глубинных структур – 30%); </a:t>
            </a:r>
          </a:p>
          <a:p>
            <a:pPr>
              <a:buFont typeface="Arial" pitchFamily="34" charset="0"/>
              <a:buChar char="•"/>
            </a:pPr>
            <a:r>
              <a:rPr lang="ru-RU" dirty="0" err="1" smtClean="0"/>
              <a:t>субтенториальных</a:t>
            </a:r>
            <a:r>
              <a:rPr lang="ru-RU" dirty="0" smtClean="0"/>
              <a:t> - 14% (мозжечка – 12%, ствола – 2%)</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КЛИНИКА АВМ</a:t>
            </a:r>
            <a:endParaRPr lang="ru-RU" dirty="0"/>
          </a:p>
        </p:txBody>
      </p:sp>
      <p:sp>
        <p:nvSpPr>
          <p:cNvPr id="3" name="Содержимое 2"/>
          <p:cNvSpPr>
            <a:spLocks noGrp="1"/>
          </p:cNvSpPr>
          <p:nvPr>
            <p:ph idx="1"/>
          </p:nvPr>
        </p:nvSpPr>
        <p:spPr>
          <a:xfrm>
            <a:off x="323528" y="1561356"/>
            <a:ext cx="8435280" cy="2984793"/>
          </a:xfrm>
        </p:spPr>
        <p:txBody>
          <a:bodyPr>
            <a:noAutofit/>
          </a:bodyPr>
          <a:lstStyle/>
          <a:p>
            <a:r>
              <a:rPr lang="ru-RU" sz="2400" b="1" dirty="0" smtClean="0"/>
              <a:t>геморрагический</a:t>
            </a:r>
            <a:r>
              <a:rPr lang="ru-RU" sz="2400" dirty="0" smtClean="0"/>
              <a:t> (связан с развитием внутричерепных кровоизлияний на любом этапе течения болезни </a:t>
            </a:r>
            <a:r>
              <a:rPr lang="en-US" sz="2400" dirty="0" smtClean="0"/>
              <a:t>~</a:t>
            </a:r>
            <a:r>
              <a:rPr lang="ru-RU" sz="2400" dirty="0" smtClean="0"/>
              <a:t>50%)</a:t>
            </a:r>
          </a:p>
          <a:p>
            <a:r>
              <a:rPr lang="ru-RU" sz="2400" b="1" dirty="0" smtClean="0"/>
              <a:t>торпидный</a:t>
            </a:r>
            <a:r>
              <a:rPr lang="ru-RU" sz="2400" dirty="0" smtClean="0"/>
              <a:t> (связан с неврологическими синдромами, характерными для поражения мозга - 	эпилептическими припадками </a:t>
            </a:r>
            <a:r>
              <a:rPr lang="en-US" sz="2400" dirty="0" smtClean="0"/>
              <a:t>~25</a:t>
            </a:r>
            <a:r>
              <a:rPr lang="ru-RU" sz="2400" dirty="0" smtClean="0"/>
              <a:t>%, </a:t>
            </a:r>
          </a:p>
          <a:p>
            <a:pPr>
              <a:buNone/>
            </a:pPr>
            <a:r>
              <a:rPr lang="ru-RU" sz="2400" dirty="0" smtClean="0"/>
              <a:t>		головной болью 15%, </a:t>
            </a:r>
          </a:p>
          <a:p>
            <a:pPr>
              <a:buNone/>
            </a:pPr>
            <a:r>
              <a:rPr lang="ru-RU" sz="2400" dirty="0" smtClean="0"/>
              <a:t>		прогрессирующим неврологическим дефицитом 5% </a:t>
            </a:r>
          </a:p>
          <a:p>
            <a:pPr>
              <a:buNone/>
            </a:pPr>
            <a:r>
              <a:rPr lang="ru-RU" sz="2400" dirty="0" smtClean="0"/>
              <a:t>		пульсирующим шумом и др.</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93204"/>
            <a:ext cx="8229600" cy="952500"/>
          </a:xfrm>
        </p:spPr>
        <p:txBody>
          <a:bodyPr>
            <a:noAutofit/>
          </a:bodyPr>
          <a:lstStyle/>
          <a:p>
            <a:r>
              <a:rPr lang="ru-RU" sz="3200" b="1" dirty="0" smtClean="0"/>
              <a:t>Классификация АВМ (по </a:t>
            </a:r>
            <a:r>
              <a:rPr lang="ru-RU" sz="3200" b="1" dirty="0" err="1" smtClean="0"/>
              <a:t>Spetzler-Martin</a:t>
            </a:r>
            <a:r>
              <a:rPr lang="ru-RU" sz="3200" b="1" dirty="0" smtClean="0"/>
              <a:t>, 1986):</a:t>
            </a:r>
            <a:endParaRPr lang="ru-RU" sz="3200" dirty="0"/>
          </a:p>
        </p:txBody>
      </p:sp>
      <p:sp>
        <p:nvSpPr>
          <p:cNvPr id="3" name="Содержимое 2"/>
          <p:cNvSpPr>
            <a:spLocks noGrp="1"/>
          </p:cNvSpPr>
          <p:nvPr>
            <p:ph idx="1"/>
          </p:nvPr>
        </p:nvSpPr>
        <p:spPr>
          <a:xfrm>
            <a:off x="467544" y="1417340"/>
            <a:ext cx="8229600" cy="4102100"/>
          </a:xfrm>
        </p:spPr>
        <p:txBody>
          <a:bodyPr>
            <a:normAutofit fontScale="55000" lnSpcReduction="20000"/>
          </a:bodyPr>
          <a:lstStyle/>
          <a:p>
            <a:r>
              <a:rPr lang="ru-RU" dirty="0" smtClean="0"/>
              <a:t>по размеру: </a:t>
            </a:r>
          </a:p>
          <a:p>
            <a:pPr lvl="1"/>
            <a:r>
              <a:rPr lang="ru-RU" dirty="0" smtClean="0"/>
              <a:t>менее 3 см  - 1 балл, </a:t>
            </a:r>
          </a:p>
          <a:p>
            <a:pPr lvl="1"/>
            <a:r>
              <a:rPr lang="ru-RU" dirty="0" smtClean="0"/>
              <a:t>3 - 6 см - 2 балла, </a:t>
            </a:r>
          </a:p>
          <a:p>
            <a:pPr lvl="1"/>
            <a:r>
              <a:rPr lang="ru-RU" dirty="0" smtClean="0"/>
              <a:t>более 6 см - 3 балла; </a:t>
            </a:r>
          </a:p>
          <a:p>
            <a:r>
              <a:rPr lang="ru-RU" dirty="0" smtClean="0"/>
              <a:t> по локализации:</a:t>
            </a:r>
          </a:p>
          <a:p>
            <a:pPr lvl="1"/>
            <a:r>
              <a:rPr lang="ru-RU" dirty="0" smtClean="0"/>
              <a:t>вне функционально значимой зоны мозга - 0 баллов, </a:t>
            </a:r>
          </a:p>
          <a:p>
            <a:pPr lvl="1"/>
            <a:r>
              <a:rPr lang="ru-RU" dirty="0" smtClean="0"/>
              <a:t>в пределах функционально значимой зоны - 1 балл (к функционально значимым отделам мозга относятся: сенсомоторная, речевая и зрительная кора, гипоталамус, таламус, внутренняя капсула, ствол мозга, ножка мозжечка, глубокие мозжечковые ядра);</a:t>
            </a:r>
          </a:p>
          <a:p>
            <a:r>
              <a:rPr lang="ru-RU" dirty="0" smtClean="0"/>
              <a:t>по характеру дренирования: </a:t>
            </a:r>
          </a:p>
          <a:p>
            <a:pPr lvl="1"/>
            <a:r>
              <a:rPr lang="ru-RU" dirty="0" smtClean="0"/>
              <a:t>отсутствие глубоких дренирующих вен - 0 баллов,</a:t>
            </a:r>
          </a:p>
          <a:p>
            <a:pPr lvl="1"/>
            <a:r>
              <a:rPr lang="ru-RU" dirty="0" smtClean="0"/>
              <a:t> наличие глубоких дренирующих вен - 1 балл.</a:t>
            </a:r>
          </a:p>
          <a:p>
            <a:r>
              <a:rPr lang="ru-RU" dirty="0" smtClean="0"/>
              <a:t>по данной градации АВМ разделяются на 5 типов: </a:t>
            </a:r>
          </a:p>
          <a:p>
            <a:pPr lvl="1"/>
            <a:r>
              <a:rPr lang="ru-RU" dirty="0" smtClean="0"/>
              <a:t>1, 2 балла - АВМ низкого хирургического риска; </a:t>
            </a:r>
          </a:p>
          <a:p>
            <a:pPr lvl="1"/>
            <a:r>
              <a:rPr lang="ru-RU" dirty="0" smtClean="0"/>
              <a:t>3 балла - АВМ промежуточного риска; </a:t>
            </a:r>
          </a:p>
          <a:p>
            <a:pPr lvl="1"/>
            <a:r>
              <a:rPr lang="ru-RU" dirty="0" smtClean="0"/>
              <a:t>4, 5 баллов - АВМ высокого риска. </a:t>
            </a:r>
          </a:p>
          <a:p>
            <a:pPr lvl="1"/>
            <a:r>
              <a:rPr lang="ru-RU" dirty="0" smtClean="0"/>
              <a:t>Добавочная категория 6 баллов была сохранена для неоперабельных </a:t>
            </a:r>
            <a:r>
              <a:rPr lang="ru-RU" dirty="0" err="1" smtClean="0"/>
              <a:t>мальформаций</a:t>
            </a:r>
            <a:r>
              <a:rPr lang="ru-RU" dirty="0" smtClean="0"/>
              <a:t>.</a:t>
            </a:r>
          </a:p>
          <a:p>
            <a:pPr lvl="1">
              <a:buNone/>
            </a:pPr>
            <a:endParaRPr lang="ru-RU"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КЛАССИФИКАЦИЯ</a:t>
            </a:r>
            <a:endParaRPr lang="ru-RU" dirty="0"/>
          </a:p>
        </p:txBody>
      </p:sp>
      <p:sp>
        <p:nvSpPr>
          <p:cNvPr id="3" name="Содержимое 2"/>
          <p:cNvSpPr>
            <a:spLocks noGrp="1"/>
          </p:cNvSpPr>
          <p:nvPr>
            <p:ph idx="1"/>
          </p:nvPr>
        </p:nvSpPr>
        <p:spPr/>
        <p:txBody>
          <a:bodyPr>
            <a:normAutofit fontScale="92500" lnSpcReduction="10000"/>
          </a:bodyPr>
          <a:lstStyle/>
          <a:p>
            <a:pPr>
              <a:buNone/>
            </a:pPr>
            <a:r>
              <a:rPr lang="ru-RU" dirty="0" smtClean="0"/>
              <a:t>	Подразделение АВМ по размеру является одним из определяющих факторов, влияющих на выбор лечебной тактики. Выделяют: </a:t>
            </a:r>
          </a:p>
          <a:p>
            <a:pPr>
              <a:buNone/>
            </a:pPr>
            <a:r>
              <a:rPr lang="ru-RU" dirty="0" smtClean="0"/>
              <a:t>	− </a:t>
            </a:r>
            <a:r>
              <a:rPr lang="ru-RU" dirty="0" err="1" smtClean="0"/>
              <a:t>Микромальформации</a:t>
            </a:r>
            <a:r>
              <a:rPr lang="ru-RU" dirty="0"/>
              <a:t> </a:t>
            </a:r>
            <a:r>
              <a:rPr lang="ru-RU" dirty="0" smtClean="0"/>
              <a:t>(объем менее 2 см</a:t>
            </a:r>
            <a:r>
              <a:rPr lang="ru-RU" baseline="30000" dirty="0" smtClean="0"/>
              <a:t>3</a:t>
            </a:r>
            <a:r>
              <a:rPr lang="ru-RU" dirty="0" smtClean="0"/>
              <a:t> ) </a:t>
            </a:r>
          </a:p>
          <a:p>
            <a:pPr>
              <a:buNone/>
            </a:pPr>
            <a:r>
              <a:rPr lang="ru-RU" dirty="0"/>
              <a:t> </a:t>
            </a:r>
            <a:r>
              <a:rPr lang="ru-RU" dirty="0" smtClean="0"/>
              <a:t>   − Малые АВМ (менее 5 см</a:t>
            </a:r>
            <a:r>
              <a:rPr lang="ru-RU" baseline="30000" dirty="0" smtClean="0"/>
              <a:t>3</a:t>
            </a:r>
            <a:r>
              <a:rPr lang="ru-RU" dirty="0" smtClean="0"/>
              <a:t> ) 			</a:t>
            </a:r>
          </a:p>
          <a:p>
            <a:pPr>
              <a:buNone/>
            </a:pPr>
            <a:r>
              <a:rPr lang="ru-RU" dirty="0"/>
              <a:t> </a:t>
            </a:r>
            <a:r>
              <a:rPr lang="ru-RU" dirty="0" smtClean="0"/>
              <a:t>   − ABM среднего объема (от 5 до 20 см</a:t>
            </a:r>
            <a:r>
              <a:rPr lang="ru-RU" baseline="30000" dirty="0" smtClean="0"/>
              <a:t>3</a:t>
            </a:r>
            <a:r>
              <a:rPr lang="ru-RU" dirty="0" smtClean="0"/>
              <a:t> ) 	</a:t>
            </a:r>
          </a:p>
          <a:p>
            <a:pPr>
              <a:buNone/>
            </a:pPr>
            <a:r>
              <a:rPr lang="ru-RU" dirty="0"/>
              <a:t> </a:t>
            </a:r>
            <a:r>
              <a:rPr lang="ru-RU" dirty="0" smtClean="0"/>
              <a:t>   − Крупные АВМ (более 20 см</a:t>
            </a:r>
            <a:r>
              <a:rPr lang="ru-RU" baseline="30000" dirty="0" smtClean="0"/>
              <a:t>3</a:t>
            </a:r>
            <a:r>
              <a:rPr lang="ru-RU" dirty="0" smtClean="0"/>
              <a:t> ) </a:t>
            </a:r>
          </a:p>
          <a:p>
            <a:pPr>
              <a:buNone/>
            </a:pPr>
            <a:r>
              <a:rPr lang="ru-RU" dirty="0" smtClean="0"/>
              <a:t>    − Гигантские АВМ (более 100 см</a:t>
            </a:r>
            <a:r>
              <a:rPr lang="ru-RU" baseline="30000" dirty="0" smtClean="0"/>
              <a:t>3</a:t>
            </a:r>
            <a:r>
              <a:rPr lang="ru-RU" dirty="0" smtClean="0"/>
              <a:t> )</a:t>
            </a:r>
            <a:endParaRPr lang="ru-RU"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ДИАГНОСТИКА</a:t>
            </a:r>
            <a:endParaRPr lang="ru-RU" dirty="0"/>
          </a:p>
        </p:txBody>
      </p:sp>
      <p:sp>
        <p:nvSpPr>
          <p:cNvPr id="3" name="Содержимое 2"/>
          <p:cNvSpPr>
            <a:spLocks noGrp="1"/>
          </p:cNvSpPr>
          <p:nvPr>
            <p:ph idx="1"/>
          </p:nvPr>
        </p:nvSpPr>
        <p:spPr/>
        <p:txBody>
          <a:bodyPr>
            <a:normAutofit fontScale="85000" lnSpcReduction="20000"/>
          </a:bodyPr>
          <a:lstStyle/>
          <a:p>
            <a:pPr algn="just">
              <a:buNone/>
            </a:pPr>
            <a:r>
              <a:rPr lang="ru-RU" dirty="0" smtClean="0"/>
              <a:t>	При обследовании следует четко определить источники кровоснабжения АВМ, прежде всего, дифференцировать поверхностные (ветви корковых ветвей мозговых артерий) и глубинные (ветви </a:t>
            </a:r>
            <a:r>
              <a:rPr lang="ru-RU" dirty="0" err="1" smtClean="0"/>
              <a:t>лентикулостриарных</a:t>
            </a:r>
            <a:r>
              <a:rPr lang="ru-RU" dirty="0" smtClean="0"/>
              <a:t>, </a:t>
            </a:r>
            <a:r>
              <a:rPr lang="ru-RU" dirty="0" err="1" smtClean="0"/>
              <a:t>перфорантных</a:t>
            </a:r>
            <a:r>
              <a:rPr lang="ru-RU" dirty="0" smtClean="0"/>
              <a:t> и ворсинчатых артерий) </a:t>
            </a:r>
            <a:r>
              <a:rPr lang="ru-RU" dirty="0" err="1" smtClean="0"/>
              <a:t>афференты</a:t>
            </a:r>
            <a:r>
              <a:rPr lang="ru-RU" dirty="0" smtClean="0"/>
              <a:t>. Ликвидация глубинных источников кровоснабжения АВМ представляет наибольшие сложности, как при микрохирургических, так и внутрисосудистых вмешательствах, несет максимальных риск кровотечения и ишемических осложнений.</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http://www.neuro-med.ru/BrainAVM_MRA.jpg"/>
          <p:cNvPicPr>
            <a:picLocks noChangeAspect="1" noChangeArrowheads="1"/>
          </p:cNvPicPr>
          <p:nvPr/>
        </p:nvPicPr>
        <p:blipFill>
          <a:blip r:embed="rId2" cstate="print"/>
          <a:srcRect/>
          <a:stretch>
            <a:fillRect/>
          </a:stretch>
        </p:blipFill>
        <p:spPr bwMode="auto">
          <a:xfrm>
            <a:off x="251522" y="0"/>
            <a:ext cx="2539809" cy="2377447"/>
          </a:xfrm>
          <a:prstGeom prst="rect">
            <a:avLst/>
          </a:prstGeom>
          <a:noFill/>
        </p:spPr>
      </p:pic>
      <p:pic>
        <p:nvPicPr>
          <p:cNvPr id="12290" name="Picture 2" descr="http://www.neuro-med.ru/BrainAVM_CT.jpg"/>
          <p:cNvPicPr>
            <a:picLocks noChangeAspect="1" noChangeArrowheads="1"/>
          </p:cNvPicPr>
          <p:nvPr/>
        </p:nvPicPr>
        <p:blipFill>
          <a:blip r:embed="rId3" cstate="print"/>
          <a:srcRect/>
          <a:stretch>
            <a:fillRect/>
          </a:stretch>
        </p:blipFill>
        <p:spPr bwMode="auto">
          <a:xfrm>
            <a:off x="3059832" y="0"/>
            <a:ext cx="2183016" cy="2377447"/>
          </a:xfrm>
          <a:prstGeom prst="rect">
            <a:avLst/>
          </a:prstGeom>
          <a:noFill/>
        </p:spPr>
      </p:pic>
      <p:sp>
        <p:nvSpPr>
          <p:cNvPr id="7" name="Прямоугольник 6"/>
          <p:cNvSpPr/>
          <p:nvPr/>
        </p:nvSpPr>
        <p:spPr>
          <a:xfrm>
            <a:off x="0" y="2377447"/>
            <a:ext cx="3024336" cy="923330"/>
          </a:xfrm>
          <a:prstGeom prst="rect">
            <a:avLst/>
          </a:prstGeom>
        </p:spPr>
        <p:txBody>
          <a:bodyPr wrap="square">
            <a:spAutoFit/>
          </a:bodyPr>
          <a:lstStyle/>
          <a:p>
            <a:pPr algn="ctr"/>
            <a:r>
              <a:rPr lang="ru-RU" dirty="0" err="1" smtClean="0"/>
              <a:t>МР-ангиография</a:t>
            </a:r>
            <a:r>
              <a:rPr lang="ru-RU" dirty="0" smtClean="0"/>
              <a:t> больного с артериовенозной </a:t>
            </a:r>
            <a:r>
              <a:rPr lang="ru-RU" dirty="0" err="1" smtClean="0"/>
              <a:t>мальформацией</a:t>
            </a:r>
            <a:endParaRPr lang="ru-RU" dirty="0"/>
          </a:p>
        </p:txBody>
      </p:sp>
      <p:sp>
        <p:nvSpPr>
          <p:cNvPr id="8" name="Прямоугольник 7"/>
          <p:cNvSpPr/>
          <p:nvPr/>
        </p:nvSpPr>
        <p:spPr>
          <a:xfrm>
            <a:off x="3131842" y="2377447"/>
            <a:ext cx="1941557" cy="369332"/>
          </a:xfrm>
          <a:prstGeom prst="rect">
            <a:avLst/>
          </a:prstGeom>
        </p:spPr>
        <p:txBody>
          <a:bodyPr wrap="none">
            <a:spAutoFit/>
          </a:bodyPr>
          <a:lstStyle/>
          <a:p>
            <a:r>
              <a:rPr lang="ru-RU" dirty="0" smtClean="0"/>
              <a:t>КТ-ангиография</a:t>
            </a:r>
            <a:endParaRPr lang="ru-RU" dirty="0"/>
          </a:p>
        </p:txBody>
      </p:sp>
      <p:pic>
        <p:nvPicPr>
          <p:cNvPr id="12293" name="Picture 5" descr="http://ic.pics.livejournal.com/laesus_de_liro/33475404/452148/452148_original.png"/>
          <p:cNvPicPr>
            <a:picLocks noChangeAspect="1" noChangeArrowheads="1"/>
          </p:cNvPicPr>
          <p:nvPr/>
        </p:nvPicPr>
        <p:blipFill>
          <a:blip r:embed="rId4" cstate="print"/>
          <a:srcRect/>
          <a:stretch>
            <a:fillRect/>
          </a:stretch>
        </p:blipFill>
        <p:spPr bwMode="auto">
          <a:xfrm>
            <a:off x="323528" y="3281087"/>
            <a:ext cx="4788024" cy="2433913"/>
          </a:xfrm>
          <a:prstGeom prst="rect">
            <a:avLst/>
          </a:prstGeom>
          <a:noFill/>
        </p:spPr>
      </p:pic>
      <p:sp>
        <p:nvSpPr>
          <p:cNvPr id="11" name="Прямоугольник 10"/>
          <p:cNvSpPr/>
          <p:nvPr/>
        </p:nvSpPr>
        <p:spPr>
          <a:xfrm>
            <a:off x="5364088" y="1273324"/>
            <a:ext cx="3419872" cy="4093428"/>
          </a:xfrm>
          <a:prstGeom prst="rect">
            <a:avLst/>
          </a:prstGeom>
        </p:spPr>
        <p:txBody>
          <a:bodyPr wrap="square">
            <a:spAutoFit/>
          </a:bodyPr>
          <a:lstStyle/>
          <a:p>
            <a:pPr algn="ctr"/>
            <a:r>
              <a:rPr lang="ru-RU" sz="2000" dirty="0" smtClean="0"/>
              <a:t>МРТ характеризуется высокой чувствительностью в выявлении АВМ, при этом может иметь место пустотный сигнал в Т1 и Т2 режимах, часто со следами </a:t>
            </a:r>
            <a:r>
              <a:rPr lang="ru-RU" sz="2000" dirty="0" err="1" smtClean="0"/>
              <a:t>гемосидерина</a:t>
            </a:r>
            <a:r>
              <a:rPr lang="ru-RU" sz="2000" dirty="0" smtClean="0"/>
              <a:t>. </a:t>
            </a:r>
          </a:p>
          <a:p>
            <a:pPr algn="ctr"/>
            <a:endParaRPr lang="ru-RU" sz="2000" dirty="0" smtClean="0"/>
          </a:p>
          <a:p>
            <a:pPr algn="ctr"/>
            <a:r>
              <a:rPr lang="ru-RU" sz="2000" dirty="0" smtClean="0"/>
              <a:t>КТ обладает низкой чувствительностью в выявлении АВМ, однако КТ-ангиография высоко информативна.</a:t>
            </a:r>
            <a:endParaRPr lang="ru-RU"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neuro-med.ru/BrainAVM_ANG.jpg"/>
          <p:cNvPicPr>
            <a:picLocks noChangeAspect="1" noChangeArrowheads="1"/>
          </p:cNvPicPr>
          <p:nvPr/>
        </p:nvPicPr>
        <p:blipFill>
          <a:blip r:embed="rId2" cstate="print"/>
          <a:srcRect/>
          <a:stretch>
            <a:fillRect/>
          </a:stretch>
        </p:blipFill>
        <p:spPr bwMode="auto">
          <a:xfrm>
            <a:off x="899592" y="1273324"/>
            <a:ext cx="3344052" cy="2700300"/>
          </a:xfrm>
          <a:prstGeom prst="rect">
            <a:avLst/>
          </a:prstGeom>
          <a:noFill/>
        </p:spPr>
      </p:pic>
      <p:sp>
        <p:nvSpPr>
          <p:cNvPr id="5" name="Прямоугольник 4"/>
          <p:cNvSpPr/>
          <p:nvPr/>
        </p:nvSpPr>
        <p:spPr>
          <a:xfrm>
            <a:off x="1835696" y="3997627"/>
            <a:ext cx="1609736" cy="369332"/>
          </a:xfrm>
          <a:prstGeom prst="rect">
            <a:avLst/>
          </a:prstGeom>
        </p:spPr>
        <p:txBody>
          <a:bodyPr wrap="none">
            <a:spAutoFit/>
          </a:bodyPr>
          <a:lstStyle/>
          <a:p>
            <a:r>
              <a:rPr lang="ru-RU" dirty="0" err="1" smtClean="0"/>
              <a:t>Ангиограмма</a:t>
            </a:r>
            <a:endParaRPr lang="ru-RU" dirty="0"/>
          </a:p>
        </p:txBody>
      </p:sp>
      <p:sp>
        <p:nvSpPr>
          <p:cNvPr id="6" name="Прямоугольник 5"/>
          <p:cNvSpPr/>
          <p:nvPr/>
        </p:nvSpPr>
        <p:spPr>
          <a:xfrm>
            <a:off x="4644008" y="1561356"/>
            <a:ext cx="4104456" cy="3477875"/>
          </a:xfrm>
          <a:prstGeom prst="rect">
            <a:avLst/>
          </a:prstGeom>
        </p:spPr>
        <p:txBody>
          <a:bodyPr wrap="square">
            <a:spAutoFit/>
          </a:bodyPr>
          <a:lstStyle/>
          <a:p>
            <a:pPr algn="ctr"/>
            <a:r>
              <a:rPr lang="ru-RU" sz="2400" dirty="0" smtClean="0"/>
              <a:t>Ангиография является золотым стандартом в выявлении артериальной и венозной анатомии АВМ. </a:t>
            </a:r>
          </a:p>
          <a:p>
            <a:pPr algn="ctr"/>
            <a:endParaRPr lang="ru-RU" sz="2400" dirty="0" smtClean="0"/>
          </a:p>
          <a:p>
            <a:pPr algn="ctr"/>
            <a:r>
              <a:rPr lang="ru-RU" sz="2400" dirty="0" smtClean="0"/>
              <a:t>При АВМ головного мозга специфичных изменений лабораторных показателей нет</a:t>
            </a:r>
            <a:r>
              <a:rPr lang="ru-RU" sz="2800" dirty="0" smtClean="0"/>
              <a:t>.</a:t>
            </a:r>
            <a:endParaRPr lang="ru-RU"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smtClean="0"/>
              <a:t>ДИФФЕРЕНЦИАЛЬНЫЙ ДИАГНОЗ:</a:t>
            </a:r>
            <a:endParaRPr lang="ru-RU" sz="3600" dirty="0"/>
          </a:p>
        </p:txBody>
      </p:sp>
      <p:graphicFrame>
        <p:nvGraphicFramePr>
          <p:cNvPr id="8" name="Таблица 7"/>
          <p:cNvGraphicFramePr>
            <a:graphicFrameLocks noGrp="1"/>
          </p:cNvGraphicFramePr>
          <p:nvPr/>
        </p:nvGraphicFramePr>
        <p:xfrm>
          <a:off x="0" y="1201316"/>
          <a:ext cx="9144000" cy="4305672"/>
        </p:xfrm>
        <a:graphic>
          <a:graphicData uri="http://schemas.openxmlformats.org/drawingml/2006/table">
            <a:tbl>
              <a:tblPr firstRow="1" bandRow="1">
                <a:tableStyleId>{5C22544A-7EE6-4342-B048-85BDC9FD1C3A}</a:tableStyleId>
              </a:tblPr>
              <a:tblGrid>
                <a:gridCol w="1043608"/>
                <a:gridCol w="2808312"/>
                <a:gridCol w="2808312"/>
                <a:gridCol w="2483768"/>
              </a:tblGrid>
              <a:tr h="216024">
                <a:tc>
                  <a:txBody>
                    <a:bodyPr/>
                    <a:lstStyle/>
                    <a:p>
                      <a:pPr>
                        <a:buFont typeface="Arial" pitchFamily="34" charset="0"/>
                        <a:buNone/>
                      </a:pPr>
                      <a:endParaRPr lang="ru-RU" sz="1200" dirty="0"/>
                    </a:p>
                  </a:txBody>
                  <a:tcPr/>
                </a:tc>
                <a:tc>
                  <a:txBody>
                    <a:bodyPr/>
                    <a:lstStyle/>
                    <a:p>
                      <a:pPr>
                        <a:buFont typeface="Arial" pitchFamily="34" charset="0"/>
                        <a:buNone/>
                      </a:pPr>
                      <a:r>
                        <a:rPr lang="ru-RU" sz="1200" dirty="0" smtClean="0"/>
                        <a:t>Артериовенозная </a:t>
                      </a:r>
                      <a:r>
                        <a:rPr lang="ru-RU" sz="1200" dirty="0" err="1" smtClean="0"/>
                        <a:t>мальформация</a:t>
                      </a:r>
                      <a:endParaRPr lang="ru-RU" sz="1200" dirty="0"/>
                    </a:p>
                  </a:txBody>
                  <a:tcPr/>
                </a:tc>
                <a:tc>
                  <a:txBody>
                    <a:bodyPr/>
                    <a:lstStyle/>
                    <a:p>
                      <a:pPr>
                        <a:buFont typeface="Arial" pitchFamily="34" charset="0"/>
                        <a:buNone/>
                      </a:pPr>
                      <a:r>
                        <a:rPr lang="ru-RU" sz="1200" dirty="0" smtClean="0"/>
                        <a:t>Опухоль головного мозга</a:t>
                      </a:r>
                      <a:endParaRPr lang="ru-RU" sz="1200" dirty="0"/>
                    </a:p>
                  </a:txBody>
                  <a:tcPr/>
                </a:tc>
                <a:tc>
                  <a:txBody>
                    <a:bodyPr/>
                    <a:lstStyle/>
                    <a:p>
                      <a:pPr>
                        <a:buFont typeface="Arial" pitchFamily="34" charset="0"/>
                        <a:buNone/>
                      </a:pPr>
                      <a:r>
                        <a:rPr lang="ru-RU" sz="1200" dirty="0" smtClean="0"/>
                        <a:t>Кавернозная ангиома</a:t>
                      </a:r>
                      <a:endParaRPr lang="ru-RU" sz="1200" dirty="0"/>
                    </a:p>
                  </a:txBody>
                  <a:tcPr/>
                </a:tc>
              </a:tr>
              <a:tr h="648072">
                <a:tc>
                  <a:txBody>
                    <a:bodyPr/>
                    <a:lstStyle/>
                    <a:p>
                      <a:pPr>
                        <a:buFont typeface="Arial" pitchFamily="34" charset="0"/>
                        <a:buNone/>
                      </a:pPr>
                      <a:r>
                        <a:rPr lang="ru-RU" sz="1200" dirty="0" smtClean="0"/>
                        <a:t>Жалобы </a:t>
                      </a:r>
                      <a:endParaRPr lang="ru-RU" sz="1200" dirty="0"/>
                    </a:p>
                  </a:txBody>
                  <a:tcPr/>
                </a:tc>
                <a:tc>
                  <a:txBody>
                    <a:bodyPr/>
                    <a:lstStyle/>
                    <a:p>
                      <a:pPr>
                        <a:buFont typeface="Arial" pitchFamily="34" charset="0"/>
                        <a:buNone/>
                      </a:pPr>
                      <a:r>
                        <a:rPr lang="ru-RU" sz="1200" dirty="0" smtClean="0"/>
                        <a:t>Приступы судорог Головные боли Очаговая неврологическая симптоматика ОНМК в анамнезе</a:t>
                      </a:r>
                      <a:endParaRPr lang="ru-RU" sz="1200" dirty="0"/>
                    </a:p>
                  </a:txBody>
                  <a:tcPr/>
                </a:tc>
                <a:tc>
                  <a:txBody>
                    <a:bodyPr/>
                    <a:lstStyle/>
                    <a:p>
                      <a:pPr>
                        <a:buFont typeface="Arial" pitchFamily="34" charset="0"/>
                        <a:buNone/>
                      </a:pPr>
                      <a:r>
                        <a:rPr lang="ru-RU" sz="1200" dirty="0" smtClean="0"/>
                        <a:t>Приступы судорог Головные боли Очаговая неврологическая симптоматика</a:t>
                      </a:r>
                      <a:endParaRPr lang="ru-RU" sz="1200" dirty="0"/>
                    </a:p>
                  </a:txBody>
                  <a:tcPr/>
                </a:tc>
                <a:tc>
                  <a:txBody>
                    <a:bodyPr/>
                    <a:lstStyle/>
                    <a:p>
                      <a:pPr>
                        <a:buFont typeface="Arial" pitchFamily="34" charset="0"/>
                        <a:buNone/>
                      </a:pPr>
                      <a:r>
                        <a:rPr lang="ru-RU" sz="1200" dirty="0" smtClean="0"/>
                        <a:t>Приступы судорог Головные боли Очаговая неврологическая симптоматика ОНМК в анамнезе</a:t>
                      </a:r>
                      <a:endParaRPr lang="ru-RU" sz="1200" dirty="0"/>
                    </a:p>
                  </a:txBody>
                  <a:tcPr/>
                </a:tc>
              </a:tr>
              <a:tr h="801926">
                <a:tc>
                  <a:txBody>
                    <a:bodyPr/>
                    <a:lstStyle/>
                    <a:p>
                      <a:pPr>
                        <a:buFont typeface="Arial" pitchFamily="34" charset="0"/>
                        <a:buNone/>
                      </a:pPr>
                      <a:r>
                        <a:rPr lang="ru-RU" sz="1200" dirty="0" smtClean="0"/>
                        <a:t>МРТ</a:t>
                      </a:r>
                      <a:endParaRPr lang="ru-RU" sz="1200" dirty="0"/>
                    </a:p>
                  </a:txBody>
                  <a:tcPr/>
                </a:tc>
                <a:tc>
                  <a:txBody>
                    <a:bodyPr/>
                    <a:lstStyle/>
                    <a:p>
                      <a:pPr>
                        <a:buFont typeface="Arial" pitchFamily="34" charset="0"/>
                        <a:buNone/>
                      </a:pPr>
                      <a:r>
                        <a:rPr lang="ru-RU" sz="1200" dirty="0" smtClean="0"/>
                        <a:t>МРТ характеризуется высокой чувствительностью в выявлении артериовенозной </a:t>
                      </a:r>
                      <a:r>
                        <a:rPr lang="ru-RU" sz="1200" dirty="0" err="1" smtClean="0"/>
                        <a:t>мальформации</a:t>
                      </a:r>
                      <a:r>
                        <a:rPr lang="ru-RU" sz="1200" dirty="0" smtClean="0"/>
                        <a:t>, при этом может иметь место пустотный сигнал в Т1 и Т2 режимах, часто со следами </a:t>
                      </a:r>
                      <a:r>
                        <a:rPr lang="ru-RU" sz="1200" dirty="0" err="1" smtClean="0"/>
                        <a:t>гемосидерина</a:t>
                      </a:r>
                      <a:endParaRPr lang="ru-RU" sz="1200" dirty="0"/>
                    </a:p>
                  </a:txBody>
                  <a:tcPr/>
                </a:tc>
                <a:tc>
                  <a:txBody>
                    <a:bodyPr/>
                    <a:lstStyle/>
                    <a:p>
                      <a:pPr>
                        <a:buFont typeface="Arial" pitchFamily="34" charset="0"/>
                        <a:buNone/>
                      </a:pPr>
                      <a:r>
                        <a:rPr lang="ru-RU" sz="1200" dirty="0" smtClean="0"/>
                        <a:t>Высоко информативная в выявлении опухоли мозга. Чувствительность зависит от виды опухоли</a:t>
                      </a:r>
                      <a:endParaRPr lang="ru-RU" sz="1200" dirty="0"/>
                    </a:p>
                  </a:txBody>
                  <a:tcPr/>
                </a:tc>
                <a:tc>
                  <a:txBody>
                    <a:bodyPr/>
                    <a:lstStyle/>
                    <a:p>
                      <a:pPr>
                        <a:buFont typeface="Arial" pitchFamily="34" charset="0"/>
                        <a:buNone/>
                      </a:pPr>
                      <a:r>
                        <a:rPr lang="ru-RU" sz="1200" dirty="0" err="1" smtClean="0"/>
                        <a:t>МРТявляется</a:t>
                      </a:r>
                      <a:r>
                        <a:rPr lang="ru-RU" sz="1200" dirty="0" smtClean="0"/>
                        <a:t> золотым стандартом в выявлении</a:t>
                      </a:r>
                      <a:endParaRPr lang="ru-RU" sz="1200" dirty="0"/>
                    </a:p>
                  </a:txBody>
                  <a:tcPr/>
                </a:tc>
              </a:tr>
              <a:tr h="801926">
                <a:tc>
                  <a:txBody>
                    <a:bodyPr/>
                    <a:lstStyle/>
                    <a:p>
                      <a:pPr>
                        <a:buFont typeface="Arial" pitchFamily="34" charset="0"/>
                        <a:buNone/>
                      </a:pPr>
                      <a:r>
                        <a:rPr lang="ru-RU" sz="1200" dirty="0" smtClean="0"/>
                        <a:t>КТ</a:t>
                      </a:r>
                      <a:endParaRPr lang="ru-RU" sz="1200" dirty="0"/>
                    </a:p>
                  </a:txBody>
                  <a:tcPr/>
                </a:tc>
                <a:tc>
                  <a:txBody>
                    <a:bodyPr/>
                    <a:lstStyle/>
                    <a:p>
                      <a:pPr>
                        <a:buFont typeface="Arial" pitchFamily="34" charset="0"/>
                        <a:buNone/>
                      </a:pPr>
                      <a:r>
                        <a:rPr lang="ru-RU" sz="1200" dirty="0" smtClean="0"/>
                        <a:t>КТ обладает низкой чувствительностью в выявлении артериовенозной </a:t>
                      </a:r>
                      <a:r>
                        <a:rPr lang="ru-RU" sz="1200" dirty="0" err="1" smtClean="0"/>
                        <a:t>мальформации</a:t>
                      </a:r>
                      <a:r>
                        <a:rPr lang="ru-RU" sz="1200" dirty="0" smtClean="0"/>
                        <a:t>, однако КТА высоко информативна</a:t>
                      </a:r>
                      <a:endParaRPr lang="ru-RU" sz="1200" dirty="0"/>
                    </a:p>
                  </a:txBody>
                  <a:tcPr/>
                </a:tc>
                <a:tc>
                  <a:txBody>
                    <a:bodyPr/>
                    <a:lstStyle/>
                    <a:p>
                      <a:pPr>
                        <a:buFont typeface="Arial" pitchFamily="34" charset="0"/>
                        <a:buNone/>
                      </a:pPr>
                      <a:r>
                        <a:rPr lang="ru-RU" sz="1200" dirty="0" smtClean="0"/>
                        <a:t>КТ информативна при выявлении объемного воздействия на головной мозг</a:t>
                      </a:r>
                      <a:endParaRPr lang="ru-RU" sz="1200" dirty="0"/>
                    </a:p>
                  </a:txBody>
                  <a:tcPr/>
                </a:tc>
                <a:tc>
                  <a:txBody>
                    <a:bodyPr/>
                    <a:lstStyle/>
                    <a:p>
                      <a:pPr>
                        <a:buFont typeface="Arial" pitchFamily="34" charset="0"/>
                        <a:buNone/>
                      </a:pPr>
                      <a:r>
                        <a:rPr lang="ru-RU" sz="1200" dirty="0" smtClean="0"/>
                        <a:t>КТ обладает низкой чувствительностью в выявлении кавернозной ангиомы</a:t>
                      </a:r>
                      <a:endParaRPr lang="ru-RU" sz="1200" dirty="0"/>
                    </a:p>
                  </a:txBody>
                  <a:tcPr/>
                </a:tc>
              </a:tr>
              <a:tr h="801926">
                <a:tc>
                  <a:txBody>
                    <a:bodyPr/>
                    <a:lstStyle/>
                    <a:p>
                      <a:pPr>
                        <a:buFont typeface="Arial" pitchFamily="34" charset="0"/>
                        <a:buNone/>
                      </a:pPr>
                      <a:r>
                        <a:rPr lang="ru-RU" sz="1200" dirty="0" smtClean="0"/>
                        <a:t>АНГИОГРАФИЯ</a:t>
                      </a:r>
                      <a:endParaRPr lang="ru-RU" sz="1200" dirty="0"/>
                    </a:p>
                  </a:txBody>
                  <a:tcPr/>
                </a:tc>
                <a:tc>
                  <a:txBody>
                    <a:bodyPr/>
                    <a:lstStyle/>
                    <a:p>
                      <a:pPr>
                        <a:buFont typeface="Arial" pitchFamily="34" charset="0"/>
                        <a:buNone/>
                      </a:pPr>
                      <a:r>
                        <a:rPr lang="ru-RU" sz="1200" dirty="0" smtClean="0"/>
                        <a:t>Ангиография является золотым стандартом в выявлении артериальной и венозной анатомии артериовенозной </a:t>
                      </a:r>
                      <a:r>
                        <a:rPr lang="ru-RU" sz="1200" dirty="0" err="1" smtClean="0"/>
                        <a:t>мальформации</a:t>
                      </a:r>
                      <a:r>
                        <a:rPr lang="ru-RU" sz="1200" dirty="0" smtClean="0"/>
                        <a:t>. Позволяет почти в 100% случаев установить </a:t>
                      </a:r>
                      <a:r>
                        <a:rPr lang="ru-RU" sz="1200" dirty="0" err="1" smtClean="0"/>
                        <a:t>диагноз.Выявляются</a:t>
                      </a:r>
                      <a:r>
                        <a:rPr lang="ru-RU" sz="1200" dirty="0" smtClean="0"/>
                        <a:t> характерные питающие и дренирующие сосуды. </a:t>
                      </a:r>
                      <a:endParaRPr lang="ru-RU" sz="1200" dirty="0"/>
                    </a:p>
                  </a:txBody>
                  <a:tcPr/>
                </a:tc>
                <a:tc>
                  <a:txBody>
                    <a:bodyPr/>
                    <a:lstStyle/>
                    <a:p>
                      <a:pPr>
                        <a:buFont typeface="Arial" pitchFamily="34" charset="0"/>
                        <a:buNone/>
                      </a:pPr>
                      <a:r>
                        <a:rPr lang="ru-RU" sz="1200" dirty="0" smtClean="0"/>
                        <a:t>При богато </a:t>
                      </a:r>
                      <a:r>
                        <a:rPr lang="ru-RU" sz="1200" dirty="0" err="1" smtClean="0"/>
                        <a:t>васкуляризированных</a:t>
                      </a:r>
                      <a:r>
                        <a:rPr lang="ru-RU" sz="1200" dirty="0" smtClean="0"/>
                        <a:t> опухолях может быть специфическая сосудистая тень. </a:t>
                      </a:r>
                      <a:endParaRPr lang="ru-RU" sz="1200" dirty="0"/>
                    </a:p>
                  </a:txBody>
                  <a:tcPr/>
                </a:tc>
                <a:tc>
                  <a:txBody>
                    <a:bodyPr/>
                    <a:lstStyle/>
                    <a:p>
                      <a:pPr>
                        <a:buFont typeface="Arial" pitchFamily="34" charset="0"/>
                        <a:buNone/>
                      </a:pPr>
                      <a:r>
                        <a:rPr lang="ru-RU" sz="1200" dirty="0" smtClean="0"/>
                        <a:t>Ангиография не является методом выбора в диагностике </a:t>
                      </a:r>
                      <a:r>
                        <a:rPr lang="ru-RU" sz="1200" dirty="0" err="1" smtClean="0"/>
                        <a:t>каверном</a:t>
                      </a:r>
                      <a:r>
                        <a:rPr lang="ru-RU" sz="1200" dirty="0" smtClean="0"/>
                        <a:t>. Нет характерной сосудистой стромы</a:t>
                      </a:r>
                      <a:endParaRPr lang="ru-RU" sz="1200" dirty="0"/>
                    </a:p>
                  </a:txBody>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ЦЕЛЬ ЛЕЧЕНИЯ</a:t>
            </a:r>
            <a:endParaRPr lang="ru-RU" dirty="0"/>
          </a:p>
        </p:txBody>
      </p:sp>
      <p:sp>
        <p:nvSpPr>
          <p:cNvPr id="3" name="Содержимое 2"/>
          <p:cNvSpPr>
            <a:spLocks noGrp="1"/>
          </p:cNvSpPr>
          <p:nvPr>
            <p:ph idx="1"/>
          </p:nvPr>
        </p:nvSpPr>
        <p:spPr/>
        <p:txBody>
          <a:bodyPr>
            <a:normAutofit lnSpcReduction="10000"/>
          </a:bodyPr>
          <a:lstStyle/>
          <a:p>
            <a:r>
              <a:rPr lang="ru-RU" dirty="0" smtClean="0"/>
              <a:t>Выключение артериовенозной </a:t>
            </a:r>
            <a:r>
              <a:rPr lang="ru-RU" dirty="0" err="1" smtClean="0"/>
              <a:t>мальформации</a:t>
            </a:r>
            <a:r>
              <a:rPr lang="ru-RU" dirty="0" smtClean="0"/>
              <a:t> из кровотока для снижения риска кровоизлияния. Выключение АВМ из кровотока может выполняться в один этап (иссечение или </a:t>
            </a:r>
            <a:r>
              <a:rPr lang="ru-RU" dirty="0" err="1" smtClean="0"/>
              <a:t>эмболизация</a:t>
            </a:r>
            <a:r>
              <a:rPr lang="ru-RU" dirty="0" smtClean="0"/>
              <a:t>) </a:t>
            </a:r>
            <a:r>
              <a:rPr lang="ru-RU" dirty="0" err="1" smtClean="0"/>
              <a:t>или</a:t>
            </a:r>
            <a:r>
              <a:rPr lang="ru-RU" dirty="0" smtClean="0"/>
              <a:t> разбиваться на несколько этапов при </a:t>
            </a:r>
            <a:r>
              <a:rPr lang="ru-RU" dirty="0" err="1" smtClean="0"/>
              <a:t>эндоваскулярной</a:t>
            </a:r>
            <a:r>
              <a:rPr lang="ru-RU" dirty="0" smtClean="0"/>
              <a:t> </a:t>
            </a:r>
            <a:r>
              <a:rPr lang="ru-RU" dirty="0" err="1" smtClean="0"/>
              <a:t>эмболизации</a:t>
            </a: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3528" y="1273324"/>
            <a:ext cx="8363272" cy="4248472"/>
          </a:xfrm>
        </p:spPr>
        <p:txBody>
          <a:bodyPr>
            <a:normAutofit fontScale="62500" lnSpcReduction="20000"/>
          </a:bodyPr>
          <a:lstStyle/>
          <a:p>
            <a:pPr>
              <a:buNone/>
            </a:pPr>
            <a:r>
              <a:rPr lang="ru-RU" dirty="0"/>
              <a:t>	</a:t>
            </a:r>
            <a:r>
              <a:rPr lang="ru-RU" dirty="0" smtClean="0"/>
              <a:t> − хирургическое: возможно безопасное удаление АВМ 1-2 и отдельных под- типов 3 градации по </a:t>
            </a:r>
            <a:r>
              <a:rPr lang="ru-RU" dirty="0" err="1" smtClean="0"/>
              <a:t>Spetzler-Martin</a:t>
            </a:r>
            <a:r>
              <a:rPr lang="ru-RU" dirty="0" smtClean="0"/>
              <a:t> с показателями радикальности вмешательства 96%, </a:t>
            </a:r>
            <a:r>
              <a:rPr lang="ru-RU" dirty="0" err="1" smtClean="0"/>
              <a:t>инвалидизацией</a:t>
            </a:r>
            <a:r>
              <a:rPr lang="ru-RU" dirty="0" smtClean="0"/>
              <a:t> и смертностью – 7,4% </a:t>
            </a:r>
          </a:p>
          <a:p>
            <a:pPr>
              <a:buNone/>
            </a:pPr>
            <a:r>
              <a:rPr lang="ru-RU" dirty="0" smtClean="0"/>
              <a:t>	 − </a:t>
            </a:r>
            <a:r>
              <a:rPr lang="ru-RU" dirty="0" err="1" smtClean="0"/>
              <a:t>эмболизация</a:t>
            </a:r>
            <a:r>
              <a:rPr lang="ru-RU" dirty="0" smtClean="0"/>
              <a:t>: технически возможна </a:t>
            </a:r>
            <a:r>
              <a:rPr lang="ru-RU" dirty="0" err="1" smtClean="0"/>
              <a:t>эмболизация</a:t>
            </a:r>
            <a:r>
              <a:rPr lang="ru-RU" dirty="0" smtClean="0"/>
              <a:t> АВМ практически любого размера и локализации, но радикальное выключение АВМ из кровотока достигается в 13% при </a:t>
            </a:r>
            <a:r>
              <a:rPr lang="ru-RU" dirty="0" err="1" smtClean="0"/>
              <a:t>инвалидизации</a:t>
            </a:r>
            <a:r>
              <a:rPr lang="ru-RU" dirty="0" smtClean="0"/>
              <a:t> и смертности 6,6%; </a:t>
            </a:r>
          </a:p>
          <a:p>
            <a:pPr>
              <a:buNone/>
            </a:pPr>
            <a:r>
              <a:rPr lang="ru-RU" dirty="0" smtClean="0"/>
              <a:t>	− радиохирургическое: возможна полная облитерация </a:t>
            </a:r>
            <a:r>
              <a:rPr lang="ru-RU" dirty="0" err="1" smtClean="0"/>
              <a:t>мальформаций</a:t>
            </a:r>
            <a:r>
              <a:rPr lang="ru-RU" dirty="0" smtClean="0"/>
              <a:t> диаметром менее 3 см у 75-95% больных с использованием линейных ускорителей (</a:t>
            </a:r>
            <a:r>
              <a:rPr lang="en-US" dirty="0" smtClean="0"/>
              <a:t>LINAC-based conformal </a:t>
            </a:r>
            <a:r>
              <a:rPr lang="en-US" dirty="0" err="1" smtClean="0"/>
              <a:t>radiosurgery</a:t>
            </a:r>
            <a:r>
              <a:rPr lang="en-US" dirty="0" smtClean="0"/>
              <a:t>) </a:t>
            </a:r>
            <a:r>
              <a:rPr lang="ru-RU" dirty="0" smtClean="0"/>
              <a:t>и </a:t>
            </a:r>
            <a:r>
              <a:rPr lang="ru-RU" dirty="0" err="1" smtClean="0"/>
              <a:t>гамма-ножа</a:t>
            </a:r>
            <a:r>
              <a:rPr lang="ru-RU" dirty="0" smtClean="0"/>
              <a:t> (</a:t>
            </a:r>
            <a:r>
              <a:rPr lang="en-US" dirty="0" smtClean="0"/>
              <a:t>Gamma Knife surgery)</a:t>
            </a:r>
            <a:r>
              <a:rPr lang="ru-RU" dirty="0" smtClean="0"/>
              <a:t>.При облучении АВМ диаметром более 3 см частота облитерации составляет менее 70%. </a:t>
            </a:r>
          </a:p>
          <a:p>
            <a:pPr>
              <a:buNone/>
            </a:pPr>
            <a:r>
              <a:rPr lang="ru-RU" dirty="0" smtClean="0"/>
              <a:t>	Наиболее радикальный метод лечения – микрохирургическое удаление, которое в качестве самостоятельного метода применимо только у пациентов с низким риском.</a:t>
            </a:r>
            <a:endParaRPr lang="ru-RU" dirty="0"/>
          </a:p>
        </p:txBody>
      </p:sp>
      <p:sp>
        <p:nvSpPr>
          <p:cNvPr id="5" name="Заголовок 1"/>
          <p:cNvSpPr>
            <a:spLocks noGrp="1"/>
          </p:cNvSpPr>
          <p:nvPr>
            <p:ph type="title"/>
          </p:nvPr>
        </p:nvSpPr>
        <p:spPr>
          <a:xfrm>
            <a:off x="457200" y="129540"/>
            <a:ext cx="8229600" cy="1043940"/>
          </a:xfrm>
        </p:spPr>
        <p:txBody>
          <a:bodyPr/>
          <a:lstStyle/>
          <a:p>
            <a:r>
              <a:rPr lang="ru-RU" dirty="0" smtClean="0"/>
              <a:t>МЕТОДЫ ЛЕЧЕНИЯ</a:t>
            </a:r>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descr="http://ic.pics.livejournal.com/laesus_de_liro/33475404/451663/451663_original.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172" name="AutoShape 4" descr="http://ic.pics.livejournal.com/laesus_de_liro/33475404/451663/451663_original.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174" name="AutoShape 6" descr="http://ic.pics.livejournal.com/laesus_de_liro/33475404/451663/451663_original.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176" name="AutoShape 8" descr="http://ic.pics.livejournal.com/laesus_de_liro/33475404/451663/451663_original.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177" name="Picture 9" descr="C:\Documents and Settings\Admin\Рабочий стол\Безымянный228.JPG"/>
          <p:cNvPicPr>
            <a:picLocks noChangeAspect="1" noChangeArrowheads="1"/>
          </p:cNvPicPr>
          <p:nvPr/>
        </p:nvPicPr>
        <p:blipFill>
          <a:blip r:embed="rId2" cstate="print"/>
          <a:srcRect/>
          <a:stretch>
            <a:fillRect/>
          </a:stretch>
        </p:blipFill>
        <p:spPr bwMode="auto">
          <a:xfrm>
            <a:off x="0" y="1201316"/>
            <a:ext cx="9144000" cy="3191897"/>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70000" lnSpcReduction="20000"/>
          </a:bodyPr>
          <a:lstStyle/>
          <a:p>
            <a:pPr algn="just">
              <a:buNone/>
            </a:pPr>
            <a:r>
              <a:rPr lang="ru-RU" dirty="0" smtClean="0"/>
              <a:t>	При формировании внутричерепной гематомы вследствие разрыва АВМ, когда тяжесть состояния больного прогрессивно нарастает (что обусловлено </a:t>
            </a:r>
            <a:r>
              <a:rPr lang="ru-RU" dirty="0" err="1" smtClean="0"/>
              <a:t>сдавлением</a:t>
            </a:r>
            <a:r>
              <a:rPr lang="ru-RU" dirty="0" smtClean="0"/>
              <a:t>, дислокацией и ишемией мозга, нередко в сочетании с постгеморрагической гидроцефалией и окклюзией </a:t>
            </a:r>
            <a:r>
              <a:rPr lang="ru-RU" dirty="0" err="1" smtClean="0"/>
              <a:t>ликворных</a:t>
            </a:r>
            <a:r>
              <a:rPr lang="ru-RU" dirty="0" smtClean="0"/>
              <a:t> путей) лечебная тактика должна заключаться в проведении хирургического вмешательства (удаления внутричерепной гематомы) в качестве реанимационного пособия (в возможно более ранние сроки), что повышает шансы больного на выживание и выздоровление. При компенсированном течении заболевания хирургическое вмешательство целесообразно отсрочить и произвести его в холодном периоде, по миновании явлений отека и ишемии мозга.</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62500" lnSpcReduction="20000"/>
          </a:bodyPr>
          <a:lstStyle/>
          <a:p>
            <a:r>
              <a:rPr lang="ru-RU" dirty="0" smtClean="0"/>
              <a:t>Большинство пациентов (42,5%) нуждаются в комбинированном лечении – сочетании предоперационной </a:t>
            </a:r>
            <a:r>
              <a:rPr lang="ru-RU" dirty="0" err="1" smtClean="0"/>
              <a:t>эмболизации</a:t>
            </a:r>
            <a:r>
              <a:rPr lang="ru-RU" dirty="0" smtClean="0"/>
              <a:t> с последующим микрохирургическим удалением или </a:t>
            </a:r>
            <a:r>
              <a:rPr lang="ru-RU" dirty="0" err="1" smtClean="0"/>
              <a:t>радиохирургией</a:t>
            </a:r>
            <a:r>
              <a:rPr lang="ru-RU" dirty="0" smtClean="0"/>
              <a:t>. Оптимальным средством, позволяющим повысить «</a:t>
            </a:r>
            <a:r>
              <a:rPr lang="ru-RU" dirty="0" err="1" smtClean="0"/>
              <a:t>резектабельность</a:t>
            </a:r>
            <a:r>
              <a:rPr lang="ru-RU" dirty="0" smtClean="0"/>
              <a:t>» крупных АВМ и эффективность радиохирургических вмешательств является предоперационная </a:t>
            </a:r>
            <a:r>
              <a:rPr lang="ru-RU" dirty="0" err="1" smtClean="0"/>
              <a:t>эмболизация</a:t>
            </a:r>
            <a:r>
              <a:rPr lang="ru-RU" dirty="0" smtClean="0"/>
              <a:t>, направленная на выключение труднодоступных источников кровоснабжения и соответствующих </a:t>
            </a:r>
            <a:r>
              <a:rPr lang="ru-RU" dirty="0" err="1" smtClean="0"/>
              <a:t>компартментов</a:t>
            </a:r>
            <a:r>
              <a:rPr lang="ru-RU" dirty="0" smtClean="0"/>
              <a:t> АВМ, </a:t>
            </a:r>
            <a:r>
              <a:rPr lang="ru-RU" dirty="0" err="1" smtClean="0"/>
              <a:t>интранидальных</a:t>
            </a:r>
            <a:r>
              <a:rPr lang="ru-RU" dirty="0" smtClean="0"/>
              <a:t> аневризм и крупных фистул, уменьшение линейных размеров и объема АВМ. В качестве паллиативного метода </a:t>
            </a:r>
            <a:r>
              <a:rPr lang="ru-RU" dirty="0" err="1" smtClean="0"/>
              <a:t>эмболизация</a:t>
            </a:r>
            <a:r>
              <a:rPr lang="ru-RU" dirty="0" smtClean="0"/>
              <a:t> применима при крупных, неоперабельных АВМ в целях купирования эпилептического синдрома, профилактики нарастающего неврологического дефицита, купирования болевого синдрома. </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dirty="0" smtClean="0"/>
              <a:t>Медикаментозная терапия при </a:t>
            </a:r>
            <a:r>
              <a:rPr lang="ru-RU" sz="3600" dirty="0" err="1" smtClean="0"/>
              <a:t>эндоваскулярном</a:t>
            </a:r>
            <a:r>
              <a:rPr lang="ru-RU" sz="3600" dirty="0" smtClean="0"/>
              <a:t> лечении: </a:t>
            </a:r>
            <a:br>
              <a:rPr lang="ru-RU" sz="3600" dirty="0" smtClean="0"/>
            </a:br>
            <a:endParaRPr lang="ru-RU" sz="3600" dirty="0"/>
          </a:p>
        </p:txBody>
      </p:sp>
      <p:sp>
        <p:nvSpPr>
          <p:cNvPr id="3" name="Содержимое 2"/>
          <p:cNvSpPr>
            <a:spLocks noGrp="1"/>
          </p:cNvSpPr>
          <p:nvPr>
            <p:ph idx="1"/>
          </p:nvPr>
        </p:nvSpPr>
        <p:spPr/>
        <p:txBody>
          <a:bodyPr>
            <a:noAutofit/>
          </a:bodyPr>
          <a:lstStyle/>
          <a:p>
            <a:pPr>
              <a:buNone/>
            </a:pPr>
            <a:r>
              <a:rPr lang="ru-RU" sz="1800" dirty="0" smtClean="0"/>
              <a:t>1. Анальгетики в послеоперационном периоде с первых суток (</a:t>
            </a:r>
            <a:r>
              <a:rPr lang="ru-RU" sz="1800" dirty="0" err="1" smtClean="0"/>
              <a:t>трамадол</a:t>
            </a:r>
            <a:r>
              <a:rPr lang="ru-RU" sz="1800" dirty="0" smtClean="0"/>
              <a:t>, </a:t>
            </a:r>
            <a:r>
              <a:rPr lang="ru-RU" sz="1800" dirty="0" err="1" smtClean="0"/>
              <a:t>кетопрофен</a:t>
            </a:r>
            <a:r>
              <a:rPr lang="ru-RU" sz="1800" dirty="0" smtClean="0"/>
              <a:t>) по показаниям в возрастной дозировке. </a:t>
            </a:r>
          </a:p>
          <a:p>
            <a:pPr>
              <a:buNone/>
            </a:pPr>
            <a:r>
              <a:rPr lang="ru-RU" sz="1800" dirty="0" smtClean="0"/>
              <a:t>2. </a:t>
            </a:r>
            <a:r>
              <a:rPr lang="ru-RU" sz="1800" dirty="0" err="1" smtClean="0"/>
              <a:t>Дексаметазон</a:t>
            </a:r>
            <a:r>
              <a:rPr lang="ru-RU" sz="1800" dirty="0" smtClean="0"/>
              <a:t> </a:t>
            </a:r>
            <a:r>
              <a:rPr lang="ru-RU" sz="1800" dirty="0" err="1" smtClean="0"/>
              <a:t>интраоперационно</a:t>
            </a:r>
            <a:r>
              <a:rPr lang="ru-RU" sz="1800" dirty="0" smtClean="0"/>
              <a:t> до 16 мг, после операции 4-12 мг по схеме до 3 суток. </a:t>
            </a:r>
          </a:p>
          <a:p>
            <a:pPr>
              <a:buNone/>
            </a:pPr>
            <a:r>
              <a:rPr lang="ru-RU" sz="1800" dirty="0" smtClean="0"/>
              <a:t>3. </a:t>
            </a:r>
            <a:r>
              <a:rPr lang="ru-RU" sz="1800" dirty="0" err="1" smtClean="0"/>
              <a:t>Антиконвульсантная</a:t>
            </a:r>
            <a:r>
              <a:rPr lang="ru-RU" sz="1800" dirty="0" smtClean="0"/>
              <a:t> терапия (</a:t>
            </a:r>
            <a:r>
              <a:rPr lang="ru-RU" sz="1800" dirty="0" err="1" smtClean="0"/>
              <a:t>карбамазепин</a:t>
            </a:r>
            <a:r>
              <a:rPr lang="ru-RU" sz="1800" dirty="0" smtClean="0"/>
              <a:t>, препараты </a:t>
            </a:r>
            <a:r>
              <a:rPr lang="ru-RU" sz="1800" dirty="0" err="1" smtClean="0"/>
              <a:t>вальпроевой</a:t>
            </a:r>
            <a:r>
              <a:rPr lang="ru-RU" sz="1800" dirty="0" smtClean="0"/>
              <a:t> кислоты) в индивидуальных терапевтических дозировках. Купирование приступа судорог: </a:t>
            </a:r>
            <a:r>
              <a:rPr lang="ru-RU" sz="1800" dirty="0" err="1" smtClean="0"/>
              <a:t>диазепам</a:t>
            </a:r>
            <a:r>
              <a:rPr lang="ru-RU" sz="1800" dirty="0" smtClean="0"/>
              <a:t> 2 мл внутримышечно или внутривенно. </a:t>
            </a:r>
          </a:p>
          <a:p>
            <a:pPr>
              <a:buNone/>
            </a:pPr>
            <a:r>
              <a:rPr lang="ru-RU" sz="1800" dirty="0" smtClean="0"/>
              <a:t>4. </a:t>
            </a:r>
            <a:r>
              <a:rPr lang="ru-RU" sz="1800" dirty="0" err="1" smtClean="0"/>
              <a:t>Нимодипин</a:t>
            </a:r>
            <a:r>
              <a:rPr lang="ru-RU" sz="1800" dirty="0" smtClean="0"/>
              <a:t>: при признаках церебрального </a:t>
            </a:r>
            <a:r>
              <a:rPr lang="ru-RU" sz="1800" dirty="0" err="1" smtClean="0"/>
              <a:t>вазоспазма</a:t>
            </a:r>
            <a:r>
              <a:rPr lang="ru-RU" sz="1800" dirty="0" smtClean="0"/>
              <a:t> (3-14 сутки разрыва, послеоперационный период микрохирургических операций): </a:t>
            </a:r>
            <a:r>
              <a:rPr lang="ru-RU" sz="1800" dirty="0" err="1" smtClean="0"/>
              <a:t>нимодипин</a:t>
            </a:r>
            <a:r>
              <a:rPr lang="ru-RU" sz="1800" dirty="0" smtClean="0"/>
              <a:t> 3-5 мл/час круглосуточно в первые 7-10 дней церебрального </a:t>
            </a:r>
            <a:r>
              <a:rPr lang="ru-RU" sz="1800" dirty="0" err="1" smtClean="0"/>
              <a:t>вазоспазма</a:t>
            </a:r>
            <a:r>
              <a:rPr lang="ru-RU" sz="1800" dirty="0" smtClean="0"/>
              <a:t>; </a:t>
            </a:r>
            <a:r>
              <a:rPr lang="ru-RU" sz="1800" dirty="0" err="1" smtClean="0"/>
              <a:t>нимодипин</a:t>
            </a:r>
            <a:r>
              <a:rPr lang="ru-RU" sz="1800" dirty="0" smtClean="0"/>
              <a:t> 30 мг по 1 </a:t>
            </a:r>
            <a:r>
              <a:rPr lang="ru-RU" sz="1800" dirty="0" err="1" smtClean="0"/>
              <a:t>таб</a:t>
            </a:r>
            <a:r>
              <a:rPr lang="ru-RU" sz="1800" dirty="0" smtClean="0"/>
              <a:t> до 3-6 раз/</a:t>
            </a:r>
            <a:r>
              <a:rPr lang="ru-RU" sz="1800" dirty="0" err="1" smtClean="0"/>
              <a:t>сут</a:t>
            </a:r>
            <a:r>
              <a:rPr lang="ru-RU" sz="1800" dirty="0" smtClean="0"/>
              <a:t> до купирования церебрального </a:t>
            </a:r>
            <a:r>
              <a:rPr lang="ru-RU" sz="1800" dirty="0" err="1" smtClean="0"/>
              <a:t>вазоспазма</a:t>
            </a:r>
            <a:r>
              <a:rPr lang="ru-RU" sz="1800" dirty="0" smtClean="0"/>
              <a:t>. </a:t>
            </a:r>
          </a:p>
          <a:p>
            <a:pPr>
              <a:buNone/>
            </a:pPr>
            <a:r>
              <a:rPr lang="ru-RU" sz="1800" dirty="0" smtClean="0"/>
              <a:t>5. </a:t>
            </a:r>
            <a:r>
              <a:rPr lang="ru-RU" sz="1800" dirty="0" err="1" smtClean="0"/>
              <a:t>Гастропротекторы</a:t>
            </a:r>
            <a:r>
              <a:rPr lang="ru-RU" sz="1800" dirty="0" smtClean="0"/>
              <a:t> в послеоперационном периоде в терапевтических дозировках по показаниям (</a:t>
            </a:r>
            <a:r>
              <a:rPr lang="ru-RU" sz="1800" dirty="0" err="1" smtClean="0"/>
              <a:t>омепразол</a:t>
            </a:r>
            <a:r>
              <a:rPr lang="ru-RU" sz="1800" dirty="0" smtClean="0"/>
              <a:t>, </a:t>
            </a:r>
            <a:r>
              <a:rPr lang="ru-RU" sz="1800" dirty="0" err="1" smtClean="0"/>
              <a:t>пантопразол</a:t>
            </a:r>
            <a:r>
              <a:rPr lang="ru-RU" sz="1800" dirty="0" smtClean="0"/>
              <a:t>, </a:t>
            </a:r>
            <a:r>
              <a:rPr lang="ru-RU" sz="1800" dirty="0" err="1" smtClean="0"/>
              <a:t>фамотидин</a:t>
            </a:r>
            <a:r>
              <a:rPr lang="ru-RU" sz="1800" dirty="0" smtClean="0"/>
              <a:t>).</a:t>
            </a:r>
            <a:endParaRPr lang="ru-RU"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Медикаментозная терапия при микрохирургическом лечении: </a:t>
            </a:r>
            <a:br>
              <a:rPr lang="ru-RU" dirty="0" smtClean="0"/>
            </a:br>
            <a:endParaRPr lang="ru-RU" dirty="0"/>
          </a:p>
        </p:txBody>
      </p:sp>
      <p:sp>
        <p:nvSpPr>
          <p:cNvPr id="3" name="Содержимое 2"/>
          <p:cNvSpPr>
            <a:spLocks noGrp="1"/>
          </p:cNvSpPr>
          <p:nvPr>
            <p:ph idx="1"/>
          </p:nvPr>
        </p:nvSpPr>
        <p:spPr/>
        <p:txBody>
          <a:bodyPr>
            <a:normAutofit/>
          </a:bodyPr>
          <a:lstStyle/>
          <a:p>
            <a:pPr>
              <a:buNone/>
            </a:pPr>
            <a:r>
              <a:rPr lang="ru-RU" sz="1600" dirty="0" smtClean="0"/>
              <a:t>1. Антибактериальная профилактика – за 1 час до операции внутривенное введение </a:t>
            </a:r>
            <a:r>
              <a:rPr lang="ru-RU" sz="1600" dirty="0" err="1" smtClean="0"/>
              <a:t>Цефазолин</a:t>
            </a:r>
            <a:r>
              <a:rPr lang="ru-RU" sz="1600" dirty="0" smtClean="0"/>
              <a:t> 2 г за 1 час до разреза или </a:t>
            </a:r>
            <a:r>
              <a:rPr lang="ru-RU" sz="1600" dirty="0" err="1" smtClean="0"/>
              <a:t>Цефуроксим</a:t>
            </a:r>
            <a:r>
              <a:rPr lang="ru-RU" sz="1600" dirty="0" smtClean="0"/>
              <a:t> 1,5 или 2,5 г за 1 час до разреза. Если операция длится более 3 часов – повторно через 6 и 12 часов от первой дозы в аналогичной дозе. </a:t>
            </a:r>
          </a:p>
          <a:p>
            <a:pPr>
              <a:buNone/>
            </a:pPr>
            <a:r>
              <a:rPr lang="ru-RU" sz="1600" dirty="0" smtClean="0"/>
              <a:t>2. Анальгетики в послеоперационном периоде с первых суток (</a:t>
            </a:r>
            <a:r>
              <a:rPr lang="ru-RU" sz="1600" dirty="0" err="1" smtClean="0"/>
              <a:t>трамадол</a:t>
            </a:r>
            <a:r>
              <a:rPr lang="ru-RU" sz="1600" dirty="0" smtClean="0"/>
              <a:t>, </a:t>
            </a:r>
            <a:r>
              <a:rPr lang="ru-RU" sz="1600" dirty="0" err="1" smtClean="0"/>
              <a:t>кетопрофен</a:t>
            </a:r>
            <a:r>
              <a:rPr lang="ru-RU" sz="1600" dirty="0" smtClean="0"/>
              <a:t>) по показаниям в возрастной дозировке. </a:t>
            </a:r>
          </a:p>
          <a:p>
            <a:pPr>
              <a:buNone/>
            </a:pPr>
            <a:r>
              <a:rPr lang="ru-RU" sz="1600" dirty="0" smtClean="0"/>
              <a:t>3. </a:t>
            </a:r>
            <a:r>
              <a:rPr lang="ru-RU" sz="1600" dirty="0" err="1" smtClean="0"/>
              <a:t>Антиконвульсантная</a:t>
            </a:r>
            <a:r>
              <a:rPr lang="ru-RU" sz="1600" dirty="0" smtClean="0"/>
              <a:t> терапия (</a:t>
            </a:r>
            <a:r>
              <a:rPr lang="ru-RU" sz="1600" dirty="0" err="1" smtClean="0"/>
              <a:t>карбамазепин</a:t>
            </a:r>
            <a:r>
              <a:rPr lang="ru-RU" sz="1600" dirty="0" smtClean="0"/>
              <a:t>, препараты </a:t>
            </a:r>
            <a:r>
              <a:rPr lang="ru-RU" sz="1600" dirty="0" err="1" smtClean="0"/>
              <a:t>вальпроевой</a:t>
            </a:r>
            <a:r>
              <a:rPr lang="ru-RU" sz="1600" dirty="0" smtClean="0"/>
              <a:t> кислоты) в индивидуальных терапевтических дозировках по показаниям. Купирование приступа судорог: </a:t>
            </a:r>
            <a:r>
              <a:rPr lang="ru-RU" sz="1600" dirty="0" err="1" smtClean="0"/>
              <a:t>реланиум</a:t>
            </a:r>
            <a:r>
              <a:rPr lang="ru-RU" sz="1600" dirty="0" smtClean="0"/>
              <a:t> 2 мл внутримышечно или внутривенно. </a:t>
            </a:r>
          </a:p>
          <a:p>
            <a:pPr>
              <a:buNone/>
            </a:pPr>
            <a:r>
              <a:rPr lang="ru-RU" sz="1600" dirty="0" smtClean="0"/>
              <a:t>4. </a:t>
            </a:r>
            <a:r>
              <a:rPr lang="ru-RU" sz="1600" dirty="0" err="1" smtClean="0"/>
              <a:t>Нимодипин</a:t>
            </a:r>
            <a:r>
              <a:rPr lang="ru-RU" sz="1600" dirty="0" smtClean="0"/>
              <a:t>: при признаках церебрального </a:t>
            </a:r>
            <a:r>
              <a:rPr lang="ru-RU" sz="1600" dirty="0" err="1" smtClean="0"/>
              <a:t>вазоспазма</a:t>
            </a:r>
            <a:r>
              <a:rPr lang="ru-RU" sz="1600" dirty="0" smtClean="0"/>
              <a:t> (3-14 сутки разрыва, послеоперационный период микрохирургических операций): </a:t>
            </a:r>
            <a:r>
              <a:rPr lang="ru-RU" sz="1600" dirty="0" err="1" smtClean="0"/>
              <a:t>нимодипин</a:t>
            </a:r>
            <a:r>
              <a:rPr lang="ru-RU" sz="1600" dirty="0" smtClean="0"/>
              <a:t> 3-5 мл/час круглосуточно в первые 7-10 дней церебрального </a:t>
            </a:r>
            <a:r>
              <a:rPr lang="ru-RU" sz="1600" dirty="0" err="1" smtClean="0"/>
              <a:t>вазоспазма</a:t>
            </a:r>
            <a:r>
              <a:rPr lang="ru-RU" sz="1600" dirty="0" smtClean="0"/>
              <a:t>; </a:t>
            </a:r>
            <a:r>
              <a:rPr lang="ru-RU" sz="1600" dirty="0" err="1" smtClean="0"/>
              <a:t>нимодипин</a:t>
            </a:r>
            <a:r>
              <a:rPr lang="ru-RU" sz="1600" dirty="0" smtClean="0"/>
              <a:t> 30 мг по 1 </a:t>
            </a:r>
            <a:r>
              <a:rPr lang="ru-RU" sz="1600" dirty="0" err="1" smtClean="0"/>
              <a:t>таб</a:t>
            </a:r>
            <a:r>
              <a:rPr lang="ru-RU" sz="1600" dirty="0" smtClean="0"/>
              <a:t> до 3-6 раз/</a:t>
            </a:r>
            <a:r>
              <a:rPr lang="ru-RU" sz="1600" dirty="0" err="1" smtClean="0"/>
              <a:t>сут</a:t>
            </a:r>
            <a:r>
              <a:rPr lang="ru-RU" sz="1600" dirty="0" smtClean="0"/>
              <a:t> до купирования церебрального </a:t>
            </a:r>
            <a:r>
              <a:rPr lang="ru-RU" sz="1600" dirty="0" err="1" smtClean="0"/>
              <a:t>вазоспазма</a:t>
            </a:r>
            <a:r>
              <a:rPr lang="ru-RU" sz="1600" dirty="0" smtClean="0"/>
              <a:t>. </a:t>
            </a:r>
          </a:p>
          <a:p>
            <a:pPr>
              <a:buNone/>
            </a:pPr>
            <a:r>
              <a:rPr lang="ru-RU" sz="1600" dirty="0" smtClean="0"/>
              <a:t>5. </a:t>
            </a:r>
            <a:r>
              <a:rPr lang="ru-RU" sz="1600" dirty="0" err="1" smtClean="0"/>
              <a:t>Гастропротекторы</a:t>
            </a:r>
            <a:r>
              <a:rPr lang="ru-RU" sz="1600" dirty="0" smtClean="0"/>
              <a:t> в послеоперационном периоде в терапевтических дозировках по показаниям (</a:t>
            </a:r>
            <a:r>
              <a:rPr lang="ru-RU" sz="1600" dirty="0" err="1" smtClean="0"/>
              <a:t>омепразол</a:t>
            </a:r>
            <a:r>
              <a:rPr lang="ru-RU" sz="1600" dirty="0" smtClean="0"/>
              <a:t>, </a:t>
            </a:r>
            <a:r>
              <a:rPr lang="ru-RU" sz="1600" dirty="0" err="1" smtClean="0"/>
              <a:t>пантопразол</a:t>
            </a:r>
            <a:r>
              <a:rPr lang="ru-RU" sz="1600" dirty="0" smtClean="0"/>
              <a:t>, </a:t>
            </a:r>
            <a:r>
              <a:rPr lang="ru-RU" sz="1600" dirty="0" err="1" smtClean="0"/>
              <a:t>фамотидин</a:t>
            </a:r>
            <a:r>
              <a:rPr lang="ru-RU" sz="1600" dirty="0" smtClean="0"/>
              <a:t>).</a:t>
            </a:r>
            <a:endParaRPr lang="ru-RU" sz="16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Показания к </a:t>
            </a:r>
            <a:r>
              <a:rPr lang="ru-RU" dirty="0" err="1" smtClean="0"/>
              <a:t>радиохирургии</a:t>
            </a:r>
            <a:endParaRPr lang="ru-RU" dirty="0"/>
          </a:p>
        </p:txBody>
      </p:sp>
      <p:sp>
        <p:nvSpPr>
          <p:cNvPr id="3" name="Содержимое 2"/>
          <p:cNvSpPr>
            <a:spLocks noGrp="1"/>
          </p:cNvSpPr>
          <p:nvPr>
            <p:ph idx="1"/>
          </p:nvPr>
        </p:nvSpPr>
        <p:spPr/>
        <p:txBody>
          <a:bodyPr/>
          <a:lstStyle/>
          <a:p>
            <a:r>
              <a:rPr lang="ru-RU" dirty="0" smtClean="0"/>
              <a:t>1. </a:t>
            </a:r>
            <a:r>
              <a:rPr lang="ru-RU" dirty="0" err="1" smtClean="0"/>
              <a:t>Мальформации</a:t>
            </a:r>
            <a:r>
              <a:rPr lang="ru-RU" dirty="0" smtClean="0"/>
              <a:t> диаметром менее 3 см, недоступные для прямого хирургического удаления или </a:t>
            </a:r>
            <a:r>
              <a:rPr lang="ru-RU" dirty="0" err="1" smtClean="0"/>
              <a:t>эмболизации</a:t>
            </a:r>
            <a:r>
              <a:rPr lang="ru-RU" dirty="0" smtClean="0"/>
              <a:t>. </a:t>
            </a:r>
          </a:p>
          <a:p>
            <a:r>
              <a:rPr lang="ru-RU" dirty="0" smtClean="0"/>
              <a:t>2. Остатки артериовенозной </a:t>
            </a:r>
            <a:r>
              <a:rPr lang="ru-RU" dirty="0" err="1" smtClean="0"/>
              <a:t>мальформации</a:t>
            </a:r>
            <a:r>
              <a:rPr lang="ru-RU" dirty="0" smtClean="0"/>
              <a:t> того же размера после прямых или </a:t>
            </a:r>
            <a:r>
              <a:rPr lang="ru-RU" dirty="0" err="1" smtClean="0"/>
              <a:t>эдоваскулярных</a:t>
            </a:r>
            <a:r>
              <a:rPr lang="ru-RU" dirty="0" smtClean="0"/>
              <a:t> операций.</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Профилактические мероприятия:</a:t>
            </a:r>
            <a:endParaRPr lang="ru-RU" dirty="0"/>
          </a:p>
        </p:txBody>
      </p:sp>
      <p:sp>
        <p:nvSpPr>
          <p:cNvPr id="3" name="Содержимое 2"/>
          <p:cNvSpPr>
            <a:spLocks noGrp="1"/>
          </p:cNvSpPr>
          <p:nvPr>
            <p:ph idx="1"/>
          </p:nvPr>
        </p:nvSpPr>
        <p:spPr/>
        <p:txBody>
          <a:bodyPr>
            <a:normAutofit fontScale="47500" lnSpcReduction="20000"/>
          </a:bodyPr>
          <a:lstStyle/>
          <a:p>
            <a:r>
              <a:rPr lang="ru-RU" dirty="0" smtClean="0"/>
              <a:t>1. Ишемический инсульт. При выполнении </a:t>
            </a:r>
            <a:r>
              <a:rPr lang="ru-RU" dirty="0" err="1" smtClean="0"/>
              <a:t>эндоваскулярных</a:t>
            </a:r>
            <a:r>
              <a:rPr lang="ru-RU" dirty="0" smtClean="0"/>
              <a:t> операций применение промывной системы высокого давления, соблюдение технических правил выполнения операции для контроля миграций </a:t>
            </a:r>
            <a:r>
              <a:rPr lang="ru-RU" dirty="0" err="1" smtClean="0"/>
              <a:t>эмболизирующих</a:t>
            </a:r>
            <a:r>
              <a:rPr lang="ru-RU" dirty="0" smtClean="0"/>
              <a:t> агентов. Для профилактики тромбоза дренажных вен при закрытии артериовенозных фистул с </a:t>
            </a:r>
            <a:r>
              <a:rPr lang="ru-RU" dirty="0" err="1" smtClean="0"/>
              <a:t>варикознорасширенными</a:t>
            </a:r>
            <a:r>
              <a:rPr lang="ru-RU" dirty="0" smtClean="0"/>
              <a:t> венами – </a:t>
            </a:r>
            <a:r>
              <a:rPr lang="ru-RU" dirty="0" err="1" smtClean="0"/>
              <a:t>гепаринотерапия</a:t>
            </a:r>
            <a:r>
              <a:rPr lang="ru-RU" dirty="0" smtClean="0"/>
              <a:t> (гепарин натрий 5000 Ед. подкожно 4 раза в </a:t>
            </a:r>
            <a:r>
              <a:rPr lang="ru-RU" dirty="0" err="1" smtClean="0"/>
              <a:t>сут</a:t>
            </a:r>
            <a:r>
              <a:rPr lang="ru-RU" dirty="0" smtClean="0"/>
              <a:t>. или </a:t>
            </a:r>
            <a:r>
              <a:rPr lang="ru-RU" dirty="0" err="1" smtClean="0"/>
              <a:t>надропарин</a:t>
            </a:r>
            <a:r>
              <a:rPr lang="ru-RU" dirty="0" smtClean="0"/>
              <a:t> кальций 0,3 подкожно до 2 раз в </a:t>
            </a:r>
            <a:r>
              <a:rPr lang="ru-RU" dirty="0" err="1" smtClean="0"/>
              <a:t>сут</a:t>
            </a:r>
            <a:r>
              <a:rPr lang="ru-RU" dirty="0" smtClean="0"/>
              <a:t>, </a:t>
            </a:r>
            <a:r>
              <a:rPr lang="ru-RU" dirty="0" err="1" smtClean="0"/>
              <a:t>в</a:t>
            </a:r>
            <a:r>
              <a:rPr lang="ru-RU" dirty="0" smtClean="0"/>
              <a:t> течение 2-5 дней). При возникновении тромбоза использование </a:t>
            </a:r>
            <a:r>
              <a:rPr lang="ru-RU" dirty="0" err="1" smtClean="0"/>
              <a:t>тромболитиков</a:t>
            </a:r>
            <a:r>
              <a:rPr lang="ru-RU" dirty="0" smtClean="0"/>
              <a:t> (тканевой активатор </a:t>
            </a:r>
            <a:r>
              <a:rPr lang="ru-RU" dirty="0" err="1" smtClean="0"/>
              <a:t>плазминогена</a:t>
            </a:r>
            <a:r>
              <a:rPr lang="ru-RU" dirty="0" smtClean="0"/>
              <a:t>) в течение первых 3 часов и механической </a:t>
            </a:r>
            <a:r>
              <a:rPr lang="ru-RU" dirty="0" err="1" smtClean="0"/>
              <a:t>тромбэкстракции</a:t>
            </a:r>
            <a:r>
              <a:rPr lang="ru-RU" dirty="0" smtClean="0"/>
              <a:t> в течение первых 6 часов. При микрохирургических вмешательствах – контроль при установке сосудистых клипс, тщательный контроль на гемостаз для профилактики вторичного церебрального </a:t>
            </a:r>
            <a:r>
              <a:rPr lang="ru-RU" dirty="0" err="1" smtClean="0"/>
              <a:t>вазоспазма</a:t>
            </a:r>
            <a:r>
              <a:rPr lang="ru-RU" dirty="0" smtClean="0"/>
              <a:t>, избегать избыточной и продолженной </a:t>
            </a:r>
            <a:r>
              <a:rPr lang="ru-RU" dirty="0" err="1" smtClean="0"/>
              <a:t>тракции</a:t>
            </a:r>
            <a:r>
              <a:rPr lang="ru-RU" dirty="0" smtClean="0"/>
              <a:t> головного мозга. </a:t>
            </a:r>
          </a:p>
          <a:p>
            <a:r>
              <a:rPr lang="ru-RU" dirty="0" smtClean="0"/>
              <a:t>2. Геморрагический инсульт. Мониторинг АД во время операции. </a:t>
            </a:r>
            <a:r>
              <a:rPr lang="ru-RU" dirty="0" err="1" smtClean="0"/>
              <a:t>Эндоваскулярные</a:t>
            </a:r>
            <a:r>
              <a:rPr lang="ru-RU" dirty="0" smtClean="0"/>
              <a:t> операции: при выполнении </a:t>
            </a:r>
            <a:r>
              <a:rPr lang="ru-RU" dirty="0" err="1" smtClean="0"/>
              <a:t>эмболизаций</a:t>
            </a:r>
            <a:r>
              <a:rPr lang="ru-RU" dirty="0" smtClean="0"/>
              <a:t> клеевыми композициями и </a:t>
            </a:r>
            <a:r>
              <a:rPr lang="ru-RU" dirty="0" err="1" smtClean="0"/>
              <a:t>эмболизациях</a:t>
            </a:r>
            <a:r>
              <a:rPr lang="ru-RU" dirty="0" smtClean="0"/>
              <a:t> АВМ проведение контрольной КТ головного мозга сразу после операции, соблюдение технических правил выполнения операций – навигации </a:t>
            </a:r>
            <a:r>
              <a:rPr lang="ru-RU" dirty="0" err="1" smtClean="0"/>
              <a:t>микрокатетеров</a:t>
            </a:r>
            <a:r>
              <a:rPr lang="ru-RU" dirty="0" smtClean="0"/>
              <a:t> и </a:t>
            </a:r>
            <a:r>
              <a:rPr lang="ru-RU" dirty="0" err="1" smtClean="0"/>
              <a:t>микропроводников</a:t>
            </a:r>
            <a:r>
              <a:rPr lang="ru-RU" dirty="0" smtClean="0"/>
              <a:t> строго под контролем </a:t>
            </a:r>
            <a:r>
              <a:rPr lang="ru-RU" dirty="0" err="1" smtClean="0"/>
              <a:t>флюороскопии</a:t>
            </a:r>
            <a:r>
              <a:rPr lang="ru-RU" dirty="0" smtClean="0"/>
              <a:t>, контролируемое введение </a:t>
            </a:r>
            <a:r>
              <a:rPr lang="ru-RU" dirty="0" err="1" smtClean="0"/>
              <a:t>эмболизирующих</a:t>
            </a:r>
            <a:r>
              <a:rPr lang="ru-RU" dirty="0" smtClean="0"/>
              <a:t> агентов. Использование </a:t>
            </a:r>
            <a:r>
              <a:rPr lang="ru-RU" dirty="0" err="1" smtClean="0"/>
              <a:t>микрокатетеров</a:t>
            </a:r>
            <a:r>
              <a:rPr lang="ru-RU" dirty="0" smtClean="0"/>
              <a:t> с отделяемым концом при </a:t>
            </a:r>
            <a:r>
              <a:rPr lang="ru-RU" dirty="0" err="1" smtClean="0"/>
              <a:t>эмболизации</a:t>
            </a:r>
            <a:r>
              <a:rPr lang="ru-RU" dirty="0" smtClean="0"/>
              <a:t> АВМ из длинных и извитых </a:t>
            </a:r>
            <a:r>
              <a:rPr lang="ru-RU" dirty="0" err="1" smtClean="0"/>
              <a:t>афферентов</a:t>
            </a:r>
            <a:r>
              <a:rPr lang="ru-RU" dirty="0" smtClean="0"/>
              <a:t>.</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Профилактические мероприятия:</a:t>
            </a:r>
            <a:endParaRPr lang="ru-RU" dirty="0"/>
          </a:p>
        </p:txBody>
      </p:sp>
      <p:sp>
        <p:nvSpPr>
          <p:cNvPr id="3" name="Содержимое 2"/>
          <p:cNvSpPr>
            <a:spLocks noGrp="1"/>
          </p:cNvSpPr>
          <p:nvPr>
            <p:ph idx="1"/>
          </p:nvPr>
        </p:nvSpPr>
        <p:spPr/>
        <p:txBody>
          <a:bodyPr>
            <a:normAutofit fontScale="55000" lnSpcReduction="20000"/>
          </a:bodyPr>
          <a:lstStyle/>
          <a:p>
            <a:r>
              <a:rPr lang="ru-RU" dirty="0" smtClean="0"/>
              <a:t>3. При микрохирургических вмешательствах – тщательный контроль на гемостаз, избегать избыточной и продолженной </a:t>
            </a:r>
            <a:r>
              <a:rPr lang="ru-RU" dirty="0" err="1" smtClean="0"/>
              <a:t>тракции</a:t>
            </a:r>
            <a:r>
              <a:rPr lang="ru-RU" dirty="0" smtClean="0"/>
              <a:t> головного мозга, избегать травмы вен и паренхимы мозга. Профилактика феномена прорыва нормального церебрального </a:t>
            </a:r>
            <a:r>
              <a:rPr lang="ru-RU" dirty="0" err="1" smtClean="0"/>
              <a:t>перфузионного</a:t>
            </a:r>
            <a:r>
              <a:rPr lang="ru-RU" dirty="0" smtClean="0"/>
              <a:t> давления – контролируемая гипотензия, по показаниям продолженная медикаментозная </a:t>
            </a:r>
            <a:r>
              <a:rPr lang="ru-RU" dirty="0" err="1" smtClean="0"/>
              <a:t>седация</a:t>
            </a:r>
            <a:r>
              <a:rPr lang="ru-RU" dirty="0" smtClean="0"/>
              <a:t>. </a:t>
            </a:r>
          </a:p>
          <a:p>
            <a:r>
              <a:rPr lang="ru-RU" dirty="0" smtClean="0"/>
              <a:t>4. Профилактика наружных кровотечений и пульсирующих гематом. Для профилактики кровотечений из области пункции бедренной артерии – компрессия бедренной артерии в области пункции не менее 10 минут, давящая повязка на место пункции артерии на срок не менее 7 часов, груз 1 кг на область пункции артерии на 2 часа, постельный режим на срок 12 часов. </a:t>
            </a:r>
          </a:p>
          <a:p>
            <a:r>
              <a:rPr lang="ru-RU" dirty="0" smtClean="0"/>
              <a:t>5. Профилактика раневых инфекций. Соблюдение правил асептики и антисептики. Рациональная индивидуальная </a:t>
            </a:r>
            <a:r>
              <a:rPr lang="ru-RU" dirty="0" err="1" smtClean="0"/>
              <a:t>антибиотикопрофилактика</a:t>
            </a:r>
            <a:r>
              <a:rPr lang="ru-RU" dirty="0" smtClean="0"/>
              <a:t> и антибактериальная терапия. 6. Профилактика судорог: рациональная индивидуальная </a:t>
            </a:r>
            <a:r>
              <a:rPr lang="ru-RU" dirty="0" err="1" smtClean="0"/>
              <a:t>антиконвульсантная</a:t>
            </a:r>
            <a:r>
              <a:rPr lang="ru-RU" dirty="0" smtClean="0"/>
              <a:t> терапия.</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Индикаторы эффективности лечения и безопасности методов диагностики и лечения</a:t>
            </a:r>
            <a:endParaRPr lang="ru-RU" sz="2400" dirty="0"/>
          </a:p>
        </p:txBody>
      </p:sp>
      <p:sp>
        <p:nvSpPr>
          <p:cNvPr id="3" name="Содержимое 2"/>
          <p:cNvSpPr>
            <a:spLocks noGrp="1"/>
          </p:cNvSpPr>
          <p:nvPr>
            <p:ph idx="1"/>
          </p:nvPr>
        </p:nvSpPr>
        <p:spPr>
          <a:xfrm>
            <a:off x="0" y="1345332"/>
            <a:ext cx="8964488" cy="4369668"/>
          </a:xfrm>
        </p:spPr>
        <p:txBody>
          <a:bodyPr>
            <a:noAutofit/>
          </a:bodyPr>
          <a:lstStyle/>
          <a:p>
            <a:pPr marL="633222" indent="-514350">
              <a:buAutoNum type="arabicPeriod"/>
            </a:pPr>
            <a:r>
              <a:rPr lang="ru-RU" sz="2400" dirty="0" smtClean="0"/>
              <a:t>Полное иссечение артериовенозной </a:t>
            </a:r>
            <a:r>
              <a:rPr lang="ru-RU" sz="2400" dirty="0" err="1" smtClean="0"/>
              <a:t>мальформации</a:t>
            </a:r>
            <a:r>
              <a:rPr lang="ru-RU" sz="2400" dirty="0" smtClean="0"/>
              <a:t>. </a:t>
            </a:r>
          </a:p>
          <a:p>
            <a:pPr marL="633222" indent="-514350">
              <a:buAutoNum type="arabicPeriod"/>
            </a:pPr>
            <a:r>
              <a:rPr lang="ru-RU" sz="2400" dirty="0" smtClean="0"/>
              <a:t> Выключение артериовенозной </a:t>
            </a:r>
            <a:r>
              <a:rPr lang="ru-RU" sz="2400" dirty="0" err="1" smtClean="0"/>
              <a:t>мальформации</a:t>
            </a:r>
            <a:r>
              <a:rPr lang="ru-RU" sz="2400" dirty="0" smtClean="0"/>
              <a:t> из кровотока путем </a:t>
            </a:r>
            <a:r>
              <a:rPr lang="ru-RU" sz="2400" dirty="0" err="1" smtClean="0"/>
              <a:t>эмболизации</a:t>
            </a:r>
            <a:r>
              <a:rPr lang="ru-RU" sz="2400" dirty="0" smtClean="0"/>
              <a:t>.</a:t>
            </a:r>
          </a:p>
          <a:p>
            <a:pPr marL="633222" indent="-514350">
              <a:buAutoNum type="arabicPeriod"/>
            </a:pPr>
            <a:r>
              <a:rPr lang="ru-RU" sz="2400" dirty="0" smtClean="0"/>
              <a:t>Снижение скорости кровотока в артериовенозной </a:t>
            </a:r>
            <a:r>
              <a:rPr lang="ru-RU" sz="2400" dirty="0" err="1" smtClean="0"/>
              <a:t>мальформации</a:t>
            </a:r>
            <a:r>
              <a:rPr lang="ru-RU" sz="2400" dirty="0" smtClean="0"/>
              <a:t>, снижение скорости артериовенозного шунтирования, выключение </a:t>
            </a:r>
            <a:r>
              <a:rPr lang="ru-RU" sz="2400" dirty="0" err="1" smtClean="0"/>
              <a:t>интранидальных</a:t>
            </a:r>
            <a:r>
              <a:rPr lang="ru-RU" sz="2400" dirty="0" smtClean="0"/>
              <a:t> аневризм при частичной </a:t>
            </a:r>
            <a:r>
              <a:rPr lang="ru-RU" sz="2400" dirty="0" err="1" smtClean="0"/>
              <a:t>эмболизации</a:t>
            </a:r>
            <a:r>
              <a:rPr lang="ru-RU" sz="2400" dirty="0" smtClean="0"/>
              <a:t> артериовенозной </a:t>
            </a:r>
            <a:r>
              <a:rPr lang="ru-RU" sz="2400" dirty="0" err="1" smtClean="0"/>
              <a:t>мальформации</a:t>
            </a:r>
            <a:r>
              <a:rPr lang="ru-RU" sz="2400" dirty="0" smtClean="0"/>
              <a:t>. </a:t>
            </a:r>
          </a:p>
          <a:p>
            <a:pPr marL="633222" indent="-514350">
              <a:buAutoNum type="arabicPeriod"/>
            </a:pPr>
            <a:r>
              <a:rPr lang="ru-RU" sz="2400" dirty="0" smtClean="0"/>
              <a:t>Уменьшение болевого синдрома. </a:t>
            </a:r>
          </a:p>
          <a:p>
            <a:pPr marL="633222" indent="-514350">
              <a:buAutoNum type="arabicPeriod"/>
            </a:pPr>
            <a:r>
              <a:rPr lang="ru-RU" sz="2400" dirty="0" err="1" smtClean="0"/>
              <a:t>Урежение</a:t>
            </a:r>
            <a:r>
              <a:rPr lang="ru-RU" sz="2400" dirty="0" smtClean="0"/>
              <a:t> частоты судорог. </a:t>
            </a:r>
          </a:p>
          <a:p>
            <a:pPr marL="633222" indent="-514350">
              <a:buAutoNum type="arabicPeriod"/>
            </a:pPr>
            <a:r>
              <a:rPr lang="ru-RU" sz="2400" dirty="0" smtClean="0"/>
              <a:t>Уменьшение выраженности неврологических проявлений, обусловленных синдромом обкрадывания кровотока.</a:t>
            </a:r>
            <a:endParaRPr lang="ru-RU" sz="24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ЛИТЕРАТУРА:</a:t>
            </a:r>
            <a:endParaRPr lang="ru-RU" dirty="0"/>
          </a:p>
        </p:txBody>
      </p:sp>
      <p:sp>
        <p:nvSpPr>
          <p:cNvPr id="3" name="Содержимое 2"/>
          <p:cNvSpPr>
            <a:spLocks noGrp="1"/>
          </p:cNvSpPr>
          <p:nvPr>
            <p:ph idx="1"/>
          </p:nvPr>
        </p:nvSpPr>
        <p:spPr/>
        <p:txBody>
          <a:bodyPr>
            <a:normAutofit fontScale="47500" lnSpcReduction="20000"/>
          </a:bodyPr>
          <a:lstStyle/>
          <a:p>
            <a:r>
              <a:rPr lang="ru-RU" dirty="0" smtClean="0"/>
              <a:t>клинические рекомендации «Диагностика и лечение </a:t>
            </a:r>
            <a:r>
              <a:rPr lang="ru-RU" dirty="0" err="1" smtClean="0"/>
              <a:t>артерио-венозных</a:t>
            </a:r>
            <a:r>
              <a:rPr lang="ru-RU" dirty="0" smtClean="0"/>
              <a:t> </a:t>
            </a:r>
            <a:r>
              <a:rPr lang="ru-RU" dirty="0" err="1" smtClean="0"/>
              <a:t>мальформаций</a:t>
            </a:r>
            <a:r>
              <a:rPr lang="ru-RU" dirty="0" smtClean="0"/>
              <a:t> центральной нервной системы» утверждены на Пленуме Правления Ассоциации нейрохирургов России, Казань, 27.11.2014 (Ассоциация нейрохирургов России, Москва 2014)</a:t>
            </a:r>
          </a:p>
          <a:p>
            <a:r>
              <a:rPr lang="ru-RU" dirty="0" smtClean="0"/>
              <a:t>клинические рекомендации «Артериовенозные </a:t>
            </a:r>
            <a:r>
              <a:rPr lang="ru-RU" dirty="0" err="1" smtClean="0"/>
              <a:t>мальформации</a:t>
            </a:r>
            <a:r>
              <a:rPr lang="ru-RU" dirty="0" smtClean="0"/>
              <a:t> головного мозга» утверждены протоколом заседания Экспертной комиссии по вопросам развития здравоохранения МЗ РК №23 от 12.12.2013</a:t>
            </a:r>
          </a:p>
          <a:p>
            <a:r>
              <a:rPr lang="ru-RU" dirty="0" smtClean="0"/>
              <a:t>статья «Микрохирургическое лечение артериовенозных </a:t>
            </a:r>
            <a:r>
              <a:rPr lang="ru-RU" dirty="0" err="1" smtClean="0"/>
              <a:t>мальформаций</a:t>
            </a:r>
            <a:r>
              <a:rPr lang="ru-RU" dirty="0" smtClean="0"/>
              <a:t> головного мозга в НИИ нейрохирургии им. Н.Н. Бурденко (опыт последних лет)» Ш.Ш. Элиава, Ю.М. Филатов, Ю.В. Пилипенко, О.Д. </a:t>
            </a:r>
            <a:r>
              <a:rPr lang="ru-RU" dirty="0" err="1" smtClean="0"/>
              <a:t>Шехтман</a:t>
            </a:r>
            <a:r>
              <a:rPr lang="ru-RU" dirty="0" smtClean="0"/>
              <a:t>, О.Б. Белоусова, Д.Н. </a:t>
            </a:r>
            <a:r>
              <a:rPr lang="ru-RU" dirty="0" err="1" smtClean="0"/>
              <a:t>Окишев</a:t>
            </a:r>
            <a:r>
              <a:rPr lang="ru-RU" dirty="0" smtClean="0"/>
              <a:t>, А.С. </a:t>
            </a:r>
            <a:r>
              <a:rPr lang="ru-RU" dirty="0" err="1" smtClean="0"/>
              <a:t>Хейреддин</a:t>
            </a:r>
            <a:r>
              <a:rPr lang="ru-RU" dirty="0" smtClean="0"/>
              <a:t>, С.Б. Яковлев, А.М. </a:t>
            </a:r>
            <a:r>
              <a:rPr lang="ru-RU" dirty="0" err="1" smtClean="0"/>
              <a:t>Цейтлин</a:t>
            </a:r>
            <a:r>
              <a:rPr lang="ru-RU" dirty="0" smtClean="0"/>
              <a:t>, А.Н. Кафтанов, С.А. </a:t>
            </a:r>
            <a:r>
              <a:rPr lang="ru-RU" dirty="0" err="1" smtClean="0"/>
              <a:t>Маряшев</a:t>
            </a:r>
            <a:r>
              <a:rPr lang="ru-RU" dirty="0" smtClean="0"/>
              <a:t>, В.П. Непомнящий; ФГБУ «НИИ нейрохирургии им. акад. Н.Н. Бурденко» РАМН, Москва (журнал «Вопросы нейрохирургии» №3, 2012)</a:t>
            </a:r>
          </a:p>
          <a:p>
            <a:r>
              <a:rPr lang="ru-RU" dirty="0" smtClean="0"/>
              <a:t>Краснова М.А. Артериовенозные </a:t>
            </a:r>
            <a:r>
              <a:rPr lang="ru-RU" dirty="0" err="1" smtClean="0"/>
              <a:t>мальформации</a:t>
            </a:r>
            <a:r>
              <a:rPr lang="ru-RU" dirty="0" smtClean="0"/>
              <a:t> головного мозга супратенториальной локализации у детей (клиника, диагностика, хирургическое лечение). </a:t>
            </a:r>
            <a:r>
              <a:rPr lang="ru-RU" dirty="0" err="1" smtClean="0"/>
              <a:t>Автореф</a:t>
            </a:r>
            <a:r>
              <a:rPr lang="ru-RU" dirty="0" smtClean="0"/>
              <a:t>. </a:t>
            </a:r>
            <a:r>
              <a:rPr lang="ru-RU" dirty="0" err="1" smtClean="0"/>
              <a:t>дисс</a:t>
            </a:r>
            <a:r>
              <a:rPr lang="ru-RU" dirty="0" smtClean="0"/>
              <a:t>….канд.мед. наук.-М.-2011, 22с.</a:t>
            </a:r>
          </a:p>
          <a:p>
            <a:r>
              <a:rPr lang="ru-RU" dirty="0" smtClean="0"/>
              <a:t>Марк С. Гринберг «Нейрохирургия», пер. с англ. – М. : </a:t>
            </a:r>
            <a:r>
              <a:rPr lang="ru-RU" dirty="0" err="1" smtClean="0"/>
              <a:t>МЕДпрессинформ</a:t>
            </a:r>
            <a:r>
              <a:rPr lang="ru-RU" dirty="0" smtClean="0"/>
              <a:t>, 2010. – 1008 с</a:t>
            </a:r>
          </a:p>
          <a:p>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Модульная">
  <a:themeElements>
    <a:clrScheme name="Модульная">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Модульная">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Моду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3056</TotalTime>
  <Words>1400</Words>
  <Application>Microsoft Office PowerPoint</Application>
  <PresentationFormat>Экран (16:10)</PresentationFormat>
  <Paragraphs>143</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Модульная</vt:lpstr>
      <vt:lpstr>АРТЕРИОВЕНОЗНЫЕ  МАЛЬФОРМАЦИИ ГОЛОВНОГО  МОЗГА</vt:lpstr>
      <vt:lpstr>ЦЕЛЬ:</vt:lpstr>
      <vt:lpstr>ОПРЕДЕЛЕНИЕ</vt:lpstr>
      <vt:lpstr>ЭПИДЕМИОЛОГИЯ АВМ</vt:lpstr>
      <vt:lpstr>МОРФОЛОГИЯ АВМ</vt:lpstr>
      <vt:lpstr>Приводящие артерии</vt:lpstr>
      <vt:lpstr>Слайд 7</vt:lpstr>
      <vt:lpstr>Ядро мальформации</vt:lpstr>
      <vt:lpstr>Слайд 9</vt:lpstr>
      <vt:lpstr>Слайд 10</vt:lpstr>
      <vt:lpstr>ЛОКАЛИЗАЦИЯ АВМ</vt:lpstr>
      <vt:lpstr>КЛИНИКА АВМ</vt:lpstr>
      <vt:lpstr>Классификация АВМ (по Spetzler-Martin, 1986):</vt:lpstr>
      <vt:lpstr>КЛАССИФИКАЦИЯ</vt:lpstr>
      <vt:lpstr>ДИАГНОСТИКА</vt:lpstr>
      <vt:lpstr>Слайд 16</vt:lpstr>
      <vt:lpstr>Слайд 17</vt:lpstr>
      <vt:lpstr>ДИФФЕРЕНЦИАЛЬНЫЙ ДИАГНОЗ:</vt:lpstr>
      <vt:lpstr>ЦЕЛЬ ЛЕЧЕНИЯ</vt:lpstr>
      <vt:lpstr>МЕТОДЫ ЛЕЧЕНИЯ</vt:lpstr>
      <vt:lpstr>Слайд 21</vt:lpstr>
      <vt:lpstr>Слайд 22</vt:lpstr>
      <vt:lpstr>Слайд 23</vt:lpstr>
      <vt:lpstr>Медикаментозная терапия при эндоваскулярном лечении:  </vt:lpstr>
      <vt:lpstr>Медикаментозная терапия при микрохирургическом лечении:  </vt:lpstr>
      <vt:lpstr>Показания к радиохирургии</vt:lpstr>
      <vt:lpstr>Профилактические мероприятия:</vt:lpstr>
      <vt:lpstr>Профилактические мероприятия:</vt:lpstr>
      <vt:lpstr>Индикаторы эффективности лечения и безопасности методов диагностики и лечения</vt:lpstr>
      <vt:lpstr>ЛИТЕРАТУРА:</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Сосудистые мальформации головного мозга.</dc:title>
  <dc:creator>Admin</dc:creator>
  <cp:lastModifiedBy>Admin</cp:lastModifiedBy>
  <cp:revision>7</cp:revision>
  <dcterms:created xsi:type="dcterms:W3CDTF">2016-10-04T11:57:36Z</dcterms:created>
  <dcterms:modified xsi:type="dcterms:W3CDTF">2016-10-07T13:12:03Z</dcterms:modified>
</cp:coreProperties>
</file>