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312" r:id="rId7"/>
    <p:sldId id="337" r:id="rId8"/>
    <p:sldId id="341" r:id="rId9"/>
    <p:sldId id="261" r:id="rId10"/>
    <p:sldId id="340" r:id="rId11"/>
    <p:sldId id="338" r:id="rId12"/>
    <p:sldId id="339" r:id="rId13"/>
    <p:sldId id="262" r:id="rId14"/>
    <p:sldId id="263" r:id="rId15"/>
    <p:sldId id="264" r:id="rId16"/>
    <p:sldId id="265" r:id="rId17"/>
    <p:sldId id="266" r:id="rId18"/>
    <p:sldId id="333" r:id="rId19"/>
    <p:sldId id="267" r:id="rId20"/>
    <p:sldId id="334" r:id="rId21"/>
    <p:sldId id="268" r:id="rId22"/>
    <p:sldId id="269" r:id="rId23"/>
    <p:sldId id="335" r:id="rId24"/>
    <p:sldId id="270" r:id="rId25"/>
    <p:sldId id="271" r:id="rId26"/>
    <p:sldId id="272" r:id="rId27"/>
    <p:sldId id="313" r:id="rId28"/>
    <p:sldId id="275" r:id="rId29"/>
    <p:sldId id="276" r:id="rId30"/>
    <p:sldId id="277" r:id="rId31"/>
    <p:sldId id="322" r:id="rId32"/>
    <p:sldId id="328" r:id="rId33"/>
    <p:sldId id="323" r:id="rId34"/>
    <p:sldId id="329" r:id="rId35"/>
    <p:sldId id="324" r:id="rId36"/>
    <p:sldId id="325" r:id="rId37"/>
    <p:sldId id="342" r:id="rId38"/>
    <p:sldId id="326" r:id="rId39"/>
    <p:sldId id="314" r:id="rId40"/>
    <p:sldId id="315" r:id="rId41"/>
    <p:sldId id="316" r:id="rId42"/>
    <p:sldId id="317" r:id="rId43"/>
    <p:sldId id="318" r:id="rId44"/>
    <p:sldId id="319" r:id="rId45"/>
    <p:sldId id="320" r:id="rId46"/>
    <p:sldId id="321" r:id="rId47"/>
    <p:sldId id="278" r:id="rId48"/>
    <p:sldId id="330" r:id="rId49"/>
    <p:sldId id="331" r:id="rId50"/>
    <p:sldId id="274" r:id="rId51"/>
    <p:sldId id="273" r:id="rId52"/>
    <p:sldId id="279" r:id="rId53"/>
    <p:sldId id="332" r:id="rId54"/>
    <p:sldId id="280" r:id="rId55"/>
    <p:sldId id="281" r:id="rId56"/>
    <p:sldId id="298" r:id="rId57"/>
    <p:sldId id="336" r:id="rId58"/>
    <p:sldId id="299" r:id="rId59"/>
    <p:sldId id="327" r:id="rId60"/>
    <p:sldId id="311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24" autoAdjust="0"/>
    <p:restoredTop sz="94660"/>
  </p:normalViewPr>
  <p:slideViewPr>
    <p:cSldViewPr>
      <p:cViewPr>
        <p:scale>
          <a:sx n="60" d="100"/>
          <a:sy n="60" d="100"/>
        </p:scale>
        <p:origin x="-72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A7F31C4-0753-4A20-9E6C-8036116A05B7}" type="datetimeFigureOut">
              <a:rPr lang="ru-RU" smtClean="0"/>
              <a:pPr/>
              <a:t>07.10.2016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91C8F38-D43D-4541-8DA7-73B3BFFCC4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спинного мозга. Диагностика и лечебная тактика.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3766" y="5445224"/>
            <a:ext cx="6560234" cy="1752600"/>
          </a:xfrm>
        </p:spPr>
        <p:txBody>
          <a:bodyPr/>
          <a:lstStyle/>
          <a:p>
            <a:r>
              <a:rPr lang="ru-RU" dirty="0" smtClean="0"/>
              <a:t>Клинический ординатор: Мартынов Э.С.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ru-RU" dirty="0" err="1" smtClean="0"/>
              <a:t>артерио-венозные</a:t>
            </a:r>
            <a:r>
              <a:rPr lang="ru-RU" dirty="0" smtClean="0"/>
              <a:t> </a:t>
            </a:r>
            <a:r>
              <a:rPr lang="ru-RU" dirty="0" err="1" smtClean="0"/>
              <a:t>мальформации</a:t>
            </a:r>
            <a:r>
              <a:rPr lang="ru-RU" dirty="0" smtClean="0"/>
              <a:t> спинного мозга, их диагностику и лечебную тактику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(АВМ) спинного мозга и позвоночника отличаются значительным многообразием и представляют собой локальную или распространенную аномалию развития сосудистой системы с сохранением примитивного эмбрионального строения сосудов и гемодинамики. АВМ спинного мозга относятся к врожденным порокам развития его сосудов. Совсем недавно их относили к опухолям спинного мозга и в их структуре, по данным разных авторов, они занимали от 6 до 12 % . Если принять во внимание, что опухоли спинного мозга встречаются в 1,06 % всех аутопсий, то АВМ спинного мозга являются достаточно редким заболеванием.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Исторический очерк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Первое сообщение о спинальной АВМ было сделано О. </a:t>
            </a:r>
            <a:r>
              <a:rPr lang="ru-RU" dirty="0" err="1" smtClean="0"/>
              <a:t>Hebold</a:t>
            </a:r>
            <a:r>
              <a:rPr lang="ru-RU" dirty="0" smtClean="0"/>
              <a:t> и J. </a:t>
            </a:r>
            <a:r>
              <a:rPr lang="ru-RU" dirty="0" err="1" smtClean="0"/>
              <a:t>Gaupp</a:t>
            </a:r>
            <a:r>
              <a:rPr lang="ru-RU" dirty="0" smtClean="0"/>
              <a:t> в 1888 году. С 1921 года в диагностике АВМ начала применяться </a:t>
            </a:r>
            <a:r>
              <a:rPr lang="ru-RU" dirty="0" err="1" smtClean="0"/>
              <a:t>миелография</a:t>
            </a:r>
            <a:r>
              <a:rPr lang="ru-RU" dirty="0" smtClean="0"/>
              <a:t>. Достоверное распознавание АВМ спинного мозга стало возможным только с 1960 года, после внедрения в практику селективной спинальной ангиографии и </a:t>
            </a:r>
            <a:r>
              <a:rPr lang="ru-RU" dirty="0" err="1" smtClean="0"/>
              <a:t>МР-ангиографии</a:t>
            </a:r>
            <a:r>
              <a:rPr lang="ru-RU" dirty="0" smtClean="0"/>
              <a:t> . В настоящее время для диагностики спинальных АВМ применяются и </a:t>
            </a:r>
            <a:r>
              <a:rPr lang="ru-RU" dirty="0" err="1" smtClean="0"/>
              <a:t>неинвазивные</a:t>
            </a:r>
            <a:r>
              <a:rPr lang="ru-RU" dirty="0" smtClean="0"/>
              <a:t> методы </a:t>
            </a:r>
            <a:r>
              <a:rPr lang="ru-RU" dirty="0" err="1" smtClean="0"/>
              <a:t>нейровизуализации</a:t>
            </a:r>
            <a:r>
              <a:rPr lang="ru-RU" dirty="0" smtClean="0"/>
              <a:t> — КТ и МРТ 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патогенезе заболевания основное значение имеют гипоксия пораженного участка спинного мозга как следствие синдрома обкрадывания, факторы компрессии корешков и вещества спинного мозга, разрыв стенки вены и возникновение интрамедуллярного и/или субарахноидального кровоизлияния. Провоцирующими факторами могут быть большая физическая нагрузка, закрытая травма позвоночника, беременность и роды, пребывание в жаркой бане, особенно в парной, реже — переохлаждение. АВМ может протекать в апоплексической (60 % случаев) или </a:t>
            </a:r>
            <a:r>
              <a:rPr lang="ru-RU" dirty="0" err="1" smtClean="0"/>
              <a:t>ремиттирующей</a:t>
            </a:r>
            <a:r>
              <a:rPr lang="ru-RU" dirty="0" smtClean="0"/>
              <a:t> форме.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Безымянный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8755967" cy="424847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 smtClean="0"/>
              <a:t>МОРФОЛОГИЯ АВМ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55170"/>
            <a:ext cx="8064896" cy="7056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000" dirty="0" smtClean="0"/>
              <a:t>Типичные АВМ представлены тремя основными компонентами: </a:t>
            </a:r>
          </a:p>
        </p:txBody>
      </p:sp>
      <p:pic>
        <p:nvPicPr>
          <p:cNvPr id="14338" name="Picture 2" descr="http://www.neuro-med.ru/AVM%20ope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3862" y="1988841"/>
            <a:ext cx="5962594" cy="43924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2132857"/>
            <a:ext cx="24482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b="1" dirty="0" smtClean="0"/>
              <a:t>приводящими артериями </a:t>
            </a:r>
            <a:r>
              <a:rPr lang="ru-RU" sz="2000" dirty="0" smtClean="0"/>
              <a:t>(</a:t>
            </a:r>
            <a:r>
              <a:rPr lang="ru-RU" sz="2000" dirty="0" err="1" smtClean="0"/>
              <a:t>афференты</a:t>
            </a:r>
            <a:r>
              <a:rPr lang="ru-RU" sz="2000" dirty="0" smtClean="0"/>
              <a:t> АВМ) – 1,2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/>
              <a:t>клубком измененных сосудов </a:t>
            </a:r>
            <a:r>
              <a:rPr lang="ru-RU" sz="2000" dirty="0" smtClean="0"/>
              <a:t>(ядро) </a:t>
            </a:r>
            <a:r>
              <a:rPr lang="ru-RU" sz="2000" dirty="0" err="1" smtClean="0"/>
              <a:t>мальформации</a:t>
            </a:r>
            <a:r>
              <a:rPr lang="ru-RU" sz="2000" dirty="0" smtClean="0"/>
              <a:t> – 3 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/>
              <a:t>дренирующими венами </a:t>
            </a:r>
            <a:r>
              <a:rPr lang="ru-RU" sz="2000" dirty="0" smtClean="0"/>
              <a:t>(</a:t>
            </a:r>
            <a:r>
              <a:rPr lang="ru-RU" sz="2000" dirty="0" err="1" smtClean="0"/>
              <a:t>эфференты</a:t>
            </a:r>
            <a:r>
              <a:rPr lang="ru-RU" sz="2000" dirty="0" smtClean="0"/>
              <a:t>) – 4 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secondopinions.ru/images/article/art_venoz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932040" cy="3061266"/>
          </a:xfrm>
          <a:prstGeom prst="rect">
            <a:avLst/>
          </a:prstGeom>
          <a:noFill/>
        </p:spPr>
      </p:pic>
      <p:pic>
        <p:nvPicPr>
          <p:cNvPr id="1028" name="Picture 4" descr="http://vlanamed.com/wp-content/uploads/2015/08/malformatsiya_arteriovenozna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36912"/>
            <a:ext cx="3220326" cy="30399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Единая </a:t>
            </a:r>
            <a:r>
              <a:rPr lang="ru-RU" dirty="0" err="1" smtClean="0"/>
              <a:t>международно</a:t>
            </a:r>
            <a:r>
              <a:rPr lang="ru-RU" dirty="0" smtClean="0"/>
              <a:t> признанная и рекомендуемая к использованию классификация </a:t>
            </a:r>
            <a:r>
              <a:rPr lang="ru-RU" dirty="0" err="1" smtClean="0"/>
              <a:t>артерио</a:t>
            </a:r>
            <a:r>
              <a:rPr lang="ru-RU" dirty="0" smtClean="0"/>
              <a:t>- венозных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(АВМ) и </a:t>
            </a:r>
            <a:r>
              <a:rPr lang="ru-RU" dirty="0" err="1" smtClean="0"/>
              <a:t>артериовеноз</a:t>
            </a:r>
            <a:r>
              <a:rPr lang="ru-RU" dirty="0" smtClean="0"/>
              <a:t>- </a:t>
            </a:r>
            <a:r>
              <a:rPr lang="ru-RU" dirty="0" err="1" smtClean="0"/>
              <a:t>ных</a:t>
            </a:r>
            <a:r>
              <a:rPr lang="ru-RU" dirty="0" smtClean="0"/>
              <a:t> фистул (АВФ) спинного мозга отсутствует. Последняя из предложенных и наиболее подробная классификация спинальных АВМ и АВФ принадлежит Ю.А. Зозуле, Е.И. </a:t>
            </a:r>
            <a:r>
              <a:rPr lang="ru-RU" dirty="0" err="1" smtClean="0"/>
              <a:t>Слынько</a:t>
            </a:r>
            <a:r>
              <a:rPr lang="ru-RU" dirty="0" smtClean="0"/>
              <a:t> (2005), но наиболее распространенными в настоящее время являются классификации R.F. </a:t>
            </a:r>
            <a:r>
              <a:rPr lang="ru-RU" dirty="0" err="1" smtClean="0"/>
              <a:t>Spetlzer</a:t>
            </a:r>
            <a:r>
              <a:rPr lang="ru-RU" dirty="0" smtClean="0"/>
              <a:t> (1992, 2002) . Простая и широко используемая в отечественной литературе классификация 1992 г. разделяет сосудистые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спинного мозга на 4 типа: I тип — спинальная </a:t>
            </a:r>
            <a:r>
              <a:rPr lang="ru-RU" dirty="0" err="1" smtClean="0"/>
              <a:t>дуральная</a:t>
            </a:r>
            <a:r>
              <a:rPr lang="ru-RU" dirty="0" smtClean="0"/>
              <a:t> </a:t>
            </a:r>
            <a:r>
              <a:rPr lang="ru-RU" dirty="0" err="1" smtClean="0"/>
              <a:t>артерио</a:t>
            </a:r>
            <a:r>
              <a:rPr lang="ru-RU" dirty="0" smtClean="0"/>
              <a:t>- венозная фистула (СДАВФ), II тип — </a:t>
            </a:r>
            <a:r>
              <a:rPr lang="ru-RU" dirty="0" err="1" smtClean="0"/>
              <a:t>гломусная</a:t>
            </a:r>
            <a:r>
              <a:rPr lang="ru-RU" dirty="0" smtClean="0"/>
              <a:t> АВМ, III тип — </a:t>
            </a:r>
            <a:r>
              <a:rPr lang="ru-RU" dirty="0" err="1" smtClean="0"/>
              <a:t>ювенильная</a:t>
            </a:r>
            <a:r>
              <a:rPr lang="ru-RU" dirty="0" smtClean="0"/>
              <a:t> АВМ, IV тип — </a:t>
            </a:r>
            <a:r>
              <a:rPr lang="ru-RU" dirty="0" err="1" smtClean="0"/>
              <a:t>перимедуллярная</a:t>
            </a:r>
            <a:r>
              <a:rPr lang="ru-RU" dirty="0" smtClean="0"/>
              <a:t> АВФ.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2002 г. R.F. </a:t>
            </a:r>
            <a:r>
              <a:rPr lang="ru-RU" dirty="0" err="1" smtClean="0"/>
              <a:t>Spetlzer</a:t>
            </a:r>
            <a:r>
              <a:rPr lang="ru-RU" dirty="0" smtClean="0"/>
              <a:t> предложил новую, более сложную редакцию этой классификации. Согласно классификации 2002 г. АВФ спинного мозга делятся на </a:t>
            </a:r>
            <a:r>
              <a:rPr lang="ru-RU" dirty="0" err="1" smtClean="0"/>
              <a:t>экстрадуральные</a:t>
            </a:r>
            <a:r>
              <a:rPr lang="ru-RU" dirty="0" smtClean="0"/>
              <a:t> и </a:t>
            </a:r>
            <a:r>
              <a:rPr lang="ru-RU" dirty="0" err="1" smtClean="0"/>
              <a:t>интрадуральные</a:t>
            </a:r>
            <a:r>
              <a:rPr lang="ru-RU" dirty="0" smtClean="0"/>
              <a:t>. </a:t>
            </a:r>
            <a:r>
              <a:rPr lang="ru-RU" dirty="0" err="1" smtClean="0"/>
              <a:t>Мальформации</a:t>
            </a:r>
            <a:r>
              <a:rPr lang="ru-RU" dirty="0" smtClean="0"/>
              <a:t> I типа он отнес к группе </a:t>
            </a:r>
            <a:r>
              <a:rPr lang="ru-RU" dirty="0" err="1" smtClean="0"/>
              <a:t>интрадуральных</a:t>
            </a:r>
            <a:r>
              <a:rPr lang="ru-RU" dirty="0" smtClean="0"/>
              <a:t> фистул, обозначил как дорсальные </a:t>
            </a:r>
            <a:r>
              <a:rPr lang="ru-RU" dirty="0" err="1" smtClean="0"/>
              <a:t>интрадуральные</a:t>
            </a:r>
            <a:r>
              <a:rPr lang="ru-RU" dirty="0" smtClean="0"/>
              <a:t> фистулы и отказался от использования термина СДАВФ. Однако большинство авторов не отказывается от использования данного термина, и он остается широко употребляемым в иностранной литературе.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31845"/>
            <a:ext cx="8517632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Классификация АВМ (по </a:t>
            </a:r>
            <a:r>
              <a:rPr lang="ru-RU" sz="3200" b="1" dirty="0" err="1" smtClean="0"/>
              <a:t>Spetzler-Martin</a:t>
            </a:r>
            <a:r>
              <a:rPr lang="ru-RU" sz="3200" b="1" dirty="0" smtClean="0"/>
              <a:t>):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92252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по размеру: </a:t>
            </a:r>
          </a:p>
          <a:p>
            <a:pPr lvl="1"/>
            <a:r>
              <a:rPr lang="ru-RU" dirty="0" smtClean="0"/>
              <a:t>менее 3 см  - 1 балл, </a:t>
            </a:r>
          </a:p>
          <a:p>
            <a:pPr lvl="1"/>
            <a:r>
              <a:rPr lang="ru-RU" dirty="0" smtClean="0"/>
              <a:t>3 - 6 см - 2 балла, </a:t>
            </a:r>
          </a:p>
          <a:p>
            <a:pPr lvl="1"/>
            <a:r>
              <a:rPr lang="ru-RU" dirty="0" smtClean="0"/>
              <a:t>более 6 см - 3 балла; </a:t>
            </a:r>
          </a:p>
          <a:p>
            <a:r>
              <a:rPr lang="ru-RU" dirty="0" smtClean="0"/>
              <a:t> по локализации:</a:t>
            </a:r>
          </a:p>
          <a:p>
            <a:pPr lvl="1"/>
            <a:r>
              <a:rPr lang="ru-RU" dirty="0" smtClean="0"/>
              <a:t>вне функционально значимой зоны мозга - 0 баллов, </a:t>
            </a:r>
          </a:p>
          <a:p>
            <a:pPr lvl="1"/>
            <a:r>
              <a:rPr lang="ru-RU" dirty="0" smtClean="0"/>
              <a:t>в пределах функционально значимой зоны - 1 балл (к функционально значимым отделам мозга относятся: сенсомоторная, речевая и зрительная кора, гипоталамус, таламус, внутренняя капсула, ствол мозга, ножка мозжечка, глубокие мозжечковые ядра);</a:t>
            </a:r>
          </a:p>
          <a:p>
            <a:r>
              <a:rPr lang="ru-RU" dirty="0" smtClean="0"/>
              <a:t>по характеру дренирования: </a:t>
            </a:r>
          </a:p>
          <a:p>
            <a:pPr lvl="1"/>
            <a:r>
              <a:rPr lang="ru-RU" dirty="0" smtClean="0"/>
              <a:t>отсутствие глубоких дренирующих вен - 0 баллов,</a:t>
            </a:r>
          </a:p>
          <a:p>
            <a:pPr lvl="1"/>
            <a:r>
              <a:rPr lang="ru-RU" dirty="0" smtClean="0"/>
              <a:t> наличие глубоких дренирующих вен - 1 балл.</a:t>
            </a:r>
          </a:p>
          <a:p>
            <a:r>
              <a:rPr lang="ru-RU" dirty="0" smtClean="0"/>
              <a:t>по данной градации АВМ разделяются на 5 типов: </a:t>
            </a:r>
          </a:p>
          <a:p>
            <a:pPr lvl="1"/>
            <a:r>
              <a:rPr lang="ru-RU" dirty="0" smtClean="0"/>
              <a:t>1, 2 балла - АВМ низкого хирургического риска; </a:t>
            </a:r>
          </a:p>
          <a:p>
            <a:pPr lvl="1"/>
            <a:r>
              <a:rPr lang="ru-RU" dirty="0" smtClean="0"/>
              <a:t>3 балла - АВМ промежуточного риска; </a:t>
            </a:r>
          </a:p>
          <a:p>
            <a:pPr lvl="1"/>
            <a:r>
              <a:rPr lang="ru-RU" dirty="0" smtClean="0"/>
              <a:t>4, 5 баллов - АВМ высокого риска. </a:t>
            </a:r>
          </a:p>
          <a:p>
            <a:pPr lvl="1"/>
            <a:r>
              <a:rPr lang="ru-RU" dirty="0" smtClean="0"/>
              <a:t>Добавочная категория 6 баллов была сохранена для неоперабельных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.</a:t>
            </a:r>
          </a:p>
          <a:p>
            <a:pPr lvl="1"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6237"/>
            <a:ext cx="8435280" cy="45262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Подразделение АВМ по размеру является одним из определяющих факторов, влияющих на выбор лечебной тактики. Выделяют: </a:t>
            </a:r>
          </a:p>
          <a:p>
            <a:pPr>
              <a:buNone/>
            </a:pPr>
            <a:r>
              <a:rPr lang="ru-RU" dirty="0" smtClean="0"/>
              <a:t>	− </a:t>
            </a:r>
            <a:r>
              <a:rPr lang="ru-RU" dirty="0" err="1" smtClean="0"/>
              <a:t>Микромальформации</a:t>
            </a:r>
            <a:r>
              <a:rPr lang="ru-RU" dirty="0"/>
              <a:t> </a:t>
            </a:r>
            <a:r>
              <a:rPr lang="ru-RU" dirty="0" smtClean="0"/>
              <a:t>(объем менее 2 см</a:t>
            </a:r>
            <a:r>
              <a:rPr lang="ru-RU" baseline="30000" dirty="0" smtClean="0"/>
              <a:t>3 </a:t>
            </a:r>
            <a:r>
              <a:rPr lang="ru-RU" dirty="0" smtClean="0"/>
              <a:t>)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− Малые АВМ (менее 5 см</a:t>
            </a:r>
            <a:r>
              <a:rPr lang="ru-RU" baseline="30000" dirty="0" smtClean="0"/>
              <a:t>3</a:t>
            </a:r>
            <a:r>
              <a:rPr lang="ru-RU" dirty="0" smtClean="0"/>
              <a:t> ) 			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− ABM среднего объема (от 5 до 20 см</a:t>
            </a:r>
            <a:r>
              <a:rPr lang="ru-RU" baseline="30000" dirty="0" smtClean="0"/>
              <a:t>3</a:t>
            </a:r>
            <a:r>
              <a:rPr lang="ru-RU" dirty="0" smtClean="0"/>
              <a:t> ) 	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− Крупные АВМ (более 20 см</a:t>
            </a:r>
            <a:r>
              <a:rPr lang="ru-RU" baseline="30000" dirty="0" smtClean="0"/>
              <a:t>3</a:t>
            </a:r>
            <a:r>
              <a:rPr lang="ru-RU" dirty="0" smtClean="0"/>
              <a:t> ) </a:t>
            </a:r>
          </a:p>
          <a:p>
            <a:pPr>
              <a:buNone/>
            </a:pPr>
            <a:r>
              <a:rPr lang="ru-RU" dirty="0" smtClean="0"/>
              <a:t>    − Гигантские АВМ (более 100 см</a:t>
            </a:r>
            <a:r>
              <a:rPr lang="ru-RU" baseline="30000" dirty="0" smtClean="0"/>
              <a:t>3</a:t>
            </a:r>
            <a:r>
              <a:rPr lang="ru-RU" dirty="0" smtClean="0"/>
              <a:t> )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209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3"/>
            <a:ext cx="9144000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43985"/>
            <a:ext cx="8172400" cy="6109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Клиническая картина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62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Клиническая картина может протекать в виде: </a:t>
            </a:r>
          </a:p>
          <a:p>
            <a:pPr>
              <a:buNone/>
            </a:pPr>
            <a:r>
              <a:rPr lang="ru-RU" dirty="0" smtClean="0"/>
              <a:t>1) синдрома </a:t>
            </a:r>
            <a:r>
              <a:rPr lang="ru-RU" dirty="0" err="1" smtClean="0"/>
              <a:t>миелопатии</a:t>
            </a:r>
            <a:r>
              <a:rPr lang="ru-RU" dirty="0" smtClean="0"/>
              <a:t>; </a:t>
            </a:r>
          </a:p>
          <a:p>
            <a:pPr>
              <a:buNone/>
            </a:pPr>
            <a:r>
              <a:rPr lang="ru-RU" dirty="0" smtClean="0"/>
              <a:t>2) </a:t>
            </a:r>
            <a:r>
              <a:rPr lang="ru-RU" dirty="0" err="1" smtClean="0"/>
              <a:t>псевдотуморозного</a:t>
            </a:r>
            <a:r>
              <a:rPr lang="ru-RU" dirty="0" smtClean="0"/>
              <a:t> синдрома; </a:t>
            </a:r>
          </a:p>
          <a:p>
            <a:pPr>
              <a:buNone/>
            </a:pPr>
            <a:r>
              <a:rPr lang="ru-RU" dirty="0" smtClean="0"/>
              <a:t>3) корешкового синдрома; </a:t>
            </a:r>
          </a:p>
          <a:p>
            <a:pPr>
              <a:buNone/>
            </a:pPr>
            <a:r>
              <a:rPr lang="ru-RU" dirty="0" smtClean="0"/>
              <a:t>4) синдрома спинномозгового </a:t>
            </a:r>
            <a:r>
              <a:rPr lang="ru-RU" dirty="0" err="1" smtClean="0"/>
              <a:t>интрамедуллярно-субарахноидального</a:t>
            </a:r>
            <a:r>
              <a:rPr lang="ru-RU" dirty="0" smtClean="0"/>
              <a:t> или субарахноидального кровоизлияния.</a:t>
            </a:r>
          </a:p>
          <a:p>
            <a:pPr>
              <a:buNone/>
            </a:pPr>
            <a:r>
              <a:rPr lang="ru-RU" dirty="0" smtClean="0"/>
              <a:t>5) Венозная гипертензия, </a:t>
            </a:r>
            <a:r>
              <a:rPr lang="ru-RU" dirty="0" err="1" smtClean="0"/>
              <a:t>вполть</a:t>
            </a:r>
            <a:r>
              <a:rPr lang="ru-RU" dirty="0" smtClean="0"/>
              <a:t> до развития глубокой </a:t>
            </a:r>
            <a:r>
              <a:rPr lang="ru-RU" dirty="0" err="1" smtClean="0"/>
              <a:t>миелоишемии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33580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Наиболее частым начальным симптомом является корешковая боль. Вместе с корешковой болью появляются очаговые спинальные симптомы, варьирующие в зависимости от уровня поражения. Болезнь может протекать с периодами временного ухудшения или улучшения, но в основном имеет прогрессирующий характер.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Различают два варианта течения. </a:t>
            </a:r>
          </a:p>
          <a:p>
            <a:r>
              <a:rPr lang="ru-RU" b="1" u="sng" dirty="0" smtClean="0"/>
              <a:t>Паралитическая </a:t>
            </a:r>
            <a:r>
              <a:rPr lang="ru-RU" dirty="0" smtClean="0"/>
              <a:t>форма (40-60%) характеризуется постепенным усугублением неврологических расстройств, связанных с ишемией спинного мозга. </a:t>
            </a:r>
          </a:p>
          <a:p>
            <a:r>
              <a:rPr lang="ru-RU" b="1" u="sng" dirty="0" err="1" smtClean="0"/>
              <a:t>Апоплектическая</a:t>
            </a:r>
            <a:r>
              <a:rPr lang="ru-RU" b="1" u="sng" dirty="0" smtClean="0"/>
              <a:t> </a:t>
            </a:r>
            <a:r>
              <a:rPr lang="ru-RU" dirty="0" smtClean="0"/>
              <a:t>форма характерна для АВМ, манифестирующих спонтанным субарахноидальным или интрамедуллярным кровоизлиянием. Выраженность и характер неврологических расстройств зависят от локализации АВМ и объема излившейся крови и широко варьируют от изолированных симптомов САК до очаговой неврологической симптоматики, представленной грубыми расстройствам движений в конечностях (вплоть до паралича), нарушением чувствительности в конечностях и на теле, нарушением функции тазовых органов. </a:t>
            </a:r>
            <a:r>
              <a:rPr lang="ru-RU" dirty="0" err="1" smtClean="0"/>
              <a:t>Апоплектическая</a:t>
            </a:r>
            <a:r>
              <a:rPr lang="ru-RU" dirty="0" smtClean="0"/>
              <a:t> форма наиболее часто встречается у молодых пациентов (30%).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Оптимальным методом диагностики спинальных АВМ является МРТ, которая позволяет установить локализацию, протяженность АВМ по оси спинного мозга и оценить сопутствующие изменения в ткани спинного мозга. </a:t>
            </a:r>
            <a:r>
              <a:rPr lang="ru-RU" dirty="0" err="1" smtClean="0"/>
              <a:t>Патогномоничным</a:t>
            </a:r>
            <a:r>
              <a:rPr lang="ru-RU" dirty="0" smtClean="0"/>
              <a:t> </a:t>
            </a:r>
            <a:r>
              <a:rPr lang="ru-RU" dirty="0" err="1" smtClean="0"/>
              <a:t>МР-симптомом</a:t>
            </a:r>
            <a:r>
              <a:rPr lang="ru-RU" dirty="0" smtClean="0"/>
              <a:t> САВМ, является наличие извитых сосудов в проекции позвоночного канала (обычно это дренажные вены), прослеживающихся на протяжении. При этом дренаж может осуществляться как в краниальном, так и в каудальном направлении по </a:t>
            </a:r>
            <a:r>
              <a:rPr lang="ru-RU" dirty="0" err="1" smtClean="0"/>
              <a:t>длиннику</a:t>
            </a:r>
            <a:r>
              <a:rPr lang="ru-RU" dirty="0" smtClean="0"/>
              <a:t> спинного мозга. 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Дифференциальный диагноз на </a:t>
            </a:r>
            <a:r>
              <a:rPr lang="ru-RU" dirty="0" err="1" smtClean="0"/>
              <a:t>догоспитальном</a:t>
            </a:r>
            <a:r>
              <a:rPr lang="ru-RU" dirty="0" smtClean="0"/>
              <a:t> этапе следует проводить с нарушением спинального кровообращения, </a:t>
            </a:r>
            <a:r>
              <a:rPr lang="ru-RU" dirty="0" err="1" smtClean="0"/>
              <a:t>каверномой</a:t>
            </a:r>
            <a:r>
              <a:rPr lang="ru-RU" dirty="0" smtClean="0"/>
              <a:t>, интрамедуллярной опухолью, богато </a:t>
            </a:r>
            <a:r>
              <a:rPr lang="ru-RU" dirty="0" err="1" smtClean="0"/>
              <a:t>кровоснабжаемыми</a:t>
            </a:r>
            <a:r>
              <a:rPr lang="ru-RU" dirty="0" smtClean="0"/>
              <a:t> опухолями позвонков, варикозным расширением вен позвоночного канала.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Стандартом в диагностике и дифференциальной диагностике САВМ является спинальная селективная ангиография, позволяющая детально изучить строение и особенности венозного оттока. Неселективное </a:t>
            </a:r>
            <a:r>
              <a:rPr lang="ru-RU" dirty="0" err="1" smtClean="0"/>
              <a:t>контрастирование</a:t>
            </a:r>
            <a:r>
              <a:rPr lang="ru-RU" dirty="0" smtClean="0"/>
              <a:t> сегментарных артерий при </a:t>
            </a:r>
            <a:r>
              <a:rPr lang="ru-RU" dirty="0" err="1" smtClean="0"/>
              <a:t>аортографии</a:t>
            </a:r>
            <a:r>
              <a:rPr lang="ru-RU" dirty="0" smtClean="0"/>
              <a:t> в большинстве случаев не дает исчерпывающей информации, что приводит к постановке неправильного диагноза </a:t>
            </a:r>
            <a:r>
              <a:rPr lang="ru-RU" dirty="0" err="1" smtClean="0"/>
              <a:t>тромбированной</a:t>
            </a:r>
            <a:r>
              <a:rPr lang="ru-RU" dirty="0" smtClean="0"/>
              <a:t> АВМ и не может быть рекомендовано в качестве первичной диагностики САВМ.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Ангиографическая 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46236"/>
            <a:ext cx="8496944" cy="502312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Особенности анатомии сосудистой системы спинного мозга определяют трудности ангиографической диагностики САВМ. В отличие от АВМ головного мозга, требуется исследование множества сегментарных сосудов, которые могут участвовать в кровоснабжении САВМ в зависимости от локализации. При АВМ </a:t>
            </a:r>
            <a:r>
              <a:rPr lang="ru-RU" dirty="0" err="1" smtClean="0"/>
              <a:t>грудо-поясничного</a:t>
            </a:r>
            <a:r>
              <a:rPr lang="ru-RU" dirty="0" smtClean="0"/>
              <a:t> отдела - это все межреберные артерии с обеих сторон, сегментарные артерии брюшной аорты, а при низкой локализации АВМ ветви подвздошных артерий и даже нисходящая артерия крестца. 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При локализации АВМ на шейном уровне и краниовертебральном переходе необходимо исследование всех ветвей проксимального отдела подключичных артерий, экстракраниальные сегменты обеих позвоночных артерий, а в ряде случаев ВСА и НСА для исключения </a:t>
            </a:r>
            <a:r>
              <a:rPr lang="ru-RU" dirty="0" err="1" smtClean="0"/>
              <a:t>артерио-венозных</a:t>
            </a:r>
            <a:r>
              <a:rPr lang="ru-RU" dirty="0" smtClean="0"/>
              <a:t> фистул и АВМ </a:t>
            </a:r>
            <a:r>
              <a:rPr lang="ru-RU" dirty="0" err="1" smtClean="0"/>
              <a:t>интракраниальной</a:t>
            </a:r>
            <a:r>
              <a:rPr lang="ru-RU" dirty="0" smtClean="0"/>
              <a:t> локализации с оттоком в вены позвоночного канала. Обязательна верификация анатомии и степени участия спинальных артерий (передней, задней спинальных и сегментарных артерий) в кровоснабжении спинного мозга и АВМ с целью планирования хирургических вмешательств и прогнозирования функциональных исходов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3543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628800"/>
            <a:ext cx="4230891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80728"/>
            <a:ext cx="3514725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64704"/>
            <a:ext cx="3744416" cy="575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3495675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340768"/>
            <a:ext cx="3422194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888" y="923925"/>
            <a:ext cx="7896225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313335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48680"/>
            <a:ext cx="3514725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025352"/>
            <a:ext cx="3173647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340768"/>
            <a:ext cx="35147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764704"/>
            <a:ext cx="5040560" cy="498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 спинальных АВМ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Тактика лечения должна основываться на тщательном анализе ангиографических данных, полученных при селективной спинальной ангиографии. Для определения адекватной хирургической тактики лечения требуется совместное обсуждение полученных данных </a:t>
            </a:r>
            <a:r>
              <a:rPr lang="ru-RU" dirty="0" err="1" smtClean="0"/>
              <a:t>эндоваскулярных</a:t>
            </a:r>
            <a:r>
              <a:rPr lang="ru-RU" dirty="0" smtClean="0"/>
              <a:t> хирургов и нейрохирургов.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Факторы, которые необходимо учитывать при выборе тактики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Наличие </a:t>
            </a:r>
            <a:r>
              <a:rPr lang="ru-RU" dirty="0" err="1" smtClean="0"/>
              <a:t>сопутсвующих</a:t>
            </a:r>
            <a:r>
              <a:rPr lang="ru-RU" dirty="0" smtClean="0"/>
              <a:t> аневризм: на питающих сосудах, дренирующих венах или внутри узла</a:t>
            </a:r>
          </a:p>
          <a:p>
            <a:r>
              <a:rPr lang="ru-RU" dirty="0" smtClean="0"/>
              <a:t>Кровоток: высокий, низкий</a:t>
            </a:r>
          </a:p>
          <a:p>
            <a:r>
              <a:rPr lang="ru-RU" dirty="0" smtClean="0"/>
              <a:t>Возраст пациента</a:t>
            </a:r>
          </a:p>
          <a:p>
            <a:r>
              <a:rPr lang="ru-RU" dirty="0" smtClean="0"/>
              <a:t>Указание на </a:t>
            </a:r>
            <a:r>
              <a:rPr lang="ru-RU" dirty="0" err="1" smtClean="0"/>
              <a:t>предшевствующие</a:t>
            </a:r>
            <a:r>
              <a:rPr lang="ru-RU" dirty="0" smtClean="0"/>
              <a:t> кровоизлияния</a:t>
            </a:r>
          </a:p>
          <a:p>
            <a:r>
              <a:rPr lang="ru-RU" dirty="0" smtClean="0"/>
              <a:t>Размеры и компактность узла</a:t>
            </a:r>
          </a:p>
          <a:p>
            <a:r>
              <a:rPr lang="ru-RU" dirty="0" smtClean="0"/>
              <a:t>Имеется ли возможность проведения интервенционного </a:t>
            </a:r>
            <a:r>
              <a:rPr lang="ru-RU" dirty="0" err="1" smtClean="0"/>
              <a:t>нейрорадиологического</a:t>
            </a:r>
            <a:r>
              <a:rPr lang="ru-RU" dirty="0" smtClean="0"/>
              <a:t> лечения</a:t>
            </a:r>
          </a:p>
          <a:p>
            <a:r>
              <a:rPr lang="ru-RU" dirty="0" smtClean="0"/>
              <a:t>Общее медицинское состояние пациента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Эмболизация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Целью </a:t>
            </a:r>
            <a:r>
              <a:rPr lang="ru-RU" dirty="0" err="1" smtClean="0"/>
              <a:t>эндоваскулярной</a:t>
            </a:r>
            <a:r>
              <a:rPr lang="ru-RU" dirty="0" smtClean="0"/>
              <a:t> </a:t>
            </a:r>
            <a:r>
              <a:rPr lang="ru-RU" dirty="0" err="1" smtClean="0"/>
              <a:t>эмболизации</a:t>
            </a:r>
            <a:r>
              <a:rPr lang="ru-RU" dirty="0" smtClean="0"/>
              <a:t>, как и при АВМ головного мозга является выключение клубка АВМ. Проксимальная окклюзия афферентных сосудов, в том числе и сегментарных артерий, от которых они отходят, является паллиативным вмешательством из-за возможности вовлечения коллатеральных источников кровоснабжения и может выполняться в качестве опции при распространенных радикально неоперабельных САВМ с целью нивелирования синдрома обкрадывания.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Вещества, используемые для </a:t>
            </a:r>
            <a:r>
              <a:rPr lang="ru-RU" dirty="0" err="1" smtClean="0"/>
              <a:t>эмболизации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N-</a:t>
            </a:r>
            <a:r>
              <a:rPr lang="ru-RU" dirty="0" smtClean="0"/>
              <a:t>бутил </a:t>
            </a:r>
            <a:r>
              <a:rPr lang="ru-RU" dirty="0" err="1" smtClean="0"/>
              <a:t>цианоакрилат</a:t>
            </a:r>
            <a:r>
              <a:rPr lang="ru-RU" dirty="0" smtClean="0"/>
              <a:t> (</a:t>
            </a:r>
            <a:r>
              <a:rPr lang="en-US" dirty="0" smtClean="0"/>
              <a:t>NBCA)</a:t>
            </a:r>
            <a:r>
              <a:rPr lang="ru-RU" dirty="0" smtClean="0"/>
              <a:t>: для исследований</a:t>
            </a:r>
          </a:p>
          <a:p>
            <a:r>
              <a:rPr lang="ru-RU" dirty="0" smtClean="0"/>
              <a:t>Изобутил-2-цианоакрилат</a:t>
            </a:r>
          </a:p>
          <a:p>
            <a:r>
              <a:rPr lang="ru-RU" dirty="0" smtClean="0"/>
              <a:t>Твердые частицы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Хирургическое лечение должно начинаться с </a:t>
            </a:r>
            <a:r>
              <a:rPr lang="ru-RU" dirty="0" err="1" smtClean="0"/>
              <a:t>эндоваскулярной</a:t>
            </a:r>
            <a:r>
              <a:rPr lang="ru-RU" dirty="0" smtClean="0"/>
              <a:t> </a:t>
            </a:r>
            <a:r>
              <a:rPr lang="ru-RU" dirty="0" err="1" smtClean="0"/>
              <a:t>эмболизации</a:t>
            </a:r>
            <a:r>
              <a:rPr lang="ru-RU" dirty="0" smtClean="0"/>
              <a:t> при любом варианте АВМ в клиниках федерального уровня в связи с редкостью встречаемости данной патологии и наличием специалистов, имеющих опыт выполнения </a:t>
            </a:r>
            <a:r>
              <a:rPr lang="ru-RU" dirty="0" err="1" smtClean="0"/>
              <a:t>эндоваскулярных</a:t>
            </a:r>
            <a:r>
              <a:rPr lang="ru-RU" dirty="0" smtClean="0"/>
              <a:t> и прямых хирургических вмешательств. В зависимости от степени выключения АВМ планируется этап прямого хирургического вмешательства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 тотальном выключении АВМ, как правило, прямое вмешательство не требуется. Показания могут возникнуть в случае усугубления </a:t>
            </a:r>
            <a:r>
              <a:rPr lang="ru-RU" dirty="0" err="1" smtClean="0"/>
              <a:t>масс-эффекта</a:t>
            </a:r>
            <a:r>
              <a:rPr lang="ru-RU" dirty="0" smtClean="0"/>
              <a:t> при </a:t>
            </a:r>
            <a:r>
              <a:rPr lang="ru-RU" dirty="0" err="1" smtClean="0"/>
              <a:t>тромбировании</a:t>
            </a:r>
            <a:r>
              <a:rPr lang="ru-RU" dirty="0" smtClean="0"/>
              <a:t> венозных коллекторов после </a:t>
            </a:r>
            <a:r>
              <a:rPr lang="ru-RU" dirty="0" err="1" smtClean="0"/>
              <a:t>эмболизации</a:t>
            </a:r>
            <a:r>
              <a:rPr lang="ru-RU" dirty="0" smtClean="0"/>
              <a:t>, когда необходимо произвести декомпрессию спинного мозга.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При частичной окклюзии АВМ, вопрос о прямом вмешательстве может возникнуть при </a:t>
            </a:r>
            <a:r>
              <a:rPr lang="ru-RU" dirty="0" err="1" smtClean="0"/>
              <a:t>дуральных</a:t>
            </a:r>
            <a:r>
              <a:rPr lang="ru-RU" dirty="0" smtClean="0"/>
              <a:t> фистулах или АВМ </a:t>
            </a:r>
            <a:r>
              <a:rPr lang="ru-RU" dirty="0" err="1" smtClean="0"/>
              <a:t>параретромедуллярного</a:t>
            </a:r>
            <a:r>
              <a:rPr lang="ru-RU" dirty="0" smtClean="0"/>
              <a:t> расположения. Иссечение или коагуляция интрамедуллярных АВМ, АВМ расположенных на передней поверхности спинного мозга связано с высоким риском тяжелых неврологических расстройств.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подавляющем большинстве случаев (80%) </a:t>
            </a:r>
            <a:r>
              <a:rPr lang="ru-RU" dirty="0" err="1" smtClean="0"/>
              <a:t>эндоваскулярное</a:t>
            </a:r>
            <a:r>
              <a:rPr lang="ru-RU" dirty="0" smtClean="0"/>
              <a:t> лечение оказывается эффективным. В результате выключения АВМ улучшается кровоснабжение вещества спинного мозга. Особенно быстрый регресс неврологических симптомов наблюдается у больных с синдромом ―обкрадывания. Частота неблагоприятных исходов после </a:t>
            </a:r>
            <a:r>
              <a:rPr lang="ru-RU" dirty="0" err="1" smtClean="0"/>
              <a:t>эндоваскулярного</a:t>
            </a:r>
            <a:r>
              <a:rPr lang="ru-RU" dirty="0" smtClean="0"/>
              <a:t> лечения варьирует от 5 до 10%. Неотъемлемым компонентом стационарного этапа лечения пациентов САВМ является полноценная медико-социальная реабилитация.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275847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1651794"/>
            <a:ext cx="78867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887" y="1799431"/>
            <a:ext cx="789622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328738"/>
            <a:ext cx="792480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714" y="1646238"/>
            <a:ext cx="7688571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2128044"/>
            <a:ext cx="800100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413" y="400050"/>
            <a:ext cx="7877175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6912768" cy="676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8136904" cy="497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Хирургическое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Перед проведением прямой операции идеально пролечить пациента в течение 3дней </a:t>
            </a:r>
            <a:r>
              <a:rPr lang="ru-RU" dirty="0" err="1" smtClean="0"/>
              <a:t>пропроналолом</a:t>
            </a:r>
            <a:r>
              <a:rPr lang="ru-RU" dirty="0" smtClean="0"/>
              <a:t> по 20мгх4р/</a:t>
            </a:r>
            <a:r>
              <a:rPr lang="ru-RU" dirty="0" err="1" smtClean="0"/>
              <a:t>д</a:t>
            </a:r>
            <a:r>
              <a:rPr lang="ru-RU" dirty="0" smtClean="0"/>
              <a:t>, с целью минимизировать риск прорыва нормального </a:t>
            </a:r>
            <a:r>
              <a:rPr lang="ru-RU" dirty="0" err="1" smtClean="0"/>
              <a:t>перфузионного</a:t>
            </a:r>
            <a:r>
              <a:rPr lang="ru-RU" dirty="0" smtClean="0"/>
              <a:t> давления (который считается причиной </a:t>
            </a:r>
            <a:r>
              <a:rPr lang="ru-RU" dirty="0" err="1" smtClean="0"/>
              <a:t>п</a:t>
            </a:r>
            <a:r>
              <a:rPr lang="ru-RU" dirty="0" smtClean="0"/>
              <a:t>/о кровотечения и отека) в послеоперационном периоде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Приципы</a:t>
            </a:r>
            <a:r>
              <a:rPr lang="ru-RU" dirty="0" smtClean="0"/>
              <a:t> хирургии АВМ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Широкая экспозиция</a:t>
            </a:r>
          </a:p>
          <a:p>
            <a:r>
              <a:rPr lang="ru-RU" dirty="0" smtClean="0"/>
              <a:t>Сначала проводится окклюзия питающих артерий, а потом дренирующих вен</a:t>
            </a:r>
          </a:p>
          <a:p>
            <a:r>
              <a:rPr lang="ru-RU" dirty="0" smtClean="0"/>
              <a:t>Для предотвращения возникновения повторного кровоизлияния необходимо полностью иссечь узел АВМ</a:t>
            </a:r>
          </a:p>
          <a:p>
            <a:r>
              <a:rPr lang="ru-RU" dirty="0" smtClean="0"/>
              <a:t>Необходимо </a:t>
            </a:r>
            <a:r>
              <a:rPr lang="ru-RU" dirty="0" err="1" smtClean="0"/>
              <a:t>идетифицировать</a:t>
            </a:r>
            <a:r>
              <a:rPr lang="ru-RU" dirty="0" smtClean="0"/>
              <a:t> и сохранить сосуды, которые проходят через АВМ или расположены рядом</a:t>
            </a:r>
          </a:p>
          <a:p>
            <a:r>
              <a:rPr lang="ru-RU" dirty="0" smtClean="0"/>
              <a:t>Возможно проведение операции в несколько этапов </a:t>
            </a: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7262" y="1694656"/>
            <a:ext cx="7229475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35814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908720"/>
            <a:ext cx="3240360" cy="5365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71628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412776"/>
            <a:ext cx="4320480" cy="4189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661248"/>
            <a:ext cx="5256584" cy="909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837" y="1484784"/>
            <a:ext cx="7934325" cy="435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Послеоперационное ухудшение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Может быть вызвано одной из причин:</a:t>
            </a:r>
          </a:p>
          <a:p>
            <a:r>
              <a:rPr lang="ru-RU" dirty="0" smtClean="0"/>
              <a:t>Прорыв нормального </a:t>
            </a:r>
            <a:r>
              <a:rPr lang="ru-RU" dirty="0" err="1" smtClean="0"/>
              <a:t>перфузионного</a:t>
            </a:r>
            <a:r>
              <a:rPr lang="ru-RU" dirty="0" smtClean="0"/>
              <a:t> давления (из-за нарушения </a:t>
            </a:r>
            <a:r>
              <a:rPr lang="ru-RU" dirty="0" err="1" smtClean="0"/>
              <a:t>ауторегуляции</a:t>
            </a:r>
            <a:r>
              <a:rPr lang="ru-RU" dirty="0" smtClean="0"/>
              <a:t>)</a:t>
            </a:r>
          </a:p>
          <a:p>
            <a:r>
              <a:rPr lang="ru-RU" dirty="0" err="1" smtClean="0"/>
              <a:t>Окклюзионная</a:t>
            </a:r>
            <a:r>
              <a:rPr lang="ru-RU" dirty="0" smtClean="0"/>
              <a:t> гиперемия: развивается сразу после операции, из-за нарушений венозного оттока из зон прилежащего мозгового вещества; в более отсроченном периоде может быть связана с тромбозом дренажной вены или </a:t>
            </a:r>
            <a:r>
              <a:rPr lang="ru-RU" dirty="0" err="1" smtClean="0"/>
              <a:t>дурального</a:t>
            </a:r>
            <a:r>
              <a:rPr lang="ru-RU" dirty="0" smtClean="0"/>
              <a:t> синуса. Риск развития этого осложнения выше при получении недостаточного количества жидкости.</a:t>
            </a:r>
          </a:p>
          <a:p>
            <a:r>
              <a:rPr lang="ru-RU" dirty="0" smtClean="0"/>
              <a:t>Повторное кровотечение из оставшейся части узла АВМ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ДИСПАНСЕРНОЕ НАБЛЮДЕНИЕ БОЛЬНЫХ С АВМ.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Пациенты АВМ независимо от проводимых лечебных мероприятий и их эффективности нуждаются в длительном диспансерном наблюдении. Целью наблюдения является выявление прогрессирования, рецидива заболевания, коррекции эпилептического синдрома. У пациентов, оперированных по поводу АВМ, в послеоперационном периоде возможно развитие повторного внутричерепного кровоизлияния. </a:t>
            </a:r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Наиболее частыми причинами этих осложнений являются: </a:t>
            </a:r>
            <a:r>
              <a:rPr lang="ru-RU" dirty="0" err="1" smtClean="0"/>
              <a:t>реканализация</a:t>
            </a:r>
            <a:r>
              <a:rPr lang="ru-RU" dirty="0" smtClean="0"/>
              <a:t> </a:t>
            </a:r>
            <a:r>
              <a:rPr lang="ru-RU" dirty="0" err="1" smtClean="0"/>
              <a:t>мальформаций</a:t>
            </a:r>
            <a:r>
              <a:rPr lang="ru-RU" dirty="0" smtClean="0"/>
              <a:t>, </a:t>
            </a:r>
            <a:r>
              <a:rPr lang="ru-RU" dirty="0" err="1" smtClean="0"/>
              <a:t>резидуальная</a:t>
            </a:r>
            <a:r>
              <a:rPr lang="ru-RU" dirty="0" smtClean="0"/>
              <a:t> часть </a:t>
            </a:r>
            <a:r>
              <a:rPr lang="ru-RU" dirty="0" err="1" smtClean="0"/>
              <a:t>мальформации</a:t>
            </a:r>
            <a:r>
              <a:rPr lang="ru-RU" dirty="0" smtClean="0"/>
              <a:t>, сопутствующая аневризма. Продолжительность диспансерного наблюдения: после </a:t>
            </a:r>
            <a:r>
              <a:rPr lang="ru-RU" dirty="0" err="1" smtClean="0"/>
              <a:t>эрадикации</a:t>
            </a:r>
            <a:r>
              <a:rPr lang="ru-RU" dirty="0" smtClean="0"/>
              <a:t> АВМ и отсутствии клинических проявлений - не менее 5 лет; во всех остальных случаях - пожизненно.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Группы наблюдения: </a:t>
            </a:r>
          </a:p>
          <a:p>
            <a:r>
              <a:rPr lang="ru-RU" dirty="0" smtClean="0"/>
              <a:t>I. Пациенты с неоперабельными АВМ. </a:t>
            </a:r>
          </a:p>
          <a:p>
            <a:r>
              <a:rPr lang="ru-RU" dirty="0" smtClean="0"/>
              <a:t>II. Пациенты с </a:t>
            </a:r>
            <a:r>
              <a:rPr lang="ru-RU" dirty="0" err="1" smtClean="0"/>
              <a:t>резидуальными</a:t>
            </a:r>
            <a:r>
              <a:rPr lang="ru-RU" dirty="0" smtClean="0"/>
              <a:t> АВМ после вмешательств. </a:t>
            </a:r>
          </a:p>
          <a:p>
            <a:r>
              <a:rPr lang="ru-RU" dirty="0" smtClean="0"/>
              <a:t>III. Пациенты после </a:t>
            </a:r>
            <a:r>
              <a:rPr lang="ru-RU" dirty="0" err="1" smtClean="0"/>
              <a:t>эрадикации</a:t>
            </a:r>
            <a:r>
              <a:rPr lang="ru-RU" dirty="0" smtClean="0"/>
              <a:t> (удаления, тотальной облитерации) АВМ. </a:t>
            </a:r>
          </a:p>
          <a:p>
            <a:r>
              <a:rPr lang="ru-RU" dirty="0" smtClean="0"/>
              <a:t>IV. Пациенты после радиохирургического лечения АВМ.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ДИСПАНСЕРНОЕ НАБЛЮДЕНИЕ БОЛЬНЫХ С АВМ. </a:t>
            </a:r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Контроль за состоянием АВМ, сопутствующими аневризмами: </a:t>
            </a:r>
          </a:p>
          <a:p>
            <a:pPr>
              <a:buFontTx/>
              <a:buChar char="-"/>
            </a:pPr>
            <a:r>
              <a:rPr lang="ru-RU" dirty="0" err="1" smtClean="0"/>
              <a:t>МР-исследование</a:t>
            </a:r>
            <a:r>
              <a:rPr lang="ru-RU" dirty="0" smtClean="0"/>
              <a:t> 1 раз в 1-5 лет.</a:t>
            </a:r>
          </a:p>
          <a:p>
            <a:r>
              <a:rPr lang="ru-RU" dirty="0" smtClean="0"/>
              <a:t>После </a:t>
            </a:r>
            <a:r>
              <a:rPr lang="ru-RU" dirty="0" err="1" smtClean="0"/>
              <a:t>радиохирургии</a:t>
            </a:r>
            <a:r>
              <a:rPr lang="ru-RU" dirty="0" smtClean="0"/>
              <a:t>: </a:t>
            </a:r>
          </a:p>
          <a:p>
            <a:pPr>
              <a:buFontTx/>
              <a:buChar char="-"/>
            </a:pPr>
            <a:r>
              <a:rPr lang="ru-RU" dirty="0" smtClean="0"/>
              <a:t>МРТ-МРА через 6 месяцев, затем ежегодно в течение 3 лет до достижения облитерации АВМ. </a:t>
            </a:r>
          </a:p>
          <a:p>
            <a:pPr>
              <a:buFontTx/>
              <a:buChar char="-"/>
            </a:pPr>
            <a:r>
              <a:rPr lang="ru-RU" dirty="0" smtClean="0"/>
              <a:t>селективная ангиография через 2-3 года после облучения для верификации облитерации АВМ. При отсутствии полной облитерации решается вопрос о повторной </a:t>
            </a:r>
            <a:r>
              <a:rPr lang="ru-RU" dirty="0" err="1" smtClean="0"/>
              <a:t>радиохирургии</a:t>
            </a:r>
            <a:r>
              <a:rPr lang="ru-RU" dirty="0" smtClean="0"/>
              <a:t> или микрохирургическом удалении АВМ. </a:t>
            </a:r>
          </a:p>
          <a:p>
            <a:pPr>
              <a:buFontTx/>
              <a:buChar char="-"/>
            </a:pPr>
            <a:r>
              <a:rPr lang="ru-RU" dirty="0" smtClean="0"/>
              <a:t>при верификации облитерации: МРТ-МРА 1 раз в 5 лет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Статья «Спинальные </a:t>
            </a:r>
            <a:r>
              <a:rPr lang="ru-RU" dirty="0" err="1" smtClean="0"/>
              <a:t>артерио-венозные</a:t>
            </a:r>
            <a:r>
              <a:rPr lang="ru-RU" dirty="0" smtClean="0"/>
              <a:t> </a:t>
            </a:r>
            <a:r>
              <a:rPr lang="ru-RU" dirty="0" err="1" smtClean="0"/>
              <a:t>мальформации</a:t>
            </a:r>
            <a:r>
              <a:rPr lang="ru-RU" dirty="0" smtClean="0"/>
              <a:t>: классификация, дифференциальная хирургическая тактика, результаты лечения» – Зозуля Ю.А., </a:t>
            </a:r>
            <a:r>
              <a:rPr lang="ru-RU" dirty="0" err="1" smtClean="0"/>
              <a:t>Слынько</a:t>
            </a:r>
            <a:r>
              <a:rPr lang="ru-RU" dirty="0" smtClean="0"/>
              <a:t> Е.И. Украинский нейрохирургический журнал №2 2005г.</a:t>
            </a:r>
          </a:p>
          <a:p>
            <a:r>
              <a:rPr lang="ru-RU" dirty="0" smtClean="0"/>
              <a:t>Статья «</a:t>
            </a:r>
            <a:r>
              <a:rPr lang="ru-RU" dirty="0" err="1" smtClean="0"/>
              <a:t>Эндоваскулярное</a:t>
            </a:r>
            <a:r>
              <a:rPr lang="ru-RU" dirty="0" smtClean="0"/>
              <a:t> лечение артериовенозных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спинного мозга» – Тиссен Т.П. Журнал «Нейрохирургия» №3, 2007г.</a:t>
            </a:r>
          </a:p>
          <a:p>
            <a:r>
              <a:rPr lang="ru-RU" dirty="0" smtClean="0"/>
              <a:t>Статья «</a:t>
            </a:r>
            <a:r>
              <a:rPr lang="ru-RU" sz="3000" dirty="0" smtClean="0"/>
              <a:t>Хирургическое лечение спинальных </a:t>
            </a:r>
            <a:r>
              <a:rPr lang="ru-RU" sz="3000" dirty="0" err="1" smtClean="0"/>
              <a:t>дуральных</a:t>
            </a:r>
            <a:r>
              <a:rPr lang="ru-RU" sz="3000" dirty="0" smtClean="0"/>
              <a:t> артериовенозных фистул» </a:t>
            </a:r>
            <a:r>
              <a:rPr lang="ru-RU" sz="3000" dirty="0" err="1" smtClean="0"/>
              <a:t>Бублиевский</a:t>
            </a:r>
            <a:r>
              <a:rPr lang="ru-RU" sz="3000" dirty="0" smtClean="0"/>
              <a:t> Д.В., </a:t>
            </a:r>
            <a:r>
              <a:rPr lang="ru-RU" sz="3000" dirty="0" err="1" smtClean="0"/>
              <a:t>Евзиков</a:t>
            </a:r>
            <a:r>
              <a:rPr lang="ru-RU" sz="3000" dirty="0" smtClean="0"/>
              <a:t> Г.Ю., Журнал «Нейрохирургия» №2, 2012г.</a:t>
            </a:r>
          </a:p>
          <a:p>
            <a:r>
              <a:rPr lang="ru-RU" dirty="0" smtClean="0"/>
              <a:t>Клинические </a:t>
            </a:r>
            <a:r>
              <a:rPr lang="ru-RU" dirty="0" smtClean="0"/>
              <a:t>рекомендации «Диагностика и лечение </a:t>
            </a:r>
            <a:r>
              <a:rPr lang="ru-RU" dirty="0" err="1" smtClean="0"/>
              <a:t>артерио-венозных</a:t>
            </a:r>
            <a:r>
              <a:rPr lang="ru-RU" dirty="0" smtClean="0"/>
              <a:t> </a:t>
            </a:r>
            <a:r>
              <a:rPr lang="ru-RU" dirty="0" err="1" smtClean="0"/>
              <a:t>мальформаций</a:t>
            </a:r>
            <a:r>
              <a:rPr lang="ru-RU" dirty="0" smtClean="0"/>
              <a:t> центральной нервной системы» утверждены на Пленуме Правления Ассоциации нейрохирургов России, Казань, 27.11.2014 (Ассоциация нейрохирургов России, Москва 2014</a:t>
            </a:r>
            <a:r>
              <a:rPr lang="ru-RU" dirty="0" smtClean="0"/>
              <a:t>)</a:t>
            </a:r>
          </a:p>
          <a:p>
            <a:r>
              <a:rPr lang="ru-RU" dirty="0" smtClean="0"/>
              <a:t>Клинические </a:t>
            </a:r>
            <a:r>
              <a:rPr lang="ru-RU" dirty="0" smtClean="0"/>
              <a:t>рекомендации «Артериовенозные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мозга» утверждены протоколом заседания Экспертной комиссии по вопросам развития здравоохранения МЗ РК №23 от </a:t>
            </a:r>
            <a:r>
              <a:rPr lang="ru-RU" dirty="0" smtClean="0"/>
              <a:t>12.12.2013</a:t>
            </a:r>
          </a:p>
          <a:p>
            <a:r>
              <a:rPr lang="ru-RU" dirty="0" smtClean="0"/>
              <a:t>Марк С. Гринберг «Нейрохирургия», пер. с англ. – М. : </a:t>
            </a:r>
            <a:r>
              <a:rPr lang="ru-RU" dirty="0" err="1" smtClean="0"/>
              <a:t>МЕДпрессинформ</a:t>
            </a:r>
            <a:r>
              <a:rPr lang="ru-RU" dirty="0" smtClean="0"/>
              <a:t>, 2010. – 1008 с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321</TotalTime>
  <Words>1749</Words>
  <Application>Microsoft Office PowerPoint</Application>
  <PresentationFormat>Экран (4:3)</PresentationFormat>
  <Paragraphs>114</Paragraphs>
  <Slides>60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Литейная</vt:lpstr>
      <vt:lpstr>Артериовенозные мальформации спинного мозга. Диагностика и лечебная тактика.</vt:lpstr>
      <vt:lpstr>Цель:</vt:lpstr>
      <vt:lpstr>Слайд 3</vt:lpstr>
      <vt:lpstr>Исторический очерк</vt:lpstr>
      <vt:lpstr>Патогенез</vt:lpstr>
      <vt:lpstr>Слайд 6</vt:lpstr>
      <vt:lpstr>МОРФОЛОГИЯ АВМ</vt:lpstr>
      <vt:lpstr>Слайд 8</vt:lpstr>
      <vt:lpstr>Классификация</vt:lpstr>
      <vt:lpstr>Слайд 10</vt:lpstr>
      <vt:lpstr>Классификация АВМ (по Spetzler-Martin):</vt:lpstr>
      <vt:lpstr>КЛАССИФИКАЦИЯ</vt:lpstr>
      <vt:lpstr>Слайд 13</vt:lpstr>
      <vt:lpstr>Слайд 14</vt:lpstr>
      <vt:lpstr>Слайд 15</vt:lpstr>
      <vt:lpstr>Клиническая картина</vt:lpstr>
      <vt:lpstr>Слайд 17</vt:lpstr>
      <vt:lpstr>Слайд 18</vt:lpstr>
      <vt:lpstr>Диагностика</vt:lpstr>
      <vt:lpstr>Слайд 20</vt:lpstr>
      <vt:lpstr>Диагностика</vt:lpstr>
      <vt:lpstr>Ангиографическая диагностика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Лечение спинальных АВМ</vt:lpstr>
      <vt:lpstr>Факторы, которые необходимо учитывать при выборе тактики </vt:lpstr>
      <vt:lpstr>Эмболизация</vt:lpstr>
      <vt:lpstr>Вещества, используемые для эмболизации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Хирургическое лечение</vt:lpstr>
      <vt:lpstr>Приципы хирургии АВМ</vt:lpstr>
      <vt:lpstr>Слайд 50</vt:lpstr>
      <vt:lpstr>Слайд 51</vt:lpstr>
      <vt:lpstr>Слайд 52</vt:lpstr>
      <vt:lpstr>Слайд 53</vt:lpstr>
      <vt:lpstr>Слайд 54</vt:lpstr>
      <vt:lpstr>Послеоперационное ухудшение</vt:lpstr>
      <vt:lpstr>ДИСПАНСЕРНОЕ НАБЛЮДЕНИЕ БОЛЬНЫХ С АВМ. </vt:lpstr>
      <vt:lpstr>Слайд 57</vt:lpstr>
      <vt:lpstr>ДИСПАНСЕРНОЕ НАБЛЮДЕНИЕ БОЛЬНЫХ С АВМ. </vt:lpstr>
      <vt:lpstr>Слайд 59</vt:lpstr>
      <vt:lpstr>Литература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Артериовенозные мальформации спинного мозга. Диагностика и лечебная тактика.</dc:title>
  <dc:creator>Admin</dc:creator>
  <cp:lastModifiedBy>Admin</cp:lastModifiedBy>
  <cp:revision>4</cp:revision>
  <dcterms:created xsi:type="dcterms:W3CDTF">2016-10-06T14:37:31Z</dcterms:created>
  <dcterms:modified xsi:type="dcterms:W3CDTF">2016-10-07T07:54:23Z</dcterms:modified>
</cp:coreProperties>
</file>