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6" r:id="rId5"/>
    <p:sldId id="28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88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8C98ADB-3B80-4BA6-9C9C-1BBD0AD48512}" type="datetimeFigureOut">
              <a:rPr lang="ru-RU" smtClean="0"/>
              <a:t>07.10.2016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1514025-CC6E-4EAD-9AE0-16CD36C15BB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800" dirty="0" smtClean="0"/>
              <a:t>Кавернозные </a:t>
            </a:r>
            <a:r>
              <a:rPr lang="ru-RU" sz="2800" dirty="0" err="1" smtClean="0"/>
              <a:t>мальформации</a:t>
            </a:r>
            <a:r>
              <a:rPr lang="ru-RU" sz="2800" dirty="0" smtClean="0"/>
              <a:t> головного мозга. Диагностика и лечебная тактика.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29222" y="5756752"/>
            <a:ext cx="5114778" cy="1101248"/>
          </a:xfrm>
        </p:spPr>
        <p:txBody>
          <a:bodyPr/>
          <a:lstStyle/>
          <a:p>
            <a:r>
              <a:rPr lang="ru-RU" dirty="0" smtClean="0"/>
              <a:t>Клинический ординатор:</a:t>
            </a:r>
          </a:p>
          <a:p>
            <a:r>
              <a:rPr lang="ru-RU" dirty="0" smtClean="0"/>
              <a:t> Мартынов Э.С.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кавернозные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мозга, диагностическую и лечебную тактику.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Кавернозные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относятся к врожденным очаговым сосудистым аномалиям, наиболее часто встречающимся в области нервной системы, составляя 5—25% всех сосудистых аномалий организма </a:t>
            </a:r>
            <a:r>
              <a:rPr lang="ru-RU" dirty="0" smtClean="0"/>
              <a:t>человека. </a:t>
            </a:r>
            <a:r>
              <a:rPr lang="ru-RU" dirty="0" smtClean="0"/>
              <a:t>Среди клинически проявившихся сосудистых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 КМ составляют около 15%, занимая втрое место после АВМ.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Гистология: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Гистологически</a:t>
            </a:r>
            <a:r>
              <a:rPr lang="ru-RU" dirty="0" smtClean="0"/>
              <a:t> КМ характеризуются конгломератом сосудов различного диаметра, между которыми отсутствует клеточная строма. Сосуды выстланы единичным слоем </a:t>
            </a:r>
            <a:r>
              <a:rPr lang="ru-RU" dirty="0" smtClean="0"/>
              <a:t>эндотелиальных </a:t>
            </a:r>
            <a:r>
              <a:rPr lang="ru-RU" dirty="0" smtClean="0"/>
              <a:t>клеток, в стенках сосудов отсутствуют гладкомышечные и эластические волокна. Эти аномалии относят к </a:t>
            </a:r>
            <a:r>
              <a:rPr lang="ru-RU" dirty="0" err="1" smtClean="0"/>
              <a:t>гамартомам</a:t>
            </a:r>
            <a:r>
              <a:rPr lang="ru-RU" dirty="0" smtClean="0"/>
              <a:t>, то есть к образованиям, не проявляющим митотической активности, а увеличивающим свои размеры по другим </a:t>
            </a:r>
            <a:r>
              <a:rPr lang="ru-RU" dirty="0" smtClean="0"/>
              <a:t>механизмам.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Гистология: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56198"/>
            <a:ext cx="7239000" cy="3553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КМ: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КМ </a:t>
            </a:r>
            <a:r>
              <a:rPr lang="ru-RU" dirty="0" smtClean="0"/>
              <a:t>встречаются в виде спорадической и  наследственной (семейной) </a:t>
            </a:r>
            <a:r>
              <a:rPr lang="ru-RU" dirty="0" smtClean="0"/>
              <a:t>форм. </a:t>
            </a:r>
            <a:r>
              <a:rPr lang="ru-RU" dirty="0" smtClean="0"/>
              <a:t>По усредненным данным, спорадические </a:t>
            </a:r>
            <a:r>
              <a:rPr lang="ru-RU" dirty="0" err="1" smtClean="0"/>
              <a:t>каверномы</a:t>
            </a:r>
            <a:r>
              <a:rPr lang="ru-RU" dirty="0" smtClean="0"/>
              <a:t> составляют около 80% случаев, наследственные – около 20%. КМ могут быть одиночными и множественными. Одиночные КМ встречаются преимущественно при спорадической форме патологии, а множественные – при наследственной. Количество множественных </a:t>
            </a:r>
            <a:r>
              <a:rPr lang="ru-RU" dirty="0" err="1" smtClean="0"/>
              <a:t>каверном</a:t>
            </a:r>
            <a:r>
              <a:rPr lang="ru-RU" dirty="0" smtClean="0"/>
              <a:t> у одного человека может  составлять от двух до нескольких десятков.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Локализация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КМ могут формироваться в любом отделе ЦНС. Наиболее часто встречаются КМ больших полушарий (70%), при  этом значительно преобладают КМ лобной и височной долей. Глубинные КМ больших полушарий (базальные ганглии, промежуточный мозг)  составляют около 10% всех </a:t>
            </a:r>
            <a:r>
              <a:rPr lang="ru-RU" dirty="0" err="1" smtClean="0"/>
              <a:t>каверном</a:t>
            </a:r>
            <a:r>
              <a:rPr lang="ru-RU" dirty="0" smtClean="0"/>
              <a:t>. Около 28% составляют КМ задней черепной ямки. </a:t>
            </a:r>
            <a:r>
              <a:rPr lang="ru-RU" dirty="0" err="1" smtClean="0"/>
              <a:t>Каверномы</a:t>
            </a:r>
            <a:r>
              <a:rPr lang="ru-RU" dirty="0" smtClean="0"/>
              <a:t> спинного мозга относятся к редким (2 – 5%)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Клинические проявления КМ могут возникнуть в любом возрасте – от младенческого до пожилого. Наиболее часто первые клинические симптомы появляются в возрасте 20 – 40 лет. Примерно в 25% случаев первые проявления болезни возникают в детском возрасте (до 18 лет). При наследственной форме КМ могут проявляться в более раннем возрасте.</a:t>
            </a:r>
          </a:p>
          <a:p>
            <a:r>
              <a:rPr lang="ru-RU" dirty="0" smtClean="0"/>
              <a:t>КМ,  как правило, имеют доброкачественное течение. Заболевание редко приводит к тяжелой инвалидности, а случаи летальных исходов единичны и встречаются преимущественно при КМ ствола мозга и диэнцефальной </a:t>
            </a:r>
            <a:r>
              <a:rPr lang="ru-RU" dirty="0" smtClean="0"/>
              <a:t>области.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Клинические проявления включают:</a:t>
            </a:r>
          </a:p>
          <a:p>
            <a:r>
              <a:rPr lang="ru-RU" dirty="0" smtClean="0"/>
              <a:t>остро </a:t>
            </a:r>
            <a:r>
              <a:rPr lang="ru-RU" dirty="0" smtClean="0"/>
              <a:t>или </a:t>
            </a:r>
            <a:r>
              <a:rPr lang="ru-RU" dirty="0" err="1" smtClean="0"/>
              <a:t>подостро</a:t>
            </a:r>
            <a:r>
              <a:rPr lang="ru-RU" dirty="0" smtClean="0"/>
              <a:t> развивающиеся очаговые неврологические симптомы, возникающие либо на фоне </a:t>
            </a:r>
            <a:r>
              <a:rPr lang="ru-RU" dirty="0" err="1" smtClean="0"/>
              <a:t>общемозговой</a:t>
            </a:r>
            <a:r>
              <a:rPr lang="ru-RU" dirty="0" smtClean="0"/>
              <a:t> симптоматики (типичное кровоизлияние), либо при ее отсутствии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эпилептические припадки;</a:t>
            </a:r>
          </a:p>
          <a:p>
            <a:r>
              <a:rPr lang="ru-RU" dirty="0" err="1" smtClean="0"/>
              <a:t>гидроцефально-гипертензионный</a:t>
            </a:r>
            <a:r>
              <a:rPr lang="ru-RU" dirty="0" smtClean="0"/>
              <a:t> синдром;</a:t>
            </a:r>
          </a:p>
          <a:p>
            <a:r>
              <a:rPr lang="ru-RU" dirty="0" smtClean="0"/>
              <a:t>симптомы </a:t>
            </a:r>
            <a:r>
              <a:rPr lang="ru-RU" dirty="0" smtClean="0"/>
              <a:t>поражения отдельных черепно-мозговых нервов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Заболевание может развиваться по типу САК. В ряде случаев поводом для обследования являются неспецифические субъективные симптомы, чаще всего - головные боли. У достаточно большого числа больных возможны все эти проявления в различных сочетаниях. Кроме того, существует группа больных с бессимптомными </a:t>
            </a:r>
            <a:r>
              <a:rPr lang="ru-RU" dirty="0" err="1" smtClean="0"/>
              <a:t>каверномами</a:t>
            </a:r>
            <a:r>
              <a:rPr lang="ru-RU" dirty="0" smtClean="0"/>
              <a:t>, которые являются случайной находкой при обследовании по какому-либо другому поводу.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настоящее время общепризнано, что наиболее точным методом инструментальной диагностики </a:t>
            </a:r>
            <a:r>
              <a:rPr lang="ru-RU" dirty="0" err="1" smtClean="0"/>
              <a:t>каверном</a:t>
            </a:r>
            <a:r>
              <a:rPr lang="ru-RU" dirty="0" smtClean="0"/>
              <a:t> является МРТ. Появление метода внесло принципиальные изменения в диагностику этой патологии. С помощью МРТ стало возможным не только визуализировать образование, что можно было сделать уже при помощи КТ, но и с высокой степенью точности определить его морфологическую принадлежность. Имеющиеся в распоряжении </a:t>
            </a:r>
            <a:r>
              <a:rPr lang="ru-RU" dirty="0" err="1" smtClean="0"/>
              <a:t>нейрорентгенолога</a:t>
            </a:r>
            <a:r>
              <a:rPr lang="ru-RU" dirty="0" smtClean="0"/>
              <a:t> современные МРТ режимы позволяют выявить </a:t>
            </a:r>
            <a:r>
              <a:rPr lang="ru-RU" dirty="0" err="1" smtClean="0"/>
              <a:t>каверному</a:t>
            </a:r>
            <a:r>
              <a:rPr lang="ru-RU" dirty="0" smtClean="0"/>
              <a:t> со 100% чувствительностью и 98% специфичностью. Тем не менее, диагностические ошибки возможны. Они могут быть связаны с качеством выполненного исследования, адекватностью использованных режимов МРТ, трактовкой данных.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Типичная </a:t>
            </a:r>
            <a:r>
              <a:rPr lang="ru-RU" dirty="0" err="1" smtClean="0"/>
              <a:t>кавернома</a:t>
            </a:r>
            <a:r>
              <a:rPr lang="ru-RU" dirty="0" smtClean="0"/>
              <a:t> в режимах Т1 и Т2 представляет собой округлое образование гетерогенной интенсивности. </a:t>
            </a:r>
            <a:r>
              <a:rPr lang="ru-RU" dirty="0" err="1" smtClean="0"/>
              <a:t>Кавернома</a:t>
            </a:r>
            <a:r>
              <a:rPr lang="ru-RU" dirty="0" smtClean="0"/>
              <a:t> четко отграничена от окружающей мозговой ткани. Самым характерным признаком кавернозных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 является ободок сигнала низкой интенсивности, окружающий </a:t>
            </a:r>
            <a:r>
              <a:rPr lang="ru-RU" dirty="0" err="1" smtClean="0"/>
              <a:t>мальформацию</a:t>
            </a:r>
            <a:r>
              <a:rPr lang="ru-RU" dirty="0" smtClean="0"/>
              <a:t> в режиме </a:t>
            </a:r>
            <a:r>
              <a:rPr lang="ru-RU" dirty="0" smtClean="0"/>
              <a:t>Т2 (отложение </a:t>
            </a:r>
            <a:r>
              <a:rPr lang="ru-RU" dirty="0" err="1" smtClean="0"/>
              <a:t>гемосидерина</a:t>
            </a:r>
            <a:r>
              <a:rPr lang="ru-RU" dirty="0" smtClean="0"/>
              <a:t> по периферии </a:t>
            </a:r>
            <a:r>
              <a:rPr lang="ru-RU" dirty="0" err="1" smtClean="0"/>
              <a:t>мальформации</a:t>
            </a:r>
            <a:r>
              <a:rPr lang="ru-RU" dirty="0" smtClean="0"/>
              <a:t>). </a:t>
            </a:r>
            <a:r>
              <a:rPr lang="ru-RU" dirty="0" smtClean="0"/>
              <a:t>Дислокация мозга, как правило, отсутствует. Возможны признаки </a:t>
            </a:r>
            <a:r>
              <a:rPr lang="ru-RU" dirty="0" err="1" smtClean="0"/>
              <a:t>перифокального</a:t>
            </a:r>
            <a:r>
              <a:rPr lang="ru-RU" dirty="0" smtClean="0"/>
              <a:t> отека. 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 descr="Типы каверном по Zabrams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596604"/>
          </a:xfrm>
          <a:prstGeom prst="rect">
            <a:avLst/>
          </a:prstGeom>
          <a:noFill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9144000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 descr="Типы каверном по Zabrams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596604"/>
          </a:xfrm>
          <a:prstGeom prst="rect">
            <a:avLst/>
          </a:prstGeom>
          <a:noFill/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9188791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3419872" cy="64557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 настоящее время особую роль в диагностике </a:t>
            </a:r>
            <a:r>
              <a:rPr lang="ru-RU" dirty="0" err="1" smtClean="0"/>
              <a:t>каверном</a:t>
            </a:r>
            <a:r>
              <a:rPr lang="ru-RU" dirty="0" smtClean="0"/>
              <a:t> играют </a:t>
            </a:r>
            <a:r>
              <a:rPr lang="ru-RU" dirty="0" err="1" smtClean="0"/>
              <a:t>МР-изображения</a:t>
            </a:r>
            <a:r>
              <a:rPr lang="ru-RU" dirty="0" smtClean="0"/>
              <a:t>, взвешенные по неоднородности магнитного поля (SWI, </a:t>
            </a:r>
            <a:r>
              <a:rPr lang="ru-RU" dirty="0" err="1" smtClean="0"/>
              <a:t>Susceptibility</a:t>
            </a:r>
            <a:r>
              <a:rPr lang="ru-RU" dirty="0" smtClean="0"/>
              <a:t> – </a:t>
            </a:r>
            <a:r>
              <a:rPr lang="ru-RU" dirty="0" err="1" smtClean="0"/>
              <a:t>Weighted</a:t>
            </a:r>
            <a:r>
              <a:rPr lang="ru-RU" dirty="0" smtClean="0"/>
              <a:t> </a:t>
            </a:r>
            <a:r>
              <a:rPr lang="ru-RU" dirty="0" err="1" smtClean="0"/>
              <a:t>Imaging</a:t>
            </a:r>
            <a:r>
              <a:rPr lang="ru-RU" dirty="0" smtClean="0"/>
              <a:t>). </a:t>
            </a:r>
            <a:r>
              <a:rPr lang="ru-RU" dirty="0" err="1" smtClean="0"/>
              <a:t>Гемосидерин</a:t>
            </a:r>
            <a:r>
              <a:rPr lang="ru-RU" dirty="0" smtClean="0"/>
              <a:t>, являющийся по своей природе </a:t>
            </a:r>
            <a:r>
              <a:rPr lang="ru-RU" dirty="0" err="1" smtClean="0"/>
              <a:t>суперпарамагнетиком</a:t>
            </a:r>
            <a:r>
              <a:rPr lang="ru-RU" dirty="0" smtClean="0"/>
              <a:t>, может быть обнаружен при МРТ-SWI даже при минимальном </a:t>
            </a:r>
            <a:r>
              <a:rPr lang="ru-RU" dirty="0" smtClean="0"/>
              <a:t>количестве.</a:t>
            </a:r>
            <a:endParaRPr lang="ru-RU" dirty="0"/>
          </a:p>
        </p:txBody>
      </p:sp>
      <p:pic>
        <p:nvPicPr>
          <p:cNvPr id="22530" name="Picture 2" descr="Сравнение режимов МРТ T2 и SW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9950" y="190500"/>
            <a:ext cx="5734050" cy="666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Среди практических клинических задач одной из главных для нейрохирурга является определение показаний к операции и планирование доступа к </a:t>
            </a:r>
            <a:r>
              <a:rPr lang="ru-RU" dirty="0" err="1" smtClean="0"/>
              <a:t>мальформации</a:t>
            </a:r>
            <a:r>
              <a:rPr lang="ru-RU" dirty="0" smtClean="0"/>
              <a:t>. В этой связи особое значение имеет уточнение локализации </a:t>
            </a:r>
            <a:r>
              <a:rPr lang="ru-RU" dirty="0" err="1" smtClean="0"/>
              <a:t>каверномы</a:t>
            </a:r>
            <a:r>
              <a:rPr lang="ru-RU" dirty="0" smtClean="0"/>
              <a:t> относительно функционально важных участков мозга. В настоящее время МРТ располагает определенными возможностями для решения этой задачи на дооперационном этапе в виде использования методик функциональной МРТ (</a:t>
            </a:r>
            <a:r>
              <a:rPr lang="ru-RU" dirty="0" err="1" smtClean="0"/>
              <a:t>фМРТ</a:t>
            </a:r>
            <a:r>
              <a:rPr lang="ru-RU" dirty="0" smtClean="0"/>
              <a:t>) и диффузионно-тензорной МРТ.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2674640" cy="61950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Функциональная МРТ (</a:t>
            </a:r>
            <a:r>
              <a:rPr lang="ru-RU" dirty="0" err="1" smtClean="0"/>
              <a:t>фМРТ</a:t>
            </a:r>
            <a:r>
              <a:rPr lang="ru-RU" dirty="0" smtClean="0"/>
              <a:t>), МРТ на основе BOLD-эффекта (</a:t>
            </a:r>
            <a:r>
              <a:rPr lang="ru-RU" dirty="0" err="1" smtClean="0"/>
              <a:t>blood</a:t>
            </a:r>
            <a:r>
              <a:rPr lang="ru-RU" dirty="0" smtClean="0"/>
              <a:t> </a:t>
            </a:r>
            <a:r>
              <a:rPr lang="ru-RU" dirty="0" err="1" smtClean="0"/>
              <a:t>oxygenation</a:t>
            </a:r>
            <a:r>
              <a:rPr lang="ru-RU" dirty="0" smtClean="0"/>
              <a:t> </a:t>
            </a:r>
            <a:r>
              <a:rPr lang="ru-RU" dirty="0" err="1" smtClean="0"/>
              <a:t>level</a:t>
            </a:r>
            <a:r>
              <a:rPr lang="ru-RU" dirty="0" smtClean="0"/>
              <a:t> </a:t>
            </a:r>
            <a:r>
              <a:rPr lang="ru-RU" dirty="0" err="1" smtClean="0"/>
              <a:t>dependent</a:t>
            </a:r>
            <a:r>
              <a:rPr lang="ru-RU" dirty="0" smtClean="0"/>
              <a:t>, </a:t>
            </a:r>
            <a:r>
              <a:rPr lang="ru-RU" dirty="0" err="1" smtClean="0"/>
              <a:t>fMRI</a:t>
            </a:r>
            <a:r>
              <a:rPr lang="ru-RU" dirty="0" smtClean="0"/>
              <a:t>) оценивает гемодинамический эффект в зависимости от активности нейронов и, таким образом, позволяет визуализировать функционально значимые корковые центры. </a:t>
            </a:r>
            <a:endParaRPr lang="ru-RU" dirty="0"/>
          </a:p>
        </p:txBody>
      </p:sp>
      <p:pic>
        <p:nvPicPr>
          <p:cNvPr id="20482" name="Picture 2" descr="Функциональная М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3864" y="908720"/>
            <a:ext cx="5920135" cy="51336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244408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Диффузионно-тензорная МРТ (</a:t>
            </a:r>
            <a:r>
              <a:rPr lang="ru-RU" dirty="0" err="1" smtClean="0"/>
              <a:t>трактография</a:t>
            </a:r>
            <a:r>
              <a:rPr lang="ru-RU" dirty="0" smtClean="0"/>
              <a:t>) позволяет визуализировать нервные волокна, образующие проводящие пути и оценить отношение </a:t>
            </a:r>
            <a:r>
              <a:rPr lang="ru-RU" dirty="0" err="1" smtClean="0"/>
              <a:t>каверномы</a:t>
            </a:r>
            <a:r>
              <a:rPr lang="ru-RU" dirty="0" smtClean="0"/>
              <a:t> к проводящим путям.</a:t>
            </a:r>
            <a:endParaRPr lang="ru-RU" dirty="0"/>
          </a:p>
        </p:txBody>
      </p:sp>
      <p:pic>
        <p:nvPicPr>
          <p:cNvPr id="19458" name="Picture 2" descr="МРТ-трактограф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91824"/>
            <a:ext cx="7020272" cy="5066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363272" cy="191683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КТ дала возможность увидеть объемные образования, не выявляемые при ангиографии, и, в ряде случаев, с учетом клинических симптомов, высказаться в пользу кавернозной ангиомы. В тоже время, поставить диагноз </a:t>
            </a:r>
            <a:r>
              <a:rPr lang="ru-RU" dirty="0" err="1" smtClean="0"/>
              <a:t>каверномы</a:t>
            </a:r>
            <a:r>
              <a:rPr lang="ru-RU" dirty="0" smtClean="0"/>
              <a:t> только по КТ достаточно сложно. На КТ </a:t>
            </a:r>
            <a:r>
              <a:rPr lang="ru-RU" dirty="0" err="1" smtClean="0"/>
              <a:t>кавернома</a:t>
            </a:r>
            <a:r>
              <a:rPr lang="ru-RU" dirty="0" smtClean="0"/>
              <a:t>, как правило, имеет вид округлого образования с четкими контурами, </a:t>
            </a:r>
            <a:r>
              <a:rPr lang="ru-RU" dirty="0" err="1" smtClean="0"/>
              <a:t>изоинтенсивной</a:t>
            </a:r>
            <a:r>
              <a:rPr lang="ru-RU" dirty="0" smtClean="0"/>
              <a:t> или </a:t>
            </a:r>
            <a:r>
              <a:rPr lang="ru-RU" dirty="0" err="1" smtClean="0"/>
              <a:t>гиперинтенсивной</a:t>
            </a:r>
            <a:r>
              <a:rPr lang="ru-RU" dirty="0" smtClean="0"/>
              <a:t> плотностью.</a:t>
            </a:r>
            <a:endParaRPr lang="ru-RU" dirty="0"/>
          </a:p>
        </p:txBody>
      </p:sp>
      <p:pic>
        <p:nvPicPr>
          <p:cNvPr id="18434" name="Picture 2" descr="Кавернома при КТ и М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8172400" cy="47625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339752" y="6488668"/>
            <a:ext cx="299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Кавернома</a:t>
            </a:r>
            <a:r>
              <a:rPr lang="ru-RU" b="1" dirty="0" smtClean="0"/>
              <a:t> при КТ и МРТ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Ангиография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 большинстве случаев какие-либо изменения на </a:t>
            </a:r>
            <a:r>
              <a:rPr lang="ru-RU" dirty="0" err="1" smtClean="0"/>
              <a:t>ангиограммах</a:t>
            </a:r>
            <a:r>
              <a:rPr lang="ru-RU" dirty="0" smtClean="0"/>
              <a:t> отсутствовали</a:t>
            </a:r>
            <a:r>
              <a:rPr lang="ru-RU" dirty="0" smtClean="0"/>
              <a:t>. Однако,</a:t>
            </a:r>
            <a:r>
              <a:rPr lang="ru-RU" dirty="0" smtClean="0"/>
              <a:t> </a:t>
            </a:r>
            <a:r>
              <a:rPr lang="ru-RU" dirty="0" smtClean="0"/>
              <a:t>ангиография </a:t>
            </a:r>
            <a:r>
              <a:rPr lang="ru-RU" dirty="0" smtClean="0"/>
              <a:t>остается необходимым методом исследования в дифференциальной диагностике </a:t>
            </a:r>
            <a:r>
              <a:rPr lang="ru-RU" dirty="0" err="1" smtClean="0"/>
              <a:t>каверномы</a:t>
            </a:r>
            <a:r>
              <a:rPr lang="ru-RU" dirty="0" smtClean="0"/>
              <a:t> с АВМ, периферической аневризмой или </a:t>
            </a:r>
            <a:r>
              <a:rPr lang="ru-RU" dirty="0" err="1" smtClean="0"/>
              <a:t>васкуляризированной</a:t>
            </a:r>
            <a:r>
              <a:rPr lang="ru-RU" dirty="0" smtClean="0"/>
              <a:t> опухолью. Ангиографию иногда выполняют больным с крупными и гигантскими </a:t>
            </a:r>
            <a:r>
              <a:rPr lang="ru-RU" dirty="0" err="1" smtClean="0"/>
              <a:t>каверномами</a:t>
            </a:r>
            <a:r>
              <a:rPr lang="ru-RU" dirty="0" smtClean="0"/>
              <a:t>, расположенными в труднодоступных и/или функционально важных зонах мозга, с целью уточнения соотношения патологического образования с артериями и венами.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 smtClean="0"/>
              <a:t>Электроэнцефалография</a:t>
            </a:r>
            <a:br>
              <a:rPr lang="ru-RU" b="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При оценке ЭЭГ у больных с </a:t>
            </a:r>
            <a:r>
              <a:rPr lang="ru-RU" dirty="0" err="1" smtClean="0"/>
              <a:t>каверномами</a:t>
            </a:r>
            <a:r>
              <a:rPr lang="ru-RU" dirty="0" smtClean="0"/>
              <a:t> в первую очередь обращают внимание на наличие типичных форм эпилептической активности (</a:t>
            </a:r>
            <a:r>
              <a:rPr lang="ru-RU" dirty="0" err="1" smtClean="0"/>
              <a:t>спайк</a:t>
            </a:r>
            <a:r>
              <a:rPr lang="ru-RU" dirty="0" smtClean="0"/>
              <a:t>, острая волна, комплекс </a:t>
            </a:r>
            <a:r>
              <a:rPr lang="ru-RU" dirty="0" err="1" smtClean="0"/>
              <a:t>спайк-волна</a:t>
            </a:r>
            <a:r>
              <a:rPr lang="ru-RU" dirty="0" smtClean="0"/>
              <a:t>, </a:t>
            </a:r>
            <a:r>
              <a:rPr lang="ru-RU" dirty="0" err="1" smtClean="0"/>
              <a:t>комплекс</a:t>
            </a:r>
            <a:r>
              <a:rPr lang="ru-RU" dirty="0" smtClean="0"/>
              <a:t> острая </a:t>
            </a:r>
            <a:r>
              <a:rPr lang="ru-RU" dirty="0" err="1" smtClean="0"/>
              <a:t>волна-медленная</a:t>
            </a:r>
            <a:r>
              <a:rPr lang="ru-RU" dirty="0" smtClean="0"/>
              <a:t> волна, паттерн приступа). При отсутствии типичных феноменов эпилепсии определенное значение приобретают феномены, не относящиеся к собственно судорожной активности мозга: </a:t>
            </a:r>
            <a:r>
              <a:rPr lang="ru-RU" dirty="0" err="1" smtClean="0"/>
              <a:t>гиперсинхронный</a:t>
            </a:r>
            <a:r>
              <a:rPr lang="ru-RU" dirty="0" smtClean="0"/>
              <a:t> заостренный по форме </a:t>
            </a:r>
            <a:r>
              <a:rPr lang="ru-RU" dirty="0" err="1" smtClean="0"/>
              <a:t>α-ритм</a:t>
            </a:r>
            <a:r>
              <a:rPr lang="ru-RU" dirty="0" smtClean="0"/>
              <a:t>, </a:t>
            </a:r>
            <a:r>
              <a:rPr lang="ru-RU" dirty="0" err="1" smtClean="0"/>
              <a:t>гиперсинхронный</a:t>
            </a:r>
            <a:r>
              <a:rPr lang="ru-RU" dirty="0" smtClean="0"/>
              <a:t> </a:t>
            </a:r>
            <a:r>
              <a:rPr lang="ru-RU" dirty="0" err="1" smtClean="0"/>
              <a:t>β-ритм</a:t>
            </a:r>
            <a:r>
              <a:rPr lang="ru-RU" dirty="0" smtClean="0"/>
              <a:t>, вспышки высокоамплитудных </a:t>
            </a:r>
            <a:r>
              <a:rPr lang="ru-RU" dirty="0" err="1" smtClean="0"/>
              <a:t>α-</a:t>
            </a:r>
            <a:r>
              <a:rPr lang="ru-RU" dirty="0" smtClean="0"/>
              <a:t>, </a:t>
            </a:r>
            <a:r>
              <a:rPr lang="ru-RU" dirty="0" err="1" smtClean="0"/>
              <a:t>β-</a:t>
            </a:r>
            <a:r>
              <a:rPr lang="ru-RU" dirty="0" smtClean="0"/>
              <a:t>, </a:t>
            </a:r>
            <a:r>
              <a:rPr lang="ru-RU" dirty="0" err="1" smtClean="0"/>
              <a:t>θ-</a:t>
            </a:r>
            <a:r>
              <a:rPr lang="ru-RU" dirty="0" smtClean="0"/>
              <a:t>, </a:t>
            </a:r>
            <a:r>
              <a:rPr lang="ru-RU" dirty="0" err="1" smtClean="0"/>
              <a:t>δ- </a:t>
            </a:r>
            <a:r>
              <a:rPr lang="ru-RU" dirty="0" smtClean="0"/>
              <a:t>или полифазных волн с крутыми фронтами. Помимо </a:t>
            </a:r>
            <a:r>
              <a:rPr lang="ru-RU" dirty="0" err="1" smtClean="0"/>
              <a:t>скальповой</a:t>
            </a:r>
            <a:r>
              <a:rPr lang="ru-RU" dirty="0" smtClean="0"/>
              <a:t> ЭЭГ, применяются методики </a:t>
            </a:r>
            <a:r>
              <a:rPr lang="ru-RU" dirty="0" err="1" smtClean="0"/>
              <a:t>интраоперационной</a:t>
            </a:r>
            <a:r>
              <a:rPr lang="ru-RU" dirty="0" smtClean="0"/>
              <a:t> регистрации биопотенциалов с определенных участков мозга (</a:t>
            </a:r>
            <a:r>
              <a:rPr lang="ru-RU" dirty="0" err="1" smtClean="0"/>
              <a:t>электрокортикография</a:t>
            </a:r>
            <a:r>
              <a:rPr lang="ru-RU" dirty="0" smtClean="0"/>
              <a:t>, </a:t>
            </a:r>
            <a:r>
              <a:rPr lang="ru-RU" dirty="0" err="1" smtClean="0"/>
              <a:t>ЭКоГ</a:t>
            </a:r>
            <a:r>
              <a:rPr lang="ru-RU" dirty="0" smtClean="0"/>
              <a:t>).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Ультразвуковое исследование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4474840" cy="46999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У детей младшего возраста определенную информацию при КМ, осложненных кровоизлиянием, может дать ультразвуковое сканирование мозга. При этом кровоизлияния хорошо визуализируются как </a:t>
            </a:r>
            <a:r>
              <a:rPr lang="ru-RU" dirty="0" err="1" smtClean="0"/>
              <a:t>гиперэхогенные</a:t>
            </a:r>
            <a:r>
              <a:rPr lang="ru-RU" dirty="0" smtClean="0"/>
              <a:t> очаги, вызывающие дислокацию мозговых структур, однако, судить о генезе данных кровоизлияний невозможно. </a:t>
            </a:r>
            <a:r>
              <a:rPr lang="ru-RU" dirty="0" err="1" smtClean="0"/>
              <a:t>Доплерография</a:t>
            </a:r>
            <a:r>
              <a:rPr lang="ru-RU" dirty="0" smtClean="0"/>
              <a:t> может отметить ускорение или замедление кровотока, но в большинстве случаев скорость кровотока остается нормальной.</a:t>
            </a:r>
            <a:endParaRPr lang="ru-RU" dirty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1864" y="548679"/>
            <a:ext cx="4262136" cy="4176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Тактика ведения и выбор метода лечения больных с кавернозными </a:t>
            </a:r>
            <a:r>
              <a:rPr lang="ru-RU" dirty="0" err="1" smtClean="0"/>
              <a:t>мальформациями</a:t>
            </a:r>
            <a:r>
              <a:rPr lang="ru-RU" dirty="0" smtClean="0"/>
              <a:t> зависят, в первую очередь, от локализации и клинических проявлений патологии. Определенное значение имеют также размер </a:t>
            </a:r>
            <a:r>
              <a:rPr lang="ru-RU" dirty="0" err="1" smtClean="0"/>
              <a:t>каверномы</a:t>
            </a:r>
            <a:r>
              <a:rPr lang="ru-RU" dirty="0" smtClean="0"/>
              <a:t>, возраст больного, наличие сопутствующих заболеваний.</a:t>
            </a:r>
          </a:p>
          <a:p>
            <a:r>
              <a:rPr lang="ru-RU" dirty="0" smtClean="0"/>
              <a:t>Возможны следующие варианты ведения и лечения больного: </a:t>
            </a:r>
            <a:r>
              <a:rPr lang="ru-RU" b="1" dirty="0" smtClean="0"/>
              <a:t>наблюдение, консервативная терапия, удаление </a:t>
            </a:r>
            <a:r>
              <a:rPr lang="ru-RU" b="1" dirty="0" err="1" smtClean="0"/>
              <a:t>каверномы</a:t>
            </a:r>
            <a:r>
              <a:rPr lang="ru-RU" b="1" dirty="0" smtClean="0"/>
              <a:t>, радиохирургическое лечение. </a:t>
            </a:r>
            <a:r>
              <a:rPr lang="ru-RU" dirty="0" smtClean="0"/>
              <a:t>Заболевание в целом имеет доброкачественное течение, в связи с чем в большой части случаев показания к операции являются относительными.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случае удаления </a:t>
            </a:r>
            <a:r>
              <a:rPr lang="ru-RU" dirty="0" err="1" smtClean="0"/>
              <a:t>каверномы</a:t>
            </a:r>
            <a:r>
              <a:rPr lang="ru-RU" dirty="0" smtClean="0"/>
              <a:t> успешно выполненная операция может навсегда избавить больного от рисков, связанных с заболеванием. Тем не менее, как и при любой другой операции, существует риск развития </a:t>
            </a:r>
            <a:r>
              <a:rPr lang="ru-RU" dirty="0" err="1" smtClean="0"/>
              <a:t>интра</a:t>
            </a:r>
            <a:r>
              <a:rPr lang="ru-RU" dirty="0" smtClean="0"/>
              <a:t>- и послеоперационных осложнений, который в ряде случаев достаточно высок. Не существует также гарантии того, что удаление </a:t>
            </a:r>
            <a:r>
              <a:rPr lang="ru-RU" dirty="0" err="1" smtClean="0"/>
              <a:t>каверномы</a:t>
            </a:r>
            <a:r>
              <a:rPr lang="ru-RU" dirty="0" smtClean="0"/>
              <a:t> полностью избавит больного от эпилептических приступов. В ряде случаев сохраняется риск повторных кровоизлияний (при неполном удалении </a:t>
            </a:r>
            <a:r>
              <a:rPr lang="ru-RU" dirty="0" err="1" smtClean="0"/>
              <a:t>каверном</a:t>
            </a:r>
            <a:r>
              <a:rPr lang="ru-RU" dirty="0" smtClean="0"/>
              <a:t> или их формировании </a:t>
            </a:r>
            <a:r>
              <a:rPr lang="ru-RU" dirty="0" err="1" smtClean="0"/>
              <a:t>de</a:t>
            </a:r>
            <a:r>
              <a:rPr lang="ru-RU" dirty="0" smtClean="0"/>
              <a:t> </a:t>
            </a:r>
            <a:r>
              <a:rPr lang="ru-RU" dirty="0" err="1" smtClean="0"/>
              <a:t>novo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При консервативном лечении сохраняется постоянный риск кровоизлияния и эпилептических припадков, а при наличии последних больной обречен на длительный прием </a:t>
            </a:r>
            <a:r>
              <a:rPr lang="ru-RU" dirty="0" err="1" smtClean="0"/>
              <a:t>антиконвульсантов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Хирургическое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Операция показана в следующих </a:t>
            </a:r>
            <a:r>
              <a:rPr lang="ru-RU" b="1" dirty="0" smtClean="0"/>
              <a:t>случаях:</a:t>
            </a:r>
            <a:endParaRPr lang="ru-RU" dirty="0" smtClean="0"/>
          </a:p>
          <a:p>
            <a:pPr lvl="0"/>
            <a:r>
              <a:rPr lang="ru-RU" dirty="0" smtClean="0"/>
              <a:t>корковые и субкортикальные </a:t>
            </a:r>
            <a:r>
              <a:rPr lang="ru-RU" dirty="0" err="1" smtClean="0"/>
              <a:t>каверномы</a:t>
            </a:r>
            <a:r>
              <a:rPr lang="ru-RU" dirty="0" smtClean="0"/>
              <a:t> больших полушарий, проявившиеся кровоизлиянием или эпилептическими припадком/припадками, и расположенные вне функционально значимых зон; </a:t>
            </a:r>
            <a:r>
              <a:rPr lang="ru-RU" dirty="0" err="1" smtClean="0"/>
              <a:t>каверномы</a:t>
            </a:r>
            <a:r>
              <a:rPr lang="ru-RU" dirty="0" smtClean="0"/>
              <a:t> латеральных отделов полушарий мозжечка, проявившиеся кровоизлиянием;</a:t>
            </a:r>
          </a:p>
          <a:p>
            <a:pPr lvl="0"/>
            <a:r>
              <a:rPr lang="ru-RU" dirty="0" smtClean="0"/>
              <a:t>корковые и субкортикальные </a:t>
            </a:r>
            <a:r>
              <a:rPr lang="ru-RU" dirty="0" err="1" smtClean="0"/>
              <a:t>каверномы</a:t>
            </a:r>
            <a:r>
              <a:rPr lang="ru-RU" dirty="0" smtClean="0"/>
              <a:t> больших полушарий, расположенные в функционально значимых зонах, глубинные </a:t>
            </a:r>
            <a:r>
              <a:rPr lang="ru-RU" dirty="0" err="1" smtClean="0"/>
              <a:t>каверномы</a:t>
            </a:r>
            <a:r>
              <a:rPr lang="ru-RU" dirty="0" smtClean="0"/>
              <a:t> больших полушарий, </a:t>
            </a:r>
            <a:r>
              <a:rPr lang="ru-RU" dirty="0" err="1" smtClean="0"/>
              <a:t>каверномы</a:t>
            </a:r>
            <a:r>
              <a:rPr lang="ru-RU" dirty="0" smtClean="0"/>
              <a:t> ствола мозга, </a:t>
            </a:r>
            <a:r>
              <a:rPr lang="ru-RU" dirty="0" err="1" smtClean="0"/>
              <a:t>каверномы</a:t>
            </a:r>
            <a:r>
              <a:rPr lang="ru-RU" dirty="0" smtClean="0"/>
              <a:t> медиальных отделов полушарий мозжечка, проявившиеся повторными кровоизлияниями с формированием стойких неврологических нарушений (либо с тяжелым эпилептическим синдромом).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Хирургическое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Операция не показана в следующих </a:t>
            </a:r>
            <a:r>
              <a:rPr lang="ru-RU" b="1" dirty="0" smtClean="0"/>
              <a:t>случаях:</a:t>
            </a:r>
            <a:endParaRPr lang="ru-RU" dirty="0" smtClean="0"/>
          </a:p>
          <a:p>
            <a:pPr lvl="0"/>
            <a:r>
              <a:rPr lang="ru-RU" dirty="0" smtClean="0"/>
              <a:t>клинически бессимптомные </a:t>
            </a:r>
            <a:r>
              <a:rPr lang="ru-RU" dirty="0" err="1" smtClean="0"/>
              <a:t>каверномы</a:t>
            </a:r>
            <a:r>
              <a:rPr lang="ru-RU" dirty="0" smtClean="0"/>
              <a:t> при отсутствии признаков перенесенных кровоизлияний на МРТ;</a:t>
            </a:r>
          </a:p>
          <a:p>
            <a:pPr lvl="0"/>
            <a:r>
              <a:rPr lang="ru-RU" dirty="0" smtClean="0"/>
              <a:t>корковые и субкортикальные </a:t>
            </a:r>
            <a:r>
              <a:rPr lang="ru-RU" dirty="0" err="1" smtClean="0"/>
              <a:t>каверномы</a:t>
            </a:r>
            <a:r>
              <a:rPr lang="ru-RU" dirty="0" smtClean="0"/>
              <a:t> больших полушарий, расположенные в функционально значимых зонах, и протекающие с редкими эпилептическими припадками, хорошо поддающимися лечению </a:t>
            </a:r>
            <a:r>
              <a:rPr lang="ru-RU" dirty="0" err="1" smtClean="0"/>
              <a:t>антиконвульсантами</a:t>
            </a:r>
            <a:r>
              <a:rPr lang="ru-RU" dirty="0" smtClean="0"/>
              <a:t>, при отсутствии очаговых неврологических симптомов;</a:t>
            </a:r>
          </a:p>
          <a:p>
            <a:pPr lvl="0"/>
            <a:r>
              <a:rPr lang="ru-RU" dirty="0" smtClean="0"/>
              <a:t>корковые и субкортикальные </a:t>
            </a:r>
            <a:r>
              <a:rPr lang="ru-RU" dirty="0" err="1" smtClean="0"/>
              <a:t>каверномы</a:t>
            </a:r>
            <a:r>
              <a:rPr lang="ru-RU" dirty="0" smtClean="0"/>
              <a:t> больших полушарий, расположенные в функционально значимых зонах, глубинные </a:t>
            </a:r>
            <a:r>
              <a:rPr lang="ru-RU" dirty="0" err="1" smtClean="0"/>
              <a:t>каверномы</a:t>
            </a:r>
            <a:r>
              <a:rPr lang="ru-RU" dirty="0" smtClean="0"/>
              <a:t> больших полушарий, </a:t>
            </a:r>
            <a:r>
              <a:rPr lang="ru-RU" dirty="0" err="1" smtClean="0"/>
              <a:t>каверномы</a:t>
            </a:r>
            <a:r>
              <a:rPr lang="ru-RU" dirty="0" smtClean="0"/>
              <a:t> ствола мозга, </a:t>
            </a:r>
            <a:r>
              <a:rPr lang="ru-RU" dirty="0" err="1" smtClean="0"/>
              <a:t>каверномы</a:t>
            </a:r>
            <a:r>
              <a:rPr lang="ru-RU" dirty="0" smtClean="0"/>
              <a:t> медиальных отделов полушарий мозжечка, проявившиеся однократным кровоизлиянием с полным регрессом очаговых неврологических симптомов.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удаления КМ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4474840" cy="33317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Общими принципами хирургических вмешательств на </a:t>
            </a:r>
            <a:r>
              <a:rPr lang="ru-RU" dirty="0" err="1" smtClean="0"/>
              <a:t>каверномах</a:t>
            </a:r>
            <a:r>
              <a:rPr lang="ru-RU" dirty="0" smtClean="0"/>
              <a:t> любой локализации являются адекватный доступ к </a:t>
            </a:r>
            <a:r>
              <a:rPr lang="ru-RU" dirty="0" err="1" smtClean="0"/>
              <a:t>мальформации</a:t>
            </a:r>
            <a:r>
              <a:rPr lang="ru-RU" dirty="0" smtClean="0"/>
              <a:t> и наименее </a:t>
            </a:r>
            <a:r>
              <a:rPr lang="ru-RU" dirty="0" err="1" smtClean="0"/>
              <a:t>травматичная</a:t>
            </a:r>
            <a:r>
              <a:rPr lang="ru-RU" dirty="0" smtClean="0"/>
              <a:t> методика ее удаления. Необходимо полное удаление </a:t>
            </a:r>
            <a:r>
              <a:rPr lang="ru-RU" dirty="0" err="1" smtClean="0"/>
              <a:t>каверномы</a:t>
            </a:r>
            <a:r>
              <a:rPr lang="ru-RU" dirty="0" smtClean="0"/>
              <a:t>, так как в противном случае возможны повторные кровоизлияния. </a:t>
            </a:r>
            <a:r>
              <a:rPr lang="ru-RU" dirty="0" err="1" smtClean="0"/>
              <a:t>Кавернома</a:t>
            </a:r>
            <a:r>
              <a:rPr lang="ru-RU" dirty="0" smtClean="0"/>
              <a:t> может быть удалена как единым блоком, так и путем фрагментации.</a:t>
            </a:r>
            <a:endParaRPr lang="ru-RU" dirty="0"/>
          </a:p>
        </p:txBody>
      </p:sp>
      <p:pic>
        <p:nvPicPr>
          <p:cNvPr id="10242" name="Picture 2" descr="Удаление каверномы одним блок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5179" y="2897560"/>
            <a:ext cx="4658821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Вспомогательные методы при операциях: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97152"/>
            <a:ext cx="7239000" cy="1533952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r>
              <a:rPr lang="ru-RU" b="1" dirty="0" smtClean="0"/>
              <a:t>Использование ультразвукового сканера для обнаружения </a:t>
            </a:r>
            <a:r>
              <a:rPr lang="ru-RU" b="1" dirty="0" err="1" smtClean="0"/>
              <a:t>каверномы</a:t>
            </a:r>
            <a:r>
              <a:rPr lang="ru-RU" b="1" dirty="0" smtClean="0"/>
              <a:t> области центральных извилин</a:t>
            </a:r>
          </a:p>
          <a:p>
            <a:endParaRPr lang="ru-RU" dirty="0"/>
          </a:p>
        </p:txBody>
      </p:sp>
      <p:pic>
        <p:nvPicPr>
          <p:cNvPr id="9218" name="Picture 2" descr="Использование ультразвукового сканера для обнаружения каверномы области центральных извил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9144000" cy="32337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Вспомогательные методы при операциях: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140968"/>
            <a:ext cx="7239000" cy="64807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Удаление небольшой </a:t>
            </a:r>
            <a:r>
              <a:rPr lang="ru-RU" dirty="0" err="1" smtClean="0"/>
              <a:t>каверномы</a:t>
            </a:r>
            <a:r>
              <a:rPr lang="ru-RU" dirty="0" smtClean="0"/>
              <a:t> с использованием </a:t>
            </a:r>
            <a:r>
              <a:rPr lang="ru-RU" dirty="0" err="1" smtClean="0"/>
              <a:t>нейронавигации</a:t>
            </a:r>
            <a:endParaRPr lang="ru-RU" dirty="0"/>
          </a:p>
        </p:txBody>
      </p:sp>
      <p:pic>
        <p:nvPicPr>
          <p:cNvPr id="8194" name="Picture 2" descr="Удаление небольшой каверномы с использованием нейронавигац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3182112"/>
          </a:xfrm>
          <a:prstGeom prst="rect">
            <a:avLst/>
          </a:prstGeom>
          <a:noFill/>
        </p:spPr>
      </p:pic>
      <p:pic>
        <p:nvPicPr>
          <p:cNvPr id="8196" name="Picture 4" descr="Электростимуляция моторной коры на операци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464815"/>
            <a:ext cx="3851920" cy="339318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Электростимуляция моторной коры на операции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Радиохирургическое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Радиохирургическое </a:t>
            </a:r>
            <a:r>
              <a:rPr lang="ru-RU" dirty="0" smtClean="0"/>
              <a:t>лечение </a:t>
            </a:r>
            <a:r>
              <a:rPr lang="ru-RU" dirty="0" err="1" smtClean="0"/>
              <a:t>каверном</a:t>
            </a:r>
            <a:r>
              <a:rPr lang="ru-RU" dirty="0" smtClean="0"/>
              <a:t> рекомендуется в случаях повторных кровоизлияний с развитием выраженного неврологического дефицита, если прямое хирургическое вмешательство сопряжено с высоким риском значительного усугубления неврологического дефицита (</a:t>
            </a:r>
            <a:r>
              <a:rPr lang="ru-RU" dirty="0" err="1" smtClean="0"/>
              <a:t>каверномы</a:t>
            </a:r>
            <a:r>
              <a:rPr lang="ru-RU" dirty="0" smtClean="0"/>
              <a:t> диэнцефальной области, зрительного бугра, </a:t>
            </a:r>
            <a:r>
              <a:rPr lang="ru-RU" dirty="0" err="1" smtClean="0"/>
              <a:t>каверномы</a:t>
            </a:r>
            <a:r>
              <a:rPr lang="ru-RU" dirty="0" smtClean="0"/>
              <a:t> ствола мозга).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Клинические рекомендации «Лечение больных с кавернозными </a:t>
            </a:r>
            <a:r>
              <a:rPr lang="ru-RU" dirty="0" err="1" smtClean="0"/>
              <a:t>мальформациями</a:t>
            </a:r>
            <a:r>
              <a:rPr lang="ru-RU" dirty="0" smtClean="0"/>
              <a:t> центральной нервной системы». А.Н</a:t>
            </a:r>
            <a:r>
              <a:rPr lang="ru-RU" dirty="0" smtClean="0"/>
              <a:t>. Коновалов, О.Б. </a:t>
            </a:r>
            <a:r>
              <a:rPr lang="ru-RU" dirty="0" smtClean="0"/>
              <a:t>Белоусова, </a:t>
            </a:r>
            <a:r>
              <a:rPr lang="ru-RU" dirty="0" smtClean="0"/>
              <a:t>Москва, 2014 г</a:t>
            </a:r>
            <a:r>
              <a:rPr lang="ru-RU" dirty="0" smtClean="0"/>
              <a:t>. (</a:t>
            </a:r>
            <a:r>
              <a:rPr lang="ru-RU" dirty="0" smtClean="0"/>
              <a:t>утверждены на Пленуме Правления Ассоциации нейрохирургов России Казань </a:t>
            </a:r>
            <a:r>
              <a:rPr lang="ru-RU" dirty="0" smtClean="0"/>
              <a:t>27.11.2014)</a:t>
            </a:r>
          </a:p>
          <a:p>
            <a:r>
              <a:rPr lang="ru-RU" dirty="0" smtClean="0"/>
              <a:t>Краснова М.А. 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 супратенториальной локализации у детей (клиника, диагностика, хирургическое лечение). </a:t>
            </a:r>
            <a:r>
              <a:rPr lang="ru-RU" dirty="0" err="1" smtClean="0"/>
              <a:t>Автореф</a:t>
            </a:r>
            <a:r>
              <a:rPr lang="ru-RU" dirty="0" smtClean="0"/>
              <a:t>. </a:t>
            </a:r>
            <a:r>
              <a:rPr lang="ru-RU" dirty="0" err="1" smtClean="0"/>
              <a:t>дисс</a:t>
            </a:r>
            <a:r>
              <a:rPr lang="ru-RU" dirty="0" smtClean="0"/>
              <a:t>….канд.мед. наук.-М.-2011, 22с.</a:t>
            </a:r>
          </a:p>
          <a:p>
            <a:r>
              <a:rPr lang="ru-RU" dirty="0" smtClean="0"/>
              <a:t>Марк С. Гринберг «Нейрохирургия», пер. с англ. – М. : </a:t>
            </a:r>
            <a:r>
              <a:rPr lang="ru-RU" dirty="0" err="1" smtClean="0"/>
              <a:t>МЕДпрессинформ</a:t>
            </a:r>
            <a:r>
              <a:rPr lang="ru-RU" dirty="0" smtClean="0"/>
              <a:t>, 2010. – 1008 </a:t>
            </a:r>
            <a:r>
              <a:rPr lang="ru-RU" dirty="0" smtClean="0"/>
              <a:t>с</a:t>
            </a:r>
          </a:p>
          <a:p>
            <a:r>
              <a:rPr lang="ru-RU" dirty="0" smtClean="0"/>
              <a:t>Статья «Кавернозные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 у детей (обзор литературы и анализ собственных наблюдений)» Орлов Ю.А., Орлов М.Ю., Украинский нейрохирургический журнал №4, 2004г.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85</TotalTime>
  <Words>1601</Words>
  <Application>Microsoft Office PowerPoint</Application>
  <PresentationFormat>Экран (4:3)</PresentationFormat>
  <Paragraphs>70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Изящная</vt:lpstr>
      <vt:lpstr>Кавернозные мальформации головного мозга. Диагностика и лечебная тактика.</vt:lpstr>
      <vt:lpstr>Цель:</vt:lpstr>
      <vt:lpstr>Определение</vt:lpstr>
      <vt:lpstr>Гистология:</vt:lpstr>
      <vt:lpstr>Гистология:</vt:lpstr>
      <vt:lpstr>Виды КМ:</vt:lpstr>
      <vt:lpstr>Локализация</vt:lpstr>
      <vt:lpstr>Клиника:</vt:lpstr>
      <vt:lpstr>Клиника:</vt:lpstr>
      <vt:lpstr>Диагностика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Ангиография</vt:lpstr>
      <vt:lpstr>Электроэнцефалография </vt:lpstr>
      <vt:lpstr>Ультразвуковое исследование</vt:lpstr>
      <vt:lpstr>Лечение</vt:lpstr>
      <vt:lpstr>Риски</vt:lpstr>
      <vt:lpstr>Хирургическое лечение</vt:lpstr>
      <vt:lpstr>Хирургическое лечение</vt:lpstr>
      <vt:lpstr>Принципы удаления КМ</vt:lpstr>
      <vt:lpstr>Вспомогательные методы при операциях:</vt:lpstr>
      <vt:lpstr>Вспомогательные методы при операциях:</vt:lpstr>
      <vt:lpstr>Радиохирургическое лечение</vt:lpstr>
      <vt:lpstr>Литература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Кавернозные мальформации головного мозга. Диагностика и лечебная тактика.</dc:title>
  <dc:creator>Admin</dc:creator>
  <cp:lastModifiedBy>Admin</cp:lastModifiedBy>
  <cp:revision>1</cp:revision>
  <dcterms:created xsi:type="dcterms:W3CDTF">2016-10-07T08:04:03Z</dcterms:created>
  <dcterms:modified xsi:type="dcterms:W3CDTF">2016-10-07T09:29:28Z</dcterms:modified>
</cp:coreProperties>
</file>