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32" r:id="rId36"/>
    <p:sldId id="333" r:id="rId37"/>
    <p:sldId id="334" r:id="rId38"/>
    <p:sldId id="335" r:id="rId39"/>
    <p:sldId id="336" r:id="rId40"/>
    <p:sldId id="337" r:id="rId41"/>
    <p:sldId id="329" r:id="rId42"/>
    <p:sldId id="330" r:id="rId43"/>
    <p:sldId id="331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34" autoAdjust="0"/>
    <p:restoredTop sz="94660"/>
  </p:normalViewPr>
  <p:slideViewPr>
    <p:cSldViewPr>
      <p:cViewPr varScale="1">
        <p:scale>
          <a:sx n="43" d="100"/>
          <a:sy n="43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6949" y="273747"/>
            <a:ext cx="8230104" cy="5858505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6948" y="6250027"/>
            <a:ext cx="21318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719" y="6250027"/>
            <a:ext cx="28945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5188" y="6250027"/>
            <a:ext cx="2131864" cy="453592"/>
          </a:xfrm>
        </p:spPr>
        <p:txBody>
          <a:bodyPr/>
          <a:lstStyle>
            <a:lvl1pPr>
              <a:defRPr/>
            </a:lvl1pPr>
          </a:lstStyle>
          <a:p>
            <a:fld id="{65CD50EE-E1B9-4676-8835-0761285BF0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949" y="273747"/>
            <a:ext cx="8230104" cy="114273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6948" y="1594736"/>
            <a:ext cx="4033574" cy="4537517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51799" y="1594736"/>
            <a:ext cx="4035254" cy="2191568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51799" y="3939093"/>
            <a:ext cx="4035254" cy="2193159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6948" y="6250027"/>
            <a:ext cx="21318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719" y="6250027"/>
            <a:ext cx="28945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5188" y="6250027"/>
            <a:ext cx="2131864" cy="453592"/>
          </a:xfrm>
        </p:spPr>
        <p:txBody>
          <a:bodyPr/>
          <a:lstStyle>
            <a:lvl1pPr>
              <a:defRPr/>
            </a:lvl1pPr>
          </a:lstStyle>
          <a:p>
            <a:fld id="{32C71F82-61EF-44AA-96CE-21C1A5F4D45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6949" y="273747"/>
            <a:ext cx="8230104" cy="114273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6948" y="1594736"/>
            <a:ext cx="4033574" cy="2191568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51799" y="1594736"/>
            <a:ext cx="4035254" cy="2191568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6948" y="3939093"/>
            <a:ext cx="4033574" cy="2193159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1799" y="3939093"/>
            <a:ext cx="4035254" cy="2193159"/>
          </a:xfrm>
        </p:spPr>
        <p:txBody>
          <a:bodyPr lIns="94512" tIns="47256" rIns="94512" bIns="47256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6948" y="6250027"/>
            <a:ext cx="21318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719" y="6250027"/>
            <a:ext cx="2894564" cy="453592"/>
          </a:xfrm>
        </p:spPr>
        <p:txBody>
          <a:bodyPr lIns="94512" rIns="94512"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5188" y="6250027"/>
            <a:ext cx="2131864" cy="453592"/>
          </a:xfrm>
        </p:spPr>
        <p:txBody>
          <a:bodyPr/>
          <a:lstStyle>
            <a:lvl1pPr>
              <a:defRPr/>
            </a:lvl1pPr>
          </a:lstStyle>
          <a:p>
            <a:fld id="{F8B0023C-5CAA-407D-9E24-C92D002BA8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63C2DB2-E65D-4330-8E82-6168BE01789F}" type="datetimeFigureOut">
              <a:rPr lang="ru-RU" smtClean="0"/>
              <a:t>30.10.2016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90CA945-C317-46FF-A4C5-F8DBC1091F9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980728"/>
            <a:ext cx="5105400" cy="4968552"/>
          </a:xfrm>
        </p:spPr>
        <p:txBody>
          <a:bodyPr>
            <a:noAutofit/>
          </a:bodyPr>
          <a:lstStyle/>
          <a:p>
            <a:r>
              <a:rPr lang="ru-RU" sz="4400" dirty="0" err="1" smtClean="0"/>
              <a:t>мальформации</a:t>
            </a:r>
            <a:r>
              <a:rPr lang="ru-RU" sz="4400" dirty="0" smtClean="0"/>
              <a:t> </a:t>
            </a:r>
            <a:r>
              <a:rPr lang="ru-RU" sz="4400" dirty="0" smtClean="0"/>
              <a:t>головного мозга </a:t>
            </a:r>
            <a:r>
              <a:rPr lang="ru-RU" sz="4400" dirty="0" smtClean="0"/>
              <a:t>Диагностика </a:t>
            </a:r>
            <a:r>
              <a:rPr lang="ru-RU" sz="4400" dirty="0" smtClean="0"/>
              <a:t>и лечебная тактика.</a:t>
            </a:r>
            <a:endParaRPr lang="ru-RU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Изучить отдельные </a:t>
            </a:r>
            <a:r>
              <a:rPr lang="ru-RU" dirty="0" err="1" smtClean="0"/>
              <a:t>види</a:t>
            </a:r>
            <a:r>
              <a:rPr lang="ru-RU" dirty="0" smtClean="0"/>
              <a:t> сосудистых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головного мозга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Рассмотреть классификацию, клиническую картину, методы диагностики и лечения </a:t>
            </a:r>
            <a:r>
              <a:rPr lang="ru-RU" dirty="0" err="1" smtClean="0"/>
              <a:t>мальформаций</a:t>
            </a:r>
            <a:r>
              <a:rPr lang="ru-RU" dirty="0" smtClean="0"/>
              <a:t> головного мозга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Сосудистые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это </a:t>
            </a:r>
            <a:r>
              <a:rPr lang="ru-RU" dirty="0" smtClean="0"/>
              <a:t>врожденные аномалии (уродства) сосудов головного мозга, связанные с нарушением развития.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20288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Выделяют следующие виды </a:t>
            </a:r>
            <a:r>
              <a:rPr lang="ru-RU" dirty="0" err="1" smtClean="0"/>
              <a:t>мальформаций</a:t>
            </a:r>
            <a:r>
              <a:rPr lang="ru-RU" dirty="0" smtClean="0"/>
              <a:t> (</a:t>
            </a:r>
            <a:r>
              <a:rPr lang="ru-RU" dirty="0" err="1" smtClean="0"/>
              <a:t>McCormick</a:t>
            </a:r>
            <a:r>
              <a:rPr lang="ru-RU" dirty="0" smtClean="0"/>
              <a:t>, 1966):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420888"/>
            <a:ext cx="7239000" cy="4846320"/>
          </a:xfrm>
        </p:spPr>
        <p:txBody>
          <a:bodyPr/>
          <a:lstStyle/>
          <a:p>
            <a:r>
              <a:rPr lang="ru-RU" dirty="0" smtClean="0"/>
              <a:t>- </a:t>
            </a:r>
            <a:r>
              <a:rPr lang="ru-RU" dirty="0" err="1" smtClean="0"/>
              <a:t>артерио-венозные</a:t>
            </a:r>
            <a:r>
              <a:rPr lang="ru-RU" dirty="0" smtClean="0"/>
              <a:t> </a:t>
            </a:r>
            <a:r>
              <a:rPr lang="ru-RU" dirty="0" err="1" smtClean="0"/>
              <a:t>мальформации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кавернозные </a:t>
            </a:r>
            <a:r>
              <a:rPr lang="ru-RU" dirty="0" err="1" smtClean="0"/>
              <a:t>мальфомации</a:t>
            </a:r>
            <a:r>
              <a:rPr lang="ru-RU" dirty="0" smtClean="0"/>
              <a:t>;</a:t>
            </a:r>
          </a:p>
          <a:p>
            <a:r>
              <a:rPr lang="ru-RU" dirty="0" smtClean="0"/>
              <a:t>- венозные ангиомы;</a:t>
            </a:r>
          </a:p>
          <a:p>
            <a:r>
              <a:rPr lang="ru-RU" dirty="0" smtClean="0"/>
              <a:t>- капиллярные </a:t>
            </a:r>
            <a:r>
              <a:rPr lang="ru-RU" dirty="0" err="1" smtClean="0"/>
              <a:t>телангиэктазии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6596" name="Picture 4" descr="14"/>
          <p:cNvPicPr>
            <a:picLocks noGrp="1" noChangeAspect="1" noChangeArrowheads="1"/>
          </p:cNvPicPr>
          <p:nvPr>
            <p:ph/>
          </p:nvPr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>
          <a:xfrm>
            <a:off x="367911" y="2207484"/>
            <a:ext cx="4028534" cy="4379952"/>
          </a:xfrm>
          <a:noFill/>
          <a:ln w="38100">
            <a:solidFill>
              <a:schemeClr val="hlink"/>
            </a:solidFill>
          </a:ln>
        </p:spPr>
      </p:pic>
      <p:sp>
        <p:nvSpPr>
          <p:cNvPr id="1006598" name="Text Box 6"/>
          <p:cNvSpPr txBox="1">
            <a:spLocks noChangeArrowheads="1"/>
          </p:cNvSpPr>
          <p:nvPr/>
        </p:nvSpPr>
        <p:spPr bwMode="auto">
          <a:xfrm>
            <a:off x="341031" y="394705"/>
            <a:ext cx="4072213" cy="164248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b="1" dirty="0"/>
              <a:t>Схематическое изображение</a:t>
            </a:r>
          </a:p>
          <a:p>
            <a:pPr algn="ctr">
              <a:lnSpc>
                <a:spcPct val="110000"/>
              </a:lnSpc>
            </a:pPr>
            <a:r>
              <a:rPr lang="ru-RU" b="1" dirty="0"/>
              <a:t> внутренней </a:t>
            </a:r>
            <a:r>
              <a:rPr lang="en-US" b="1" dirty="0"/>
              <a:t>c</a:t>
            </a:r>
            <a:r>
              <a:rPr lang="ru-RU" b="1" dirty="0" err="1"/>
              <a:t>онной</a:t>
            </a:r>
            <a:r>
              <a:rPr lang="ru-RU" b="1" dirty="0"/>
              <a:t> артерии, </a:t>
            </a:r>
          </a:p>
          <a:p>
            <a:pPr algn="ctr">
              <a:lnSpc>
                <a:spcPct val="110000"/>
              </a:lnSpc>
            </a:pPr>
            <a:r>
              <a:rPr lang="ru-RU" b="1" dirty="0"/>
              <a:t>позвоночной артерии и их ветвей </a:t>
            </a:r>
          </a:p>
          <a:p>
            <a:pPr algn="ctr">
              <a:lnSpc>
                <a:spcPct val="110000"/>
              </a:lnSpc>
            </a:pPr>
            <a:r>
              <a:rPr lang="ru-RU" b="1" dirty="0"/>
              <a:t>в аксиальной плоскости </a:t>
            </a:r>
          </a:p>
          <a:p>
            <a:pPr algn="ctr">
              <a:lnSpc>
                <a:spcPct val="110000"/>
              </a:lnSpc>
            </a:pPr>
            <a:r>
              <a:rPr lang="ru-RU" b="1" dirty="0"/>
              <a:t>(Д. Лужа).</a:t>
            </a:r>
            <a:endParaRPr lang="ru-RU" dirty="0"/>
          </a:p>
        </p:txBody>
      </p:sp>
      <p:sp>
        <p:nvSpPr>
          <p:cNvPr id="1006601" name="Text Box 9"/>
          <p:cNvSpPr txBox="1">
            <a:spLocks noChangeArrowheads="1"/>
          </p:cNvSpPr>
          <p:nvPr/>
        </p:nvSpPr>
        <p:spPr bwMode="auto">
          <a:xfrm>
            <a:off x="4676997" y="394705"/>
            <a:ext cx="4112532" cy="621342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marL="354421" indent="-354421">
              <a:lnSpc>
                <a:spcPct val="110000"/>
              </a:lnSpc>
              <a:buFontTx/>
              <a:buAutoNum type="arabicPeriod"/>
            </a:pPr>
            <a:r>
              <a:rPr lang="ru-RU" sz="1400" b="1" dirty="0"/>
              <a:t>Орбита.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2. Верхнечелюстной синус.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3. Верхняя челюсть.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4. Большое затылочное отверстие.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5. Внутренняя сонная артерия.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6. Передняя мозговая артерия.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7. Передняя соединительная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8. Мозолисто-краевая артерия.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9. </a:t>
            </a:r>
            <a:r>
              <a:rPr lang="ru-RU" sz="1400" b="1" dirty="0" err="1"/>
              <a:t>Перикаллозная</a:t>
            </a:r>
            <a:r>
              <a:rPr lang="ru-RU" sz="1400" b="1" dirty="0"/>
              <a:t>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10. Лобно-полярная ветвь.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11. Средняя мозговая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12. Глазнично-лобные ветви.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13. Теменные ветви.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14. Височные ветви.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15. Ветвь угловой извилины.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16. Передняя ворсинчатая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17. Задняя соединительная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18. Задняя мозговая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19. Височные ветви.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20. Затылочные ветви.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21. Артерия лабиринта.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22. Верхняя мозжечковая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23. Передняя нижняя мозжечковая артерия.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24. Задняя нижняя мозжечковая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25. Базилярная артерия. </a:t>
            </a:r>
          </a:p>
          <a:p>
            <a:pPr marL="354421" indent="-354421">
              <a:lnSpc>
                <a:spcPct val="110000"/>
              </a:lnSpc>
            </a:pPr>
            <a:r>
              <a:rPr lang="ru-RU" sz="1400" b="1" dirty="0"/>
              <a:t>26. Позвоночная артерия.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148" name="Text Box 4"/>
          <p:cNvSpPr txBox="1">
            <a:spLocks noChangeArrowheads="1"/>
          </p:cNvSpPr>
          <p:nvPr/>
        </p:nvSpPr>
        <p:spPr bwMode="auto">
          <a:xfrm>
            <a:off x="1" y="0"/>
            <a:ext cx="9144000" cy="7989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50000"/>
              </a:lnSpc>
            </a:pPr>
            <a:endParaRPr lang="ru-RU" sz="41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3700" b="1" dirty="0">
                <a:solidFill>
                  <a:srgbClr val="FFFF00"/>
                </a:solidFill>
              </a:rPr>
              <a:t>«СОСУДИСТЫЕ </a:t>
            </a:r>
          </a:p>
          <a:p>
            <a:pPr algn="ctr">
              <a:lnSpc>
                <a:spcPct val="150000"/>
              </a:lnSpc>
            </a:pPr>
            <a:r>
              <a:rPr lang="ru-RU" sz="3700" b="1" dirty="0">
                <a:solidFill>
                  <a:srgbClr val="FFFF00"/>
                </a:solidFill>
              </a:rPr>
              <a:t>МАЛЬФОРМАЦИИ»</a:t>
            </a:r>
          </a:p>
          <a:p>
            <a:pPr algn="ctr">
              <a:lnSpc>
                <a:spcPct val="150000"/>
              </a:lnSpc>
            </a:pPr>
            <a:r>
              <a:rPr lang="ru-RU" sz="3700" b="1" dirty="0">
                <a:solidFill>
                  <a:srgbClr val="FFFF00"/>
                </a:solidFill>
              </a:rPr>
              <a:t>или</a:t>
            </a:r>
          </a:p>
          <a:p>
            <a:pPr algn="ctr">
              <a:lnSpc>
                <a:spcPct val="150000"/>
              </a:lnSpc>
            </a:pPr>
            <a:r>
              <a:rPr lang="ru-RU" sz="3700" b="1" dirty="0">
                <a:solidFill>
                  <a:srgbClr val="FFFF00"/>
                </a:solidFill>
              </a:rPr>
              <a:t>«</a:t>
            </a:r>
            <a:r>
              <a:rPr lang="ru-RU" sz="3700" b="1" dirty="0" err="1">
                <a:solidFill>
                  <a:srgbClr val="FFFF00"/>
                </a:solidFill>
              </a:rPr>
              <a:t>ангиодисплазии</a:t>
            </a:r>
            <a:r>
              <a:rPr lang="ru-RU" sz="3700" b="1" dirty="0">
                <a:solidFill>
                  <a:srgbClr val="FFFF00"/>
                </a:solidFill>
              </a:rPr>
              <a:t>»</a:t>
            </a:r>
            <a:r>
              <a:rPr lang="ru-RU" sz="3700" dirty="0">
                <a:solidFill>
                  <a:srgbClr val="FFFF00"/>
                </a:solidFill>
              </a:rPr>
              <a:t> -</a:t>
            </a:r>
          </a:p>
          <a:p>
            <a:pPr algn="ctr">
              <a:lnSpc>
                <a:spcPct val="150000"/>
              </a:lnSpc>
            </a:pPr>
            <a:r>
              <a:rPr lang="ru-RU" sz="3700" dirty="0">
                <a:solidFill>
                  <a:srgbClr val="FFFF00"/>
                </a:solidFill>
              </a:rPr>
              <a:t>синонимы</a:t>
            </a:r>
            <a:endParaRPr lang="ru-RU" sz="37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37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4500" b="1" dirty="0">
              <a:solidFill>
                <a:srgbClr val="FFFF00"/>
              </a:solidFill>
            </a:endParaRP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05" name="Text Box 5"/>
          <p:cNvSpPr txBox="1">
            <a:spLocks noChangeArrowheads="1"/>
          </p:cNvSpPr>
          <p:nvPr/>
        </p:nvSpPr>
        <p:spPr bwMode="auto">
          <a:xfrm>
            <a:off x="475428" y="980396"/>
            <a:ext cx="8233463" cy="466591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3700" b="1" dirty="0">
                <a:solidFill>
                  <a:srgbClr val="FFFF00"/>
                </a:solidFill>
              </a:rPr>
              <a:t>«</a:t>
            </a:r>
            <a:r>
              <a:rPr lang="ru-RU" sz="3700" b="1" dirty="0" err="1">
                <a:solidFill>
                  <a:srgbClr val="FFFF00"/>
                </a:solidFill>
              </a:rPr>
              <a:t>мальформация</a:t>
            </a:r>
            <a:r>
              <a:rPr lang="ru-RU" sz="3700" b="1" dirty="0">
                <a:solidFill>
                  <a:srgbClr val="FFFF00"/>
                </a:solidFill>
              </a:rPr>
              <a:t>»</a:t>
            </a:r>
          </a:p>
          <a:p>
            <a:pPr algn="ctr">
              <a:lnSpc>
                <a:spcPct val="120000"/>
              </a:lnSpc>
            </a:pPr>
            <a:r>
              <a:rPr lang="ru-RU" sz="2900" b="1" dirty="0">
                <a:solidFill>
                  <a:srgbClr val="FFFF00"/>
                </a:solidFill>
              </a:rPr>
              <a:t> означает «порок развития».</a:t>
            </a:r>
            <a:r>
              <a:rPr lang="ru-RU" dirty="0">
                <a:solidFill>
                  <a:srgbClr val="FFFFFF"/>
                </a:solidFill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к порокам развития сосудов головного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(сосудистым </a:t>
            </a:r>
            <a:r>
              <a:rPr lang="ru-RU" sz="2500" dirty="0" err="1">
                <a:solidFill>
                  <a:srgbClr val="FFFFFF"/>
                </a:solidFill>
              </a:rPr>
              <a:t>мальформациям</a:t>
            </a:r>
            <a:r>
              <a:rPr lang="ru-RU" sz="2500" dirty="0">
                <a:solidFill>
                  <a:srgbClr val="FFFFFF"/>
                </a:solidFill>
              </a:rPr>
              <a:t>)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 относят гетерогенную группу </a:t>
            </a:r>
            <a:r>
              <a:rPr lang="ru-RU" sz="2500" dirty="0" err="1">
                <a:solidFill>
                  <a:srgbClr val="FFFFFF"/>
                </a:solidFill>
              </a:rPr>
              <a:t>дисэмбриогенетических</a:t>
            </a:r>
            <a:r>
              <a:rPr lang="ru-RU" sz="2500" dirty="0">
                <a:solidFill>
                  <a:srgbClr val="FFFFFF"/>
                </a:solidFill>
              </a:rPr>
              <a:t> образований преимущественно </a:t>
            </a:r>
            <a:r>
              <a:rPr lang="ru-RU" sz="2500" dirty="0" err="1">
                <a:solidFill>
                  <a:srgbClr val="FFFFFF"/>
                </a:solidFill>
              </a:rPr>
              <a:t>ангиоматозного</a:t>
            </a:r>
            <a:r>
              <a:rPr lang="ru-RU" sz="2500" dirty="0">
                <a:solidFill>
                  <a:srgbClr val="FFFFFF"/>
                </a:solidFill>
              </a:rPr>
              <a:t> строения. Сюда же относят </a:t>
            </a:r>
            <a:r>
              <a:rPr lang="ru-RU" sz="2500" dirty="0" err="1">
                <a:solidFill>
                  <a:srgbClr val="FFFFFF"/>
                </a:solidFill>
              </a:rPr>
              <a:t>персистирующие</a:t>
            </a:r>
            <a:r>
              <a:rPr lang="ru-RU" sz="2500" dirty="0">
                <a:solidFill>
                  <a:srgbClr val="FFFFFF"/>
                </a:solidFill>
              </a:rPr>
              <a:t> эмбриональные сосуды,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а также всякого рода шунты и фистулы.</a:t>
            </a:r>
            <a:r>
              <a:rPr lang="ru-RU" sz="2500" dirty="0"/>
              <a:t> </a:t>
            </a:r>
          </a:p>
          <a:p>
            <a:pPr algn="ctr">
              <a:lnSpc>
                <a:spcPct val="110000"/>
              </a:lnSpc>
            </a:pPr>
            <a:endParaRPr lang="ru-RU" sz="2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172" name="Text Box 4"/>
          <p:cNvSpPr txBox="1">
            <a:spLocks noChangeArrowheads="1"/>
          </p:cNvSpPr>
          <p:nvPr/>
        </p:nvSpPr>
        <p:spPr bwMode="auto">
          <a:xfrm>
            <a:off x="591344" y="106635"/>
            <a:ext cx="7983150" cy="6943463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marL="472562" indent="-472562" algn="ctr">
              <a:lnSpc>
                <a:spcPct val="8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Классификация сосудистых </a:t>
            </a:r>
            <a:r>
              <a:rPr lang="ru-RU" sz="2500" b="1" dirty="0" err="1">
                <a:solidFill>
                  <a:srgbClr val="FFFF00"/>
                </a:solidFill>
              </a:rPr>
              <a:t>мальформаций</a:t>
            </a:r>
            <a:r>
              <a:rPr lang="ru-RU" sz="2500" b="1" dirty="0">
                <a:solidFill>
                  <a:srgbClr val="FFFF00"/>
                </a:solidFill>
              </a:rPr>
              <a:t> </a:t>
            </a:r>
          </a:p>
          <a:p>
            <a:pPr marL="472562" indent="-472562" algn="ctr">
              <a:lnSpc>
                <a:spcPct val="8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головного мозга </a:t>
            </a:r>
            <a:r>
              <a:rPr lang="ru-RU" sz="2100" b="1" dirty="0">
                <a:solidFill>
                  <a:srgbClr val="FFFF00"/>
                </a:solidFill>
              </a:rPr>
              <a:t>(Д.Е. </a:t>
            </a:r>
            <a:r>
              <a:rPr lang="ru-RU" sz="2100" b="1" dirty="0" err="1">
                <a:solidFill>
                  <a:srgbClr val="FFFF00"/>
                </a:solidFill>
              </a:rPr>
              <a:t>Мацко</a:t>
            </a:r>
            <a:r>
              <a:rPr lang="ru-RU" sz="2100" b="1" dirty="0">
                <a:solidFill>
                  <a:srgbClr val="FFFF00"/>
                </a:solidFill>
              </a:rPr>
              <a:t>)</a:t>
            </a:r>
            <a:r>
              <a:rPr lang="ru-RU" sz="2100" dirty="0"/>
              <a:t> </a:t>
            </a:r>
            <a:endParaRPr lang="ru-RU" sz="2100" b="1" dirty="0">
              <a:solidFill>
                <a:srgbClr val="FFFF00"/>
              </a:solidFill>
            </a:endParaRP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I.  </a:t>
            </a:r>
            <a:r>
              <a:rPr lang="ru-RU" sz="2100" dirty="0" err="1">
                <a:solidFill>
                  <a:srgbClr val="FFFFFF"/>
                </a:solidFill>
              </a:rPr>
              <a:t>Ангиоматозные</a:t>
            </a:r>
            <a:r>
              <a:rPr lang="ru-RU" sz="2100" dirty="0">
                <a:solidFill>
                  <a:srgbClr val="FFFFFF"/>
                </a:solidFill>
              </a:rPr>
              <a:t> пороки развития: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1. Кавернозные.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2. Промежуточные.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3. </a:t>
            </a:r>
            <a:r>
              <a:rPr lang="ru-RU" sz="2100" dirty="0" err="1">
                <a:solidFill>
                  <a:srgbClr val="FFFFFF"/>
                </a:solidFill>
              </a:rPr>
              <a:t>Рацемозные</a:t>
            </a:r>
            <a:r>
              <a:rPr lang="ru-RU" sz="2100" dirty="0">
                <a:solidFill>
                  <a:srgbClr val="FFFFFF"/>
                </a:solidFill>
              </a:rPr>
              <a:t>: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</a:t>
            </a:r>
            <a:r>
              <a:rPr lang="ru-RU" sz="2100" dirty="0" err="1">
                <a:solidFill>
                  <a:srgbClr val="FFFFFF"/>
                </a:solidFill>
              </a:rPr>
              <a:t>телеангиэктазии</a:t>
            </a:r>
            <a:r>
              <a:rPr lang="ru-RU" sz="2100" dirty="0">
                <a:solidFill>
                  <a:srgbClr val="FFFFFF"/>
                </a:solidFill>
              </a:rPr>
              <a:t>;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венозные;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артериовенозные.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4. Смешанные.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5. Сочетанные: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в пределах ЦНС;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</a:t>
            </a:r>
            <a:r>
              <a:rPr lang="ru-RU" sz="2100" dirty="0" err="1">
                <a:solidFill>
                  <a:srgbClr val="FFFFFF"/>
                </a:solidFill>
              </a:rPr>
              <a:t>факоматозы</a:t>
            </a:r>
            <a:r>
              <a:rPr lang="ru-RU" sz="2100" dirty="0">
                <a:solidFill>
                  <a:srgbClr val="FFFFFF"/>
                </a:solidFill>
              </a:rPr>
              <a:t>: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нервно-кожный (болезнь </a:t>
            </a:r>
            <a:r>
              <a:rPr lang="ru-RU" sz="2100" dirty="0" err="1">
                <a:solidFill>
                  <a:srgbClr val="FFFFFF"/>
                </a:solidFill>
              </a:rPr>
              <a:t>Стерджа-Вебера</a:t>
            </a:r>
            <a:r>
              <a:rPr lang="ru-RU" sz="2100" dirty="0">
                <a:solidFill>
                  <a:srgbClr val="FFFFFF"/>
                </a:solidFill>
              </a:rPr>
              <a:t>);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-  с поражением конечностей и спинного мозга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      (синдром </a:t>
            </a:r>
            <a:r>
              <a:rPr lang="ru-RU" sz="2100" dirty="0" err="1">
                <a:solidFill>
                  <a:srgbClr val="FFFFFF"/>
                </a:solidFill>
              </a:rPr>
              <a:t>Клиппеля-Треноне</a:t>
            </a:r>
            <a:r>
              <a:rPr lang="ru-RU" sz="2100" dirty="0">
                <a:solidFill>
                  <a:srgbClr val="FFFFFF"/>
                </a:solidFill>
              </a:rPr>
              <a:t>).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II.  </a:t>
            </a:r>
            <a:r>
              <a:rPr lang="ru-RU" sz="2100" dirty="0" err="1">
                <a:solidFill>
                  <a:srgbClr val="FFFFFF"/>
                </a:solidFill>
              </a:rPr>
              <a:t>Неангиоматозные</a:t>
            </a:r>
            <a:r>
              <a:rPr lang="ru-RU" sz="2100" dirty="0">
                <a:solidFill>
                  <a:srgbClr val="FFFFFF"/>
                </a:solidFill>
              </a:rPr>
              <a:t> пороки развития.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1. </a:t>
            </a:r>
            <a:r>
              <a:rPr lang="ru-RU" sz="2100" dirty="0" err="1">
                <a:solidFill>
                  <a:srgbClr val="FFFFFF"/>
                </a:solidFill>
              </a:rPr>
              <a:t>Варикоз</a:t>
            </a:r>
            <a:r>
              <a:rPr lang="ru-RU" sz="2100" dirty="0">
                <a:solidFill>
                  <a:srgbClr val="FFFFFF"/>
                </a:solidFill>
              </a:rPr>
              <a:t>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2. Артериовенозные фистулы и соустья.</a:t>
            </a:r>
          </a:p>
          <a:p>
            <a:pPr marL="472562" indent="-472562"/>
            <a:r>
              <a:rPr lang="ru-RU" sz="2100" dirty="0">
                <a:solidFill>
                  <a:srgbClr val="FFFFFF"/>
                </a:solidFill>
              </a:rPr>
              <a:t>       3. </a:t>
            </a:r>
            <a:r>
              <a:rPr lang="ru-RU" sz="2100" dirty="0" err="1">
                <a:solidFill>
                  <a:srgbClr val="FFFFFF"/>
                </a:solidFill>
              </a:rPr>
              <a:t>Персистирующие</a:t>
            </a:r>
            <a:r>
              <a:rPr lang="ru-RU" sz="2100" dirty="0">
                <a:solidFill>
                  <a:srgbClr val="FFFFFF"/>
                </a:solidFill>
              </a:rPr>
              <a:t> эмбриональные сосуды.</a:t>
            </a:r>
          </a:p>
          <a:p>
            <a:pPr marL="472562" indent="-472562">
              <a:buFontTx/>
              <a:buAutoNum type="romanUcPeriod" startAt="3"/>
            </a:pPr>
            <a:r>
              <a:rPr lang="ru-RU" sz="2100" dirty="0" err="1">
                <a:solidFill>
                  <a:srgbClr val="FFFFFF"/>
                </a:solidFill>
              </a:rPr>
              <a:t>Неклассифицируемые</a:t>
            </a:r>
            <a:r>
              <a:rPr lang="ru-RU" sz="2100" dirty="0">
                <a:solidFill>
                  <a:srgbClr val="FFFFFF"/>
                </a:solidFill>
              </a:rPr>
              <a:t> пороки развития.</a:t>
            </a:r>
          </a:p>
          <a:p>
            <a:pPr marL="472562" indent="-472562"/>
            <a:endParaRPr lang="ru-RU" sz="8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274" name="Text Box 2"/>
          <p:cNvSpPr txBox="1">
            <a:spLocks noChangeArrowheads="1"/>
          </p:cNvSpPr>
          <p:nvPr/>
        </p:nvSpPr>
        <p:spPr bwMode="auto">
          <a:xfrm>
            <a:off x="196555" y="1278018"/>
            <a:ext cx="8734090" cy="632791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sz="2300" b="1" u="sng" dirty="0">
                <a:solidFill>
                  <a:srgbClr val="FFFFFF"/>
                </a:solidFill>
              </a:rPr>
              <a:t>Ангиомы </a:t>
            </a:r>
            <a:r>
              <a:rPr lang="ru-RU" sz="2300" dirty="0">
                <a:solidFill>
                  <a:srgbClr val="FFFFFF"/>
                </a:solidFill>
              </a:rPr>
              <a:t>- кавернозные пороки развития,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от слова «</a:t>
            </a:r>
            <a:r>
              <a:rPr lang="ru-RU" sz="2300" dirty="0" err="1">
                <a:solidFill>
                  <a:srgbClr val="FFFFFF"/>
                </a:solidFill>
              </a:rPr>
              <a:t>кавернозус</a:t>
            </a:r>
            <a:r>
              <a:rPr lang="ru-RU" sz="2300" dirty="0">
                <a:solidFill>
                  <a:srgbClr val="FFFFFF"/>
                </a:solidFill>
              </a:rPr>
              <a:t>» - пещеристый.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Составляют 5-13% всех пороков развития головного мозга.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Кавернозные ангиомы могут встречаться практически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 во всех отделах головного мозга, но чаще всего наблюдается их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супратенториальная локализация - в белом веществе.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Они описаны в подкорковых ганглиях, мозжечке,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синусах твердой мозговой оболочки, гипофизе. </a:t>
            </a:r>
          </a:p>
          <a:p>
            <a:pPr algn="ctr"/>
            <a:endParaRPr lang="ru-RU" sz="1700" dirty="0">
              <a:solidFill>
                <a:srgbClr val="FFFFFF"/>
              </a:solidFill>
            </a:endParaRPr>
          </a:p>
          <a:p>
            <a:pPr algn="ctr"/>
            <a:r>
              <a:rPr lang="ru-RU" sz="2100" dirty="0">
                <a:solidFill>
                  <a:srgbClr val="FFFFFF"/>
                </a:solidFill>
              </a:rPr>
              <a:t> </a:t>
            </a:r>
            <a:r>
              <a:rPr lang="ru-RU" sz="2300" dirty="0">
                <a:solidFill>
                  <a:srgbClr val="FFFFFF"/>
                </a:solidFill>
              </a:rPr>
              <a:t>Располагаясь по </a:t>
            </a:r>
            <a:r>
              <a:rPr lang="ru-RU" sz="2300" u="sng" dirty="0">
                <a:solidFill>
                  <a:srgbClr val="FFFFFF"/>
                </a:solidFill>
              </a:rPr>
              <a:t>средней линии</a:t>
            </a:r>
            <a:r>
              <a:rPr lang="ru-RU" sz="2300" dirty="0">
                <a:solidFill>
                  <a:srgbClr val="FFFFFF"/>
                </a:solidFill>
              </a:rPr>
              <a:t>, кавернозные ангиомы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 способны приводить к </a:t>
            </a:r>
            <a:r>
              <a:rPr lang="ru-RU" sz="2300" u="sng" dirty="0">
                <a:solidFill>
                  <a:srgbClr val="FFFFFF"/>
                </a:solidFill>
              </a:rPr>
              <a:t>эндокринным нарушениям</a:t>
            </a:r>
            <a:r>
              <a:rPr lang="ru-RU" sz="2300" dirty="0">
                <a:solidFill>
                  <a:srgbClr val="FFFFFF"/>
                </a:solidFill>
              </a:rPr>
              <a:t>,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могут давать симптоматику поражения </a:t>
            </a:r>
            <a:r>
              <a:rPr lang="ru-RU" sz="2300" u="sng" dirty="0">
                <a:solidFill>
                  <a:srgbClr val="FFFFFF"/>
                </a:solidFill>
              </a:rPr>
              <a:t>тройничного нерва</a:t>
            </a:r>
            <a:r>
              <a:rPr lang="ru-RU" sz="2300" dirty="0">
                <a:solidFill>
                  <a:srgbClr val="FFFFFF"/>
                </a:solidFill>
              </a:rPr>
              <a:t> и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сочетаться с патологией других сосудов и внутренних органов.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Размеры могут колебаться от </a:t>
            </a:r>
            <a:r>
              <a:rPr lang="ru-RU" sz="2300" dirty="0" err="1">
                <a:solidFill>
                  <a:srgbClr val="FFFFFF"/>
                </a:solidFill>
              </a:rPr>
              <a:t>микромальформаций</a:t>
            </a:r>
            <a:r>
              <a:rPr lang="ru-RU" sz="2300" dirty="0">
                <a:solidFill>
                  <a:srgbClr val="FFFFFF"/>
                </a:solidFill>
              </a:rPr>
              <a:t> до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гигантских, занимающих целую долю. </a:t>
            </a:r>
          </a:p>
          <a:p>
            <a:pPr algn="ctr"/>
            <a:r>
              <a:rPr lang="ru-RU" sz="2300" dirty="0">
                <a:solidFill>
                  <a:srgbClr val="FFFFFF"/>
                </a:solidFill>
              </a:rPr>
              <a:t>Форма обычно приближается к округло-овальной. </a:t>
            </a:r>
          </a:p>
        </p:txBody>
      </p:sp>
      <p:sp>
        <p:nvSpPr>
          <p:cNvPr id="1078275" name="Text Box 3"/>
          <p:cNvSpPr txBox="1">
            <a:spLocks noChangeArrowheads="1"/>
          </p:cNvSpPr>
          <p:nvPr/>
        </p:nvSpPr>
        <p:spPr bwMode="auto">
          <a:xfrm>
            <a:off x="1" y="226001"/>
            <a:ext cx="9144000" cy="41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100" b="1" dirty="0">
                <a:solidFill>
                  <a:srgbClr val="FFFF00"/>
                </a:solidFill>
              </a:rPr>
              <a:t>КАВЕРНОЗНЫЕ И ПРОМЕЖУТОЧНЫЕ АНГИОМЫ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44" name="Text Box 4"/>
          <p:cNvSpPr txBox="1">
            <a:spLocks noChangeArrowheads="1"/>
          </p:cNvSpPr>
          <p:nvPr/>
        </p:nvSpPr>
        <p:spPr bwMode="auto">
          <a:xfrm>
            <a:off x="542626" y="1"/>
            <a:ext cx="8115866" cy="779600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20000"/>
              </a:lnSpc>
            </a:pPr>
            <a:endParaRPr lang="ru-RU" sz="1000" b="1" dirty="0">
              <a:solidFill>
                <a:srgbClr val="FFFF00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ru-RU" sz="2900" b="1" dirty="0">
                <a:solidFill>
                  <a:srgbClr val="FFFF00"/>
                </a:solidFill>
              </a:rPr>
              <a:t>Клинически</a:t>
            </a:r>
            <a:r>
              <a:rPr lang="ru-RU" sz="2100" dirty="0">
                <a:solidFill>
                  <a:srgbClr val="FFFFFF"/>
                </a:solidFill>
              </a:rPr>
              <a:t> манифестируют в молодом возрасте (средний возраст 23,5 года) судорожным синдромом (35-50% случаев),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картиной прогрессирующих неврологических выпадений, симулирующих опухоль (35,5-50% случаев), или симптоматикой внутричерепного кровоизлияния (20-30% случаев).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Возможны сочетания этих вариантов либо развитие более редких, например, с нарушением психики, с выраженной тромбоцитопенией и склонностью к кровотечениям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(синдром </a:t>
            </a:r>
            <a:r>
              <a:rPr lang="ru-RU" sz="2100" dirty="0" err="1">
                <a:solidFill>
                  <a:srgbClr val="FFFFFF"/>
                </a:solidFill>
              </a:rPr>
              <a:t>Карабаха-Меритта</a:t>
            </a:r>
            <a:r>
              <a:rPr lang="ru-RU" sz="2100" dirty="0">
                <a:solidFill>
                  <a:srgbClr val="FFFFFF"/>
                </a:solidFill>
              </a:rPr>
              <a:t>).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Описано появление первых клинических симптомов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у женщин на фоне беременности, родов или приема эстрогенов,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что, по-видимому, можно объяснить увеличением объема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порока из-за нарушения венозного оттока при повышении внутрибрюшного давления либо специфической </a:t>
            </a:r>
          </a:p>
          <a:p>
            <a:pPr algn="ctr">
              <a:lnSpc>
                <a:spcPct val="120000"/>
              </a:lnSpc>
            </a:pPr>
            <a:r>
              <a:rPr lang="ru-RU" sz="2100" dirty="0">
                <a:solidFill>
                  <a:srgbClr val="FFFFFF"/>
                </a:solidFill>
              </a:rPr>
              <a:t>чувствительностью к определенным гормонам.</a:t>
            </a:r>
          </a:p>
          <a:p>
            <a:pPr algn="ctr">
              <a:lnSpc>
                <a:spcPct val="120000"/>
              </a:lnSpc>
            </a:pPr>
            <a:endParaRPr lang="ru-RU" sz="21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468" name="Text Box 4"/>
          <p:cNvSpPr txBox="1">
            <a:spLocks noChangeArrowheads="1"/>
          </p:cNvSpPr>
          <p:nvPr/>
        </p:nvSpPr>
        <p:spPr bwMode="auto">
          <a:xfrm>
            <a:off x="174715" y="302395"/>
            <a:ext cx="8796249" cy="7763688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900" b="1" dirty="0">
                <a:solidFill>
                  <a:srgbClr val="FFFF00"/>
                </a:solidFill>
              </a:rPr>
              <a:t>КТ-картина</a:t>
            </a:r>
            <a:r>
              <a:rPr lang="ru-RU" dirty="0">
                <a:solidFill>
                  <a:srgbClr val="FFFFFF"/>
                </a:solidFill>
              </a:rPr>
              <a:t> </a:t>
            </a:r>
            <a:r>
              <a:rPr lang="ru-RU" sz="2500" dirty="0">
                <a:solidFill>
                  <a:srgbClr val="FFFFFF"/>
                </a:solidFill>
              </a:rPr>
              <a:t>неспецифична: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 </a:t>
            </a:r>
            <a:r>
              <a:rPr lang="ru-RU" sz="2500" dirty="0" err="1">
                <a:solidFill>
                  <a:srgbClr val="FFFFFF"/>
                </a:solidFill>
              </a:rPr>
              <a:t>масс-эффект</a:t>
            </a:r>
            <a:r>
              <a:rPr lang="ru-RU" sz="2500" dirty="0">
                <a:solidFill>
                  <a:srgbClr val="FFFFFF"/>
                </a:solidFill>
              </a:rPr>
              <a:t> обычно отсутствует,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в 35% случаев определяются </a:t>
            </a:r>
          </a:p>
          <a:p>
            <a:pPr algn="ctr">
              <a:lnSpc>
                <a:spcPct val="110000"/>
              </a:lnSpc>
            </a:pPr>
            <a:r>
              <a:rPr lang="ru-RU" sz="2500" u="sng" dirty="0">
                <a:solidFill>
                  <a:srgbClr val="FFFFFF"/>
                </a:solidFill>
              </a:rPr>
              <a:t>зоны повышенной плотности,</a:t>
            </a:r>
            <a:r>
              <a:rPr lang="ru-RU" sz="2500" dirty="0">
                <a:solidFill>
                  <a:srgbClr val="FFFFFF"/>
                </a:solidFill>
              </a:rPr>
              <a:t> связанные с </a:t>
            </a:r>
            <a:r>
              <a:rPr lang="ru-RU" sz="2500" dirty="0" err="1">
                <a:solidFill>
                  <a:srgbClr val="FFFFFF"/>
                </a:solidFill>
              </a:rPr>
              <a:t>кальцификацией</a:t>
            </a:r>
            <a:r>
              <a:rPr lang="ru-RU" sz="2500" dirty="0">
                <a:solidFill>
                  <a:srgbClr val="FFFFFF"/>
                </a:solidFill>
              </a:rPr>
              <a:t>.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Можно наблюдать контрастное усиление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и признаки острого кровоизлияния.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Лишь внедрение в клиническую практику </a:t>
            </a:r>
            <a:r>
              <a:rPr lang="ru-RU" sz="2500" b="1" dirty="0">
                <a:solidFill>
                  <a:srgbClr val="FFFF00"/>
                </a:solidFill>
              </a:rPr>
              <a:t>МРТ</a:t>
            </a:r>
          </a:p>
          <a:p>
            <a:pPr algn="ctr">
              <a:lnSpc>
                <a:spcPct val="11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 </a:t>
            </a:r>
            <a:r>
              <a:rPr lang="ru-RU" sz="2500" dirty="0">
                <a:solidFill>
                  <a:srgbClr val="FFFFFF"/>
                </a:solidFill>
              </a:rPr>
              <a:t>улучшило прижизненную диагностику этого вида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сосудистых </a:t>
            </a:r>
            <a:r>
              <a:rPr lang="ru-RU" sz="2500" dirty="0" err="1">
                <a:solidFill>
                  <a:srgbClr val="FFFFFF"/>
                </a:solidFill>
              </a:rPr>
              <a:t>мальформаций</a:t>
            </a:r>
            <a:r>
              <a:rPr lang="ru-RU" sz="2500" dirty="0">
                <a:solidFill>
                  <a:srgbClr val="FFFFFF"/>
                </a:solidFill>
              </a:rPr>
              <a:t>. Выявляется кольцо </a:t>
            </a:r>
            <a:r>
              <a:rPr lang="ru-RU" sz="2500" dirty="0" err="1">
                <a:solidFill>
                  <a:srgbClr val="FFFFFF"/>
                </a:solidFill>
              </a:rPr>
              <a:t>гемосидерина</a:t>
            </a:r>
            <a:r>
              <a:rPr lang="ru-RU" sz="2500" dirty="0">
                <a:solidFill>
                  <a:srgbClr val="FFFFFF"/>
                </a:solidFill>
              </a:rPr>
              <a:t>, окружающее небольшое </a:t>
            </a:r>
            <a:r>
              <a:rPr lang="ru-RU" sz="2500" dirty="0" err="1">
                <a:solidFill>
                  <a:srgbClr val="FFFFFF"/>
                </a:solidFill>
              </a:rPr>
              <a:t>многоузловое</a:t>
            </a:r>
            <a:r>
              <a:rPr lang="ru-RU" sz="2500" dirty="0">
                <a:solidFill>
                  <a:srgbClr val="FFFFFF"/>
                </a:solidFill>
              </a:rPr>
              <a:t> ядро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смешанной интенсивности сигнала.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 </a:t>
            </a:r>
            <a:r>
              <a:rPr lang="ru-RU" sz="2500" dirty="0" err="1">
                <a:solidFill>
                  <a:srgbClr val="FFFFFF"/>
                </a:solidFill>
              </a:rPr>
              <a:t>Гемосидерин</a:t>
            </a:r>
            <a:r>
              <a:rPr lang="ru-RU" sz="2500" dirty="0">
                <a:solidFill>
                  <a:srgbClr val="FFFFFF"/>
                </a:solidFill>
              </a:rPr>
              <a:t> и (или) обызвествления выявляются </a:t>
            </a:r>
          </a:p>
          <a:p>
            <a:pPr algn="ctr">
              <a:lnSpc>
                <a:spcPct val="110000"/>
              </a:lnSpc>
            </a:pPr>
            <a:r>
              <a:rPr lang="ru-RU" sz="2500" u="sng" dirty="0">
                <a:solidFill>
                  <a:srgbClr val="FFFFFF"/>
                </a:solidFill>
              </a:rPr>
              <a:t>в виде зон </a:t>
            </a:r>
            <a:r>
              <a:rPr lang="ru-RU" sz="2500" u="sng" dirty="0" err="1">
                <a:solidFill>
                  <a:srgbClr val="FFFFFF"/>
                </a:solidFill>
              </a:rPr>
              <a:t>гипоинтенсивности</a:t>
            </a:r>
            <a:r>
              <a:rPr lang="ru-RU" sz="2500" u="sng" dirty="0">
                <a:solidFill>
                  <a:srgbClr val="FFFFFF"/>
                </a:solidFill>
              </a:rPr>
              <a:t> сигнала на Т2-ВИ. 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При наличии геморрагии картина зависит от давности ее.</a:t>
            </a:r>
          </a:p>
          <a:p>
            <a:pPr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 Иногда наблюдается слабое контрастное усиление.</a:t>
            </a:r>
          </a:p>
          <a:p>
            <a:pPr algn="ctr">
              <a:lnSpc>
                <a:spcPct val="110000"/>
              </a:lnSpc>
            </a:pPr>
            <a:endParaRPr lang="ru-RU" sz="25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9298" name="Text Box 2"/>
          <p:cNvSpPr txBox="1">
            <a:spLocks noChangeArrowheads="1"/>
          </p:cNvSpPr>
          <p:nvPr/>
        </p:nvSpPr>
        <p:spPr bwMode="auto">
          <a:xfrm>
            <a:off x="658543" y="4379953"/>
            <a:ext cx="7884033" cy="256688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Рентгеновская компьютерная томография до (а)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 после введения контрастного вещества (б).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Кавернозная ангиома </a:t>
            </a:r>
            <a:r>
              <a:rPr lang="ru-RU" sz="1700" b="1" dirty="0" err="1">
                <a:solidFill>
                  <a:srgbClr val="FFFFFF"/>
                </a:solidFill>
              </a:rPr>
              <a:t>конвекситальных</a:t>
            </a:r>
            <a:r>
              <a:rPr lang="ru-RU" sz="1700" b="1" dirty="0">
                <a:solidFill>
                  <a:srgbClr val="FFFFFF"/>
                </a:solidFill>
              </a:rPr>
              <a:t> отделов правой теменной доли представлена в виде округлого участка неоднородной плотности без </a:t>
            </a:r>
            <a:r>
              <a:rPr lang="ru-RU" sz="1700" b="1" dirty="0" err="1">
                <a:solidFill>
                  <a:srgbClr val="FFFFFF"/>
                </a:solidFill>
              </a:rPr>
              <a:t>перифокального</a:t>
            </a:r>
            <a:r>
              <a:rPr lang="ru-RU" sz="1700" b="1" dirty="0">
                <a:solidFill>
                  <a:srgbClr val="FFFFFF"/>
                </a:solidFill>
              </a:rPr>
              <a:t> отека.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После внутривенного усиления (б) происходит незначительное повышение плотности преимущественно в задних отделах кавернозной ангиомы.</a:t>
            </a:r>
          </a:p>
          <a:p>
            <a:pPr algn="ctr">
              <a:lnSpc>
                <a:spcPct val="110000"/>
              </a:lnSpc>
            </a:pPr>
            <a:endParaRPr lang="ru-RU" sz="1000" b="1" dirty="0">
              <a:solidFill>
                <a:srgbClr val="FFFFFF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17086" y="891269"/>
            <a:ext cx="3047440" cy="3246767"/>
            <a:chOff x="1000" y="464"/>
            <a:chExt cx="1579" cy="1812"/>
          </a:xfrm>
        </p:grpSpPr>
        <p:pic>
          <p:nvPicPr>
            <p:cNvPr id="1079300" name="Picture 4" descr="Ris33a"/>
            <p:cNvPicPr>
              <a:picLocks noChangeAspect="1" noChangeArrowheads="1"/>
            </p:cNvPicPr>
            <p:nvPr/>
          </p:nvPicPr>
          <p:blipFill>
            <a:blip r:embed="rId2" cstate="print">
              <a:lum bright="-6000" contrast="24000"/>
            </a:blip>
            <a:srcRect l="8958" t="11302" r="12094" b="8243"/>
            <a:stretch>
              <a:fillRect/>
            </a:stretch>
          </p:blipFill>
          <p:spPr bwMode="auto">
            <a:xfrm>
              <a:off x="1000" y="464"/>
              <a:ext cx="1579" cy="1803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79301" name="Text Box 5"/>
            <p:cNvSpPr txBox="1">
              <a:spLocks noChangeArrowheads="1"/>
            </p:cNvSpPr>
            <p:nvPr/>
          </p:nvSpPr>
          <p:spPr bwMode="auto">
            <a:xfrm>
              <a:off x="1038" y="2046"/>
              <a:ext cx="231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а</a:t>
              </a:r>
              <a:endParaRPr lang="ru-RU" dirty="0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4865152" y="876946"/>
            <a:ext cx="3047440" cy="3246767"/>
            <a:chOff x="3000" y="471"/>
            <a:chExt cx="1546" cy="1805"/>
          </a:xfrm>
        </p:grpSpPr>
        <p:pic>
          <p:nvPicPr>
            <p:cNvPr id="1079303" name="Picture 7" descr="Ris33b"/>
            <p:cNvPicPr>
              <a:picLocks noChangeAspect="1" noChangeArrowheads="1"/>
            </p:cNvPicPr>
            <p:nvPr/>
          </p:nvPicPr>
          <p:blipFill>
            <a:blip r:embed="rId3" cstate="print">
              <a:lum bright="-6000" contrast="18000"/>
            </a:blip>
            <a:srcRect l="9407" t="8890" r="12543" b="197"/>
            <a:stretch>
              <a:fillRect/>
            </a:stretch>
          </p:blipFill>
          <p:spPr bwMode="auto">
            <a:xfrm>
              <a:off x="3000" y="471"/>
              <a:ext cx="1546" cy="179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79304" name="Text Box 8"/>
            <p:cNvSpPr txBox="1">
              <a:spLocks noChangeArrowheads="1"/>
            </p:cNvSpPr>
            <p:nvPr/>
          </p:nvSpPr>
          <p:spPr bwMode="auto">
            <a:xfrm>
              <a:off x="3017" y="2041"/>
              <a:ext cx="239" cy="2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б</a:t>
              </a:r>
              <a:endParaRPr lang="ru-RU" dirty="0"/>
            </a:p>
          </p:txBody>
        </p:sp>
      </p:grpSp>
      <p:sp>
        <p:nvSpPr>
          <p:cNvPr id="1079305" name="Text Box 9"/>
          <p:cNvSpPr txBox="1">
            <a:spLocks noChangeArrowheads="1"/>
          </p:cNvSpPr>
          <p:nvPr/>
        </p:nvSpPr>
        <p:spPr bwMode="auto">
          <a:xfrm>
            <a:off x="2513214" y="216451"/>
            <a:ext cx="4112532" cy="480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Кавернозная ангиома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937415" y="1244594"/>
            <a:ext cx="3373351" cy="3608050"/>
            <a:chOff x="446" y="750"/>
            <a:chExt cx="1973" cy="2189"/>
          </a:xfrm>
        </p:grpSpPr>
        <p:pic>
          <p:nvPicPr>
            <p:cNvPr id="1080323" name="Picture 3" descr="T1 ax"/>
            <p:cNvPicPr>
              <a:picLocks noChangeAspect="1" noChangeArrowheads="1"/>
            </p:cNvPicPr>
            <p:nvPr/>
          </p:nvPicPr>
          <p:blipFill>
            <a:blip r:embed="rId2" cstate="print">
              <a:lum bright="6000" contrast="30000"/>
            </a:blip>
            <a:srcRect l="4941" t="5356" b="7100"/>
            <a:stretch>
              <a:fillRect/>
            </a:stretch>
          </p:blipFill>
          <p:spPr bwMode="auto">
            <a:xfrm>
              <a:off x="446" y="750"/>
              <a:ext cx="1973" cy="2189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0324" name="AutoShape 4"/>
            <p:cNvSpPr>
              <a:spLocks noChangeArrowheads="1"/>
            </p:cNvSpPr>
            <p:nvPr/>
          </p:nvSpPr>
          <p:spPr bwMode="auto">
            <a:xfrm rot="7246440">
              <a:off x="1962" y="1605"/>
              <a:ext cx="433" cy="79"/>
            </a:xfrm>
            <a:prstGeom prst="rightArrow">
              <a:avLst>
                <a:gd name="adj1" fmla="val 50000"/>
                <a:gd name="adj2" fmla="val 137025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0325" name="AutoShape 5"/>
            <p:cNvSpPr>
              <a:spLocks noChangeArrowheads="1"/>
            </p:cNvSpPr>
            <p:nvPr/>
          </p:nvSpPr>
          <p:spPr bwMode="auto">
            <a:xfrm>
              <a:off x="556" y="2022"/>
              <a:ext cx="474" cy="72"/>
            </a:xfrm>
            <a:prstGeom prst="rightArrow">
              <a:avLst>
                <a:gd name="adj1" fmla="val 50000"/>
                <a:gd name="adj2" fmla="val 16458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0326" name="Text Box 6"/>
            <p:cNvSpPr txBox="1">
              <a:spLocks noChangeArrowheads="1"/>
            </p:cNvSpPr>
            <p:nvPr/>
          </p:nvSpPr>
          <p:spPr bwMode="auto">
            <a:xfrm>
              <a:off x="461" y="2703"/>
              <a:ext cx="292" cy="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а</a:t>
              </a:r>
              <a:endParaRPr lang="ru-RU" dirty="0"/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902111" y="1243003"/>
            <a:ext cx="3427110" cy="3608049"/>
            <a:chOff x="2678" y="613"/>
            <a:chExt cx="2146" cy="2160"/>
          </a:xfrm>
        </p:grpSpPr>
        <p:pic>
          <p:nvPicPr>
            <p:cNvPr id="1080328" name="Picture 8" descr="T1 ax1 after contrast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36000"/>
            </a:blip>
            <a:srcRect t="6139" b="2046"/>
            <a:stretch>
              <a:fillRect/>
            </a:stretch>
          </p:blipFill>
          <p:spPr bwMode="auto">
            <a:xfrm>
              <a:off x="2678" y="613"/>
              <a:ext cx="2146" cy="215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0329" name="AutoShape 9"/>
            <p:cNvSpPr>
              <a:spLocks noChangeArrowheads="1"/>
            </p:cNvSpPr>
            <p:nvPr/>
          </p:nvSpPr>
          <p:spPr bwMode="auto">
            <a:xfrm>
              <a:off x="2803" y="1889"/>
              <a:ext cx="492" cy="74"/>
            </a:xfrm>
            <a:prstGeom prst="rightArrow">
              <a:avLst>
                <a:gd name="adj1" fmla="val 50000"/>
                <a:gd name="adj2" fmla="val 166216"/>
              </a:avLst>
            </a:prstGeom>
            <a:solidFill>
              <a:srgbClr val="FFFFFF"/>
            </a:solidFill>
            <a:ln w="3810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0330" name="Text Box 10"/>
            <p:cNvSpPr txBox="1">
              <a:spLocks noChangeArrowheads="1"/>
            </p:cNvSpPr>
            <p:nvPr/>
          </p:nvSpPr>
          <p:spPr bwMode="auto">
            <a:xfrm>
              <a:off x="2722" y="2550"/>
              <a:ext cx="303" cy="223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б</a:t>
              </a:r>
              <a:endParaRPr lang="ru-RU" dirty="0"/>
            </a:p>
          </p:txBody>
        </p:sp>
        <p:sp>
          <p:nvSpPr>
            <p:cNvPr id="1080331" name="AutoShape 11"/>
            <p:cNvSpPr>
              <a:spLocks noChangeArrowheads="1"/>
            </p:cNvSpPr>
            <p:nvPr/>
          </p:nvSpPr>
          <p:spPr bwMode="auto">
            <a:xfrm rot="7246440">
              <a:off x="4297" y="1445"/>
              <a:ext cx="446" cy="82"/>
            </a:xfrm>
            <a:prstGeom prst="rightArrow">
              <a:avLst>
                <a:gd name="adj1" fmla="val 50000"/>
                <a:gd name="adj2" fmla="val 135976"/>
              </a:avLst>
            </a:prstGeom>
            <a:solidFill>
              <a:srgbClr val="FFFFFF"/>
            </a:solidFill>
            <a:ln w="38100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80332" name="Text Box 12"/>
          <p:cNvSpPr txBox="1">
            <a:spLocks noChangeArrowheads="1"/>
          </p:cNvSpPr>
          <p:nvPr/>
        </p:nvSpPr>
        <p:spPr bwMode="auto">
          <a:xfrm>
            <a:off x="920616" y="5105701"/>
            <a:ext cx="7460684" cy="153429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Магнитно-резонансная томография Т1-ВИ,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до (а) и после (б) контрастного усиления.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После введения парамагнитного контрастного вещества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интенсивность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не изменяется ни внутри ангиомы,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ни по периферии её</a:t>
            </a:r>
          </a:p>
        </p:txBody>
      </p:sp>
      <p:sp>
        <p:nvSpPr>
          <p:cNvPr id="1080333" name="Text Box 13"/>
          <p:cNvSpPr txBox="1">
            <a:spLocks noChangeArrowheads="1"/>
          </p:cNvSpPr>
          <p:nvPr/>
        </p:nvSpPr>
        <p:spPr bwMode="auto">
          <a:xfrm>
            <a:off x="470388" y="445635"/>
            <a:ext cx="8238503" cy="480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Множественные кавернозные ангиомы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39893" y="1180933"/>
            <a:ext cx="3237274" cy="3530063"/>
            <a:chOff x="619" y="742"/>
            <a:chExt cx="1927" cy="2218"/>
          </a:xfrm>
        </p:grpSpPr>
        <p:pic>
          <p:nvPicPr>
            <p:cNvPr id="1081347" name="Picture 3" descr="t2 ax3"/>
            <p:cNvPicPr>
              <a:picLocks noChangeAspect="1" noChangeArrowheads="1"/>
            </p:cNvPicPr>
            <p:nvPr/>
          </p:nvPicPr>
          <p:blipFill>
            <a:blip r:embed="rId2" cstate="print">
              <a:lum contrast="24000"/>
            </a:blip>
            <a:srcRect l="2487" t="4840" r="4477" b="3520"/>
            <a:stretch>
              <a:fillRect/>
            </a:stretch>
          </p:blipFill>
          <p:spPr bwMode="auto">
            <a:xfrm>
              <a:off x="619" y="742"/>
              <a:ext cx="1927" cy="2218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1348" name="AutoShape 4"/>
            <p:cNvSpPr>
              <a:spLocks noChangeArrowheads="1"/>
            </p:cNvSpPr>
            <p:nvPr/>
          </p:nvSpPr>
          <p:spPr bwMode="auto">
            <a:xfrm rot="9998481">
              <a:off x="1920" y="1649"/>
              <a:ext cx="446" cy="77"/>
            </a:xfrm>
            <a:prstGeom prst="rightArrow">
              <a:avLst>
                <a:gd name="adj1" fmla="val 50000"/>
                <a:gd name="adj2" fmla="val 144805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49" name="AutoShape 5"/>
            <p:cNvSpPr>
              <a:spLocks noChangeArrowheads="1"/>
            </p:cNvSpPr>
            <p:nvPr/>
          </p:nvSpPr>
          <p:spPr bwMode="auto">
            <a:xfrm>
              <a:off x="784" y="1665"/>
              <a:ext cx="446" cy="77"/>
            </a:xfrm>
            <a:prstGeom prst="rightArrow">
              <a:avLst>
                <a:gd name="adj1" fmla="val 50000"/>
                <a:gd name="adj2" fmla="val 144805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50" name="AutoShape 6"/>
            <p:cNvSpPr>
              <a:spLocks noChangeArrowheads="1"/>
            </p:cNvSpPr>
            <p:nvPr/>
          </p:nvSpPr>
          <p:spPr bwMode="auto">
            <a:xfrm rot="-8921667">
              <a:off x="1697" y="2715"/>
              <a:ext cx="446" cy="76"/>
            </a:xfrm>
            <a:prstGeom prst="rightArrow">
              <a:avLst>
                <a:gd name="adj1" fmla="val 50000"/>
                <a:gd name="adj2" fmla="val 14671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51" name="Text Box 7"/>
            <p:cNvSpPr txBox="1">
              <a:spLocks noChangeArrowheads="1"/>
            </p:cNvSpPr>
            <p:nvPr/>
          </p:nvSpPr>
          <p:spPr bwMode="auto">
            <a:xfrm>
              <a:off x="670" y="2723"/>
              <a:ext cx="273" cy="2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а</a:t>
              </a:r>
              <a:endParaRPr lang="ru-RU" dirty="0"/>
            </a:p>
          </p:txBody>
        </p:sp>
      </p:grp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4945791" y="1176158"/>
            <a:ext cx="3237275" cy="3530063"/>
            <a:chOff x="2944" y="739"/>
            <a:chExt cx="1927" cy="2218"/>
          </a:xfrm>
        </p:grpSpPr>
        <p:pic>
          <p:nvPicPr>
            <p:cNvPr id="1081353" name="Picture 9" descr="T1 ax3"/>
            <p:cNvPicPr>
              <a:picLocks noChangeAspect="1" noChangeArrowheads="1"/>
            </p:cNvPicPr>
            <p:nvPr/>
          </p:nvPicPr>
          <p:blipFill>
            <a:blip r:embed="rId3" cstate="print">
              <a:lum bright="6000" contrast="30000"/>
            </a:blip>
            <a:srcRect l="3293" t="1324" r="3763" b="882"/>
            <a:stretch>
              <a:fillRect/>
            </a:stretch>
          </p:blipFill>
          <p:spPr bwMode="auto">
            <a:xfrm>
              <a:off x="2944" y="739"/>
              <a:ext cx="1927" cy="2218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1354" name="AutoShape 10"/>
            <p:cNvSpPr>
              <a:spLocks noChangeArrowheads="1"/>
            </p:cNvSpPr>
            <p:nvPr/>
          </p:nvSpPr>
          <p:spPr bwMode="auto">
            <a:xfrm>
              <a:off x="3087" y="1680"/>
              <a:ext cx="420" cy="72"/>
            </a:xfrm>
            <a:prstGeom prst="rightArrow">
              <a:avLst>
                <a:gd name="adj1" fmla="val 50000"/>
                <a:gd name="adj2" fmla="val 1458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55" name="AutoShape 11"/>
            <p:cNvSpPr>
              <a:spLocks noChangeArrowheads="1"/>
            </p:cNvSpPr>
            <p:nvPr/>
          </p:nvSpPr>
          <p:spPr bwMode="auto">
            <a:xfrm rot="-8921667">
              <a:off x="4000" y="2689"/>
              <a:ext cx="420" cy="72"/>
            </a:xfrm>
            <a:prstGeom prst="rightArrow">
              <a:avLst>
                <a:gd name="adj1" fmla="val 50000"/>
                <a:gd name="adj2" fmla="val 1458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56" name="AutoShape 12"/>
            <p:cNvSpPr>
              <a:spLocks noChangeArrowheads="1"/>
            </p:cNvSpPr>
            <p:nvPr/>
          </p:nvSpPr>
          <p:spPr bwMode="auto">
            <a:xfrm rot="9998481">
              <a:off x="4210" y="1680"/>
              <a:ext cx="421" cy="72"/>
            </a:xfrm>
            <a:prstGeom prst="rightArrow">
              <a:avLst>
                <a:gd name="adj1" fmla="val 50000"/>
                <a:gd name="adj2" fmla="val 14618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1357" name="Text Box 13"/>
            <p:cNvSpPr txBox="1">
              <a:spLocks noChangeArrowheads="1"/>
            </p:cNvSpPr>
            <p:nvPr/>
          </p:nvSpPr>
          <p:spPr bwMode="auto">
            <a:xfrm>
              <a:off x="2954" y="2731"/>
              <a:ext cx="259" cy="2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б</a:t>
              </a:r>
              <a:endParaRPr lang="ru-RU" dirty="0"/>
            </a:p>
          </p:txBody>
        </p:sp>
      </p:grpSp>
      <p:sp>
        <p:nvSpPr>
          <p:cNvPr id="1081358" name="Text Box 14"/>
          <p:cNvSpPr txBox="1">
            <a:spLocks noChangeArrowheads="1"/>
          </p:cNvSpPr>
          <p:nvPr/>
        </p:nvSpPr>
        <p:spPr bwMode="auto">
          <a:xfrm>
            <a:off x="994534" y="4952911"/>
            <a:ext cx="7190211" cy="1991339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Магнитно-резонансная томография Т2-ВИ (а) и Т1-ВИ (б),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Кавернозные ангиомы (стрелки) представлены в виде округлых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образований с участками гетерогенного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на Т2- и Т1- ВИ.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Интенсивность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определяется давностью кровоизлияния.</a:t>
            </a:r>
          </a:p>
          <a:p>
            <a:pPr algn="ctr">
              <a:lnSpc>
                <a:spcPct val="110000"/>
              </a:lnSpc>
            </a:pPr>
            <a:endParaRPr lang="ru-RU" sz="1000" b="1" dirty="0">
              <a:solidFill>
                <a:srgbClr val="FFFFFF"/>
              </a:solidFill>
            </a:endParaRPr>
          </a:p>
        </p:txBody>
      </p:sp>
      <p:sp>
        <p:nvSpPr>
          <p:cNvPr id="1081359" name="Text Box 15"/>
          <p:cNvSpPr txBox="1">
            <a:spLocks noChangeArrowheads="1"/>
          </p:cNvSpPr>
          <p:nvPr/>
        </p:nvSpPr>
        <p:spPr bwMode="auto">
          <a:xfrm>
            <a:off x="470388" y="445635"/>
            <a:ext cx="8238503" cy="480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Множественные кавернозные ангиомы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401059" y="1015410"/>
            <a:ext cx="3047440" cy="3246767"/>
            <a:chOff x="3143" y="566"/>
            <a:chExt cx="1542" cy="1748"/>
          </a:xfrm>
        </p:grpSpPr>
        <p:pic>
          <p:nvPicPr>
            <p:cNvPr id="1082371" name="Picture 3" descr="mip axial2"/>
            <p:cNvPicPr>
              <a:picLocks noChangeAspect="1" noChangeArrowheads="1"/>
            </p:cNvPicPr>
            <p:nvPr/>
          </p:nvPicPr>
          <p:blipFill>
            <a:blip r:embed="rId2" cstate="print">
              <a:lum bright="6000" contrast="18000"/>
            </a:blip>
            <a:srcRect b="3532"/>
            <a:stretch>
              <a:fillRect/>
            </a:stretch>
          </p:blipFill>
          <p:spPr bwMode="auto">
            <a:xfrm>
              <a:off x="3143" y="566"/>
              <a:ext cx="1542" cy="1748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2372" name="AutoShape 4"/>
            <p:cNvSpPr>
              <a:spLocks noChangeArrowheads="1"/>
            </p:cNvSpPr>
            <p:nvPr/>
          </p:nvSpPr>
          <p:spPr bwMode="auto">
            <a:xfrm rot="-2656186">
              <a:off x="3372" y="1778"/>
              <a:ext cx="346" cy="58"/>
            </a:xfrm>
            <a:prstGeom prst="rightArrow">
              <a:avLst>
                <a:gd name="adj1" fmla="val 50000"/>
                <a:gd name="adj2" fmla="val 14913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2373" name="AutoShape 5"/>
            <p:cNvSpPr>
              <a:spLocks noChangeArrowheads="1"/>
            </p:cNvSpPr>
            <p:nvPr/>
          </p:nvSpPr>
          <p:spPr bwMode="auto">
            <a:xfrm rot="-7406656">
              <a:off x="4017" y="1618"/>
              <a:ext cx="346" cy="57"/>
            </a:xfrm>
            <a:prstGeom prst="rightArrow">
              <a:avLst>
                <a:gd name="adj1" fmla="val 50000"/>
                <a:gd name="adj2" fmla="val 15175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82374" name="Text Box 6"/>
          <p:cNvSpPr txBox="1">
            <a:spLocks noChangeArrowheads="1"/>
          </p:cNvSpPr>
          <p:nvPr/>
        </p:nvSpPr>
        <p:spPr bwMode="auto">
          <a:xfrm>
            <a:off x="4945790" y="4443615"/>
            <a:ext cx="3973096" cy="266344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магнитно-резонансной ангиографии </a:t>
            </a:r>
            <a:r>
              <a:rPr lang="en-US" sz="1700" b="1" dirty="0">
                <a:solidFill>
                  <a:srgbClr val="FFFFFF"/>
                </a:solidFill>
              </a:rPr>
              <a:t>MIP</a:t>
            </a:r>
            <a:r>
              <a:rPr lang="ru-RU" sz="1700" b="1" dirty="0">
                <a:solidFill>
                  <a:srgbClr val="FFFFFF"/>
                </a:solidFill>
              </a:rPr>
              <a:t>-реконструкции в аксиальной плоскости определяются две кавернозные ангиомы (стрелки), не имеющие связи с сосудом. Интенсивность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определяется наличием в них продуктов распада гемоглобина.</a:t>
            </a: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806379" y="1040875"/>
            <a:ext cx="3047440" cy="3246767"/>
            <a:chOff x="448" y="894"/>
            <a:chExt cx="1814" cy="2040"/>
          </a:xfrm>
        </p:grpSpPr>
        <p:pic>
          <p:nvPicPr>
            <p:cNvPr id="1082376" name="Picture 8" descr="Рис24СКТА-ККС"/>
            <p:cNvPicPr>
              <a:picLocks noChangeArrowheads="1"/>
            </p:cNvPicPr>
            <p:nvPr/>
          </p:nvPicPr>
          <p:blipFill>
            <a:blip r:embed="rId3" cstate="print">
              <a:lum bright="6000" contrast="42000"/>
            </a:blip>
            <a:srcRect/>
            <a:stretch>
              <a:fillRect/>
            </a:stretch>
          </p:blipFill>
          <p:spPr bwMode="auto">
            <a:xfrm>
              <a:off x="448" y="894"/>
              <a:ext cx="1814" cy="2040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516" y="1043"/>
              <a:ext cx="834" cy="1240"/>
              <a:chOff x="356" y="547"/>
              <a:chExt cx="834" cy="1240"/>
            </a:xfrm>
          </p:grpSpPr>
          <p:sp>
            <p:nvSpPr>
              <p:cNvPr id="1082378" name="Text Box 10"/>
              <p:cNvSpPr txBox="1">
                <a:spLocks noChangeArrowheads="1"/>
              </p:cNvSpPr>
              <p:nvPr/>
            </p:nvSpPr>
            <p:spPr bwMode="auto">
              <a:xfrm>
                <a:off x="356" y="547"/>
                <a:ext cx="288" cy="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ru-RU" sz="1400" dirty="0">
                    <a:solidFill>
                      <a:srgbClr val="FFFFFF"/>
                    </a:solidFill>
                  </a:rPr>
                  <a:t>3</a:t>
                </a:r>
                <a:endParaRPr lang="ru-RU" dirty="0"/>
              </a:p>
            </p:txBody>
          </p:sp>
          <p:sp>
            <p:nvSpPr>
              <p:cNvPr id="1082379" name="Line 11"/>
              <p:cNvSpPr>
                <a:spLocks noChangeShapeType="1"/>
              </p:cNvSpPr>
              <p:nvPr/>
            </p:nvSpPr>
            <p:spPr bwMode="auto">
              <a:xfrm rot="1158495" flipH="1">
                <a:off x="536" y="703"/>
                <a:ext cx="346" cy="19"/>
              </a:xfrm>
              <a:prstGeom prst="lin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2380" name="Line 12"/>
              <p:cNvSpPr>
                <a:spLocks noChangeShapeType="1"/>
              </p:cNvSpPr>
              <p:nvPr/>
            </p:nvSpPr>
            <p:spPr bwMode="auto">
              <a:xfrm flipH="1">
                <a:off x="862" y="1227"/>
                <a:ext cx="173" cy="0"/>
              </a:xfrm>
              <a:prstGeom prst="lin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2381" name="Text Box 13"/>
              <p:cNvSpPr txBox="1">
                <a:spLocks noChangeArrowheads="1"/>
              </p:cNvSpPr>
              <p:nvPr/>
            </p:nvSpPr>
            <p:spPr bwMode="auto">
              <a:xfrm>
                <a:off x="714" y="1132"/>
                <a:ext cx="172" cy="18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ru-RU" sz="1400" dirty="0">
                    <a:solidFill>
                      <a:srgbClr val="FFFFFF"/>
                    </a:solidFill>
                  </a:rPr>
                  <a:t>1</a:t>
                </a:r>
                <a:endParaRPr lang="ru-RU" dirty="0"/>
              </a:p>
            </p:txBody>
          </p:sp>
          <p:sp>
            <p:nvSpPr>
              <p:cNvPr id="1082382" name="Text Box 14"/>
              <p:cNvSpPr txBox="1">
                <a:spLocks noChangeArrowheads="1"/>
              </p:cNvSpPr>
              <p:nvPr/>
            </p:nvSpPr>
            <p:spPr bwMode="auto">
              <a:xfrm>
                <a:off x="1017" y="1607"/>
                <a:ext cx="173" cy="1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ru-RU" sz="1400" dirty="0">
                    <a:solidFill>
                      <a:srgbClr val="FFFFFF"/>
                    </a:solidFill>
                  </a:rPr>
                  <a:t>2</a:t>
                </a:r>
                <a:endParaRPr lang="ru-RU" dirty="0"/>
              </a:p>
            </p:txBody>
          </p:sp>
          <p:sp>
            <p:nvSpPr>
              <p:cNvPr id="1082383" name="Line 15"/>
              <p:cNvSpPr>
                <a:spLocks noChangeShapeType="1"/>
              </p:cNvSpPr>
              <p:nvPr/>
            </p:nvSpPr>
            <p:spPr bwMode="auto">
              <a:xfrm>
                <a:off x="1020" y="1366"/>
                <a:ext cx="73" cy="282"/>
              </a:xfrm>
              <a:prstGeom prst="line">
                <a:avLst/>
              </a:prstGeom>
              <a:noFill/>
              <a:ln w="12700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082384" name="Text Box 16"/>
          <p:cNvSpPr txBox="1">
            <a:spLocks noChangeArrowheads="1"/>
          </p:cNvSpPr>
          <p:nvPr/>
        </p:nvSpPr>
        <p:spPr bwMode="auto">
          <a:xfrm>
            <a:off x="430068" y="4469079"/>
            <a:ext cx="3816860" cy="2617664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СКТА в артериальную фазу контрастное вещество находится не только в кавернозной части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правой ВСА (1), но и в кавернозном синусе (2) и расширенной верхней глазничной вене (3).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Правосторонний экзофтальм</a:t>
            </a:r>
            <a:r>
              <a:rPr lang="en-US" sz="1700" b="1" dirty="0">
                <a:solidFill>
                  <a:srgbClr val="FFFFFF"/>
                </a:solidFill>
              </a:rPr>
              <a:t>.</a:t>
            </a:r>
            <a:endParaRPr lang="ru-RU" sz="1700" b="1" dirty="0">
              <a:solidFill>
                <a:srgbClr val="FFFFFF"/>
              </a:solidFill>
            </a:endParaRPr>
          </a:p>
          <a:p>
            <a:pPr algn="ctr">
              <a:lnSpc>
                <a:spcPct val="110000"/>
              </a:lnSpc>
            </a:pPr>
            <a:endParaRPr lang="ru-RU" sz="1400" b="1" dirty="0">
              <a:solidFill>
                <a:srgbClr val="FFFFFF"/>
              </a:solidFill>
            </a:endParaRPr>
          </a:p>
        </p:txBody>
      </p:sp>
      <p:sp>
        <p:nvSpPr>
          <p:cNvPr id="1082385" name="Text Box 17"/>
          <p:cNvSpPr txBox="1">
            <a:spLocks noChangeArrowheads="1"/>
          </p:cNvSpPr>
          <p:nvPr/>
        </p:nvSpPr>
        <p:spPr bwMode="auto">
          <a:xfrm>
            <a:off x="5254902" y="394705"/>
            <a:ext cx="3408631" cy="86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Кавернозная ангиома</a:t>
            </a:r>
          </a:p>
        </p:txBody>
      </p:sp>
      <p:sp>
        <p:nvSpPr>
          <p:cNvPr id="1082386" name="Text Box 18"/>
          <p:cNvSpPr txBox="1">
            <a:spLocks noChangeArrowheads="1"/>
          </p:cNvSpPr>
          <p:nvPr/>
        </p:nvSpPr>
        <p:spPr bwMode="auto">
          <a:xfrm>
            <a:off x="349431" y="89128"/>
            <a:ext cx="4112532" cy="86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Каротидно-кавернозное соустье справа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221303" y="954932"/>
            <a:ext cx="3311193" cy="3491866"/>
            <a:chOff x="3114" y="246"/>
            <a:chExt cx="1971" cy="2194"/>
          </a:xfrm>
        </p:grpSpPr>
        <p:pic>
          <p:nvPicPr>
            <p:cNvPr id="1083395" name="Picture 3" descr="PC mra"/>
            <p:cNvPicPr>
              <a:picLocks noChangeAspect="1" noChangeArrowheads="1"/>
            </p:cNvPicPr>
            <p:nvPr/>
          </p:nvPicPr>
          <p:blipFill>
            <a:blip r:embed="rId2" cstate="print">
              <a:lum bright="6000" contrast="18000"/>
            </a:blip>
            <a:srcRect l="7706" t="3334" r="9232"/>
            <a:stretch>
              <a:fillRect/>
            </a:stretch>
          </p:blipFill>
          <p:spPr bwMode="auto">
            <a:xfrm>
              <a:off x="3114" y="246"/>
              <a:ext cx="1835" cy="219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3396" name="Text Box 4"/>
            <p:cNvSpPr txBox="1">
              <a:spLocks noChangeArrowheads="1"/>
            </p:cNvSpPr>
            <p:nvPr/>
          </p:nvSpPr>
          <p:spPr bwMode="auto">
            <a:xfrm>
              <a:off x="4685" y="1311"/>
              <a:ext cx="40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83397" name="Text Box 5"/>
            <p:cNvSpPr txBox="1">
              <a:spLocks noChangeArrowheads="1"/>
            </p:cNvSpPr>
            <p:nvPr/>
          </p:nvSpPr>
          <p:spPr bwMode="auto">
            <a:xfrm>
              <a:off x="4698" y="656"/>
              <a:ext cx="239" cy="2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83398" name="Line 6"/>
            <p:cNvSpPr>
              <a:spLocks noChangeShapeType="1"/>
            </p:cNvSpPr>
            <p:nvPr/>
          </p:nvSpPr>
          <p:spPr bwMode="auto">
            <a:xfrm flipH="1">
              <a:off x="4478" y="840"/>
              <a:ext cx="258" cy="31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3399" name="Line 7"/>
            <p:cNvSpPr>
              <a:spLocks noChangeShapeType="1"/>
            </p:cNvSpPr>
            <p:nvPr/>
          </p:nvSpPr>
          <p:spPr bwMode="auto">
            <a:xfrm>
              <a:off x="4220" y="1428"/>
              <a:ext cx="51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3400" name="Text Box 8"/>
            <p:cNvSpPr txBox="1">
              <a:spLocks noChangeArrowheads="1"/>
            </p:cNvSpPr>
            <p:nvPr/>
          </p:nvSpPr>
          <p:spPr bwMode="auto">
            <a:xfrm>
              <a:off x="4469" y="275"/>
              <a:ext cx="399" cy="2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83401" name="Line 9"/>
            <p:cNvSpPr>
              <a:spLocks noChangeShapeType="1"/>
            </p:cNvSpPr>
            <p:nvPr/>
          </p:nvSpPr>
          <p:spPr bwMode="auto">
            <a:xfrm flipH="1">
              <a:off x="4367" y="455"/>
              <a:ext cx="148" cy="15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83402" name="Text Box 10"/>
          <p:cNvSpPr txBox="1">
            <a:spLocks noChangeArrowheads="1"/>
          </p:cNvSpPr>
          <p:nvPr/>
        </p:nvSpPr>
        <p:spPr bwMode="auto">
          <a:xfrm>
            <a:off x="4535881" y="4631418"/>
            <a:ext cx="4379645" cy="198466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магнитно-резонансной </a:t>
            </a:r>
            <a:r>
              <a:rPr lang="ru-RU" sz="1700" b="1" dirty="0" err="1">
                <a:solidFill>
                  <a:srgbClr val="FFFFFF"/>
                </a:solidFill>
              </a:rPr>
              <a:t>фазоконтрастной</a:t>
            </a:r>
            <a:r>
              <a:rPr lang="ru-RU" sz="1700" b="1" dirty="0">
                <a:solidFill>
                  <a:srgbClr val="FFFFFF"/>
                </a:solidFill>
              </a:rPr>
              <a:t> ангиографии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определяется интенсивный ток крови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в кавернозном синусе (1), </a:t>
            </a:r>
            <a:r>
              <a:rPr lang="ru-RU" sz="1700" b="1" dirty="0" err="1">
                <a:solidFill>
                  <a:srgbClr val="FFFFFF"/>
                </a:solidFill>
              </a:rPr>
              <a:t>сфенопариетальном</a:t>
            </a:r>
            <a:r>
              <a:rPr lang="ru-RU" sz="1700" b="1" dirty="0">
                <a:solidFill>
                  <a:srgbClr val="FFFFFF"/>
                </a:solidFill>
              </a:rPr>
              <a:t> синусе (2),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расширение верхней глазничной вены (3).</a:t>
            </a: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816458" y="1002679"/>
            <a:ext cx="3448950" cy="3460035"/>
            <a:chOff x="492" y="414"/>
            <a:chExt cx="2053" cy="2174"/>
          </a:xfrm>
        </p:grpSpPr>
        <p:pic>
          <p:nvPicPr>
            <p:cNvPr id="1083404" name="Picture 12" descr="t2 ax"/>
            <p:cNvPicPr>
              <a:picLocks noChangeAspect="1" noChangeArrowheads="1"/>
            </p:cNvPicPr>
            <p:nvPr/>
          </p:nvPicPr>
          <p:blipFill>
            <a:blip r:embed="rId3" cstate="print"/>
            <a:srcRect l="4430" t="818" r="5048" b="5997"/>
            <a:stretch>
              <a:fillRect/>
            </a:stretch>
          </p:blipFill>
          <p:spPr bwMode="auto">
            <a:xfrm>
              <a:off x="492" y="414"/>
              <a:ext cx="1842" cy="217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83405" name="Text Box 13"/>
            <p:cNvSpPr txBox="1">
              <a:spLocks noChangeArrowheads="1"/>
            </p:cNvSpPr>
            <p:nvPr/>
          </p:nvSpPr>
          <p:spPr bwMode="auto">
            <a:xfrm>
              <a:off x="2144" y="2167"/>
              <a:ext cx="22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83406" name="Line 14"/>
            <p:cNvSpPr>
              <a:spLocks noChangeShapeType="1"/>
            </p:cNvSpPr>
            <p:nvPr/>
          </p:nvSpPr>
          <p:spPr bwMode="auto">
            <a:xfrm flipH="1" flipV="1">
              <a:off x="1577" y="1432"/>
              <a:ext cx="604" cy="777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3407" name="Text Box 15"/>
            <p:cNvSpPr txBox="1">
              <a:spLocks noChangeArrowheads="1"/>
            </p:cNvSpPr>
            <p:nvPr/>
          </p:nvSpPr>
          <p:spPr bwMode="auto">
            <a:xfrm>
              <a:off x="2179" y="647"/>
              <a:ext cx="366" cy="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83408" name="Line 16"/>
            <p:cNvSpPr>
              <a:spLocks noChangeShapeType="1"/>
            </p:cNvSpPr>
            <p:nvPr/>
          </p:nvSpPr>
          <p:spPr bwMode="auto">
            <a:xfrm flipH="1">
              <a:off x="1767" y="765"/>
              <a:ext cx="450" cy="3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83409" name="Text Box 17"/>
            <p:cNvSpPr txBox="1">
              <a:spLocks noChangeArrowheads="1"/>
            </p:cNvSpPr>
            <p:nvPr/>
          </p:nvSpPr>
          <p:spPr bwMode="auto">
            <a:xfrm>
              <a:off x="2179" y="415"/>
              <a:ext cx="366" cy="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83410" name="Line 18"/>
            <p:cNvSpPr>
              <a:spLocks noChangeShapeType="1"/>
            </p:cNvSpPr>
            <p:nvPr/>
          </p:nvSpPr>
          <p:spPr bwMode="auto">
            <a:xfrm flipH="1" flipV="1">
              <a:off x="1851" y="533"/>
              <a:ext cx="366" cy="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83411" name="Text Box 19"/>
          <p:cNvSpPr txBox="1">
            <a:spLocks noChangeArrowheads="1"/>
          </p:cNvSpPr>
          <p:nvPr/>
        </p:nvSpPr>
        <p:spPr bwMode="auto">
          <a:xfrm>
            <a:off x="228474" y="4631418"/>
            <a:ext cx="4189810" cy="198466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Магнитно-резонансная томография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Т2-ВИ, аксиальная плоскость. Увеличение давления в левом каротидном синусе (1) приводит к увеличению размеров и деформации верхней глазничной вены (2)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 экзофтальму (3).</a:t>
            </a:r>
          </a:p>
        </p:txBody>
      </p:sp>
      <p:sp>
        <p:nvSpPr>
          <p:cNvPr id="1083412" name="Text Box 20"/>
          <p:cNvSpPr txBox="1">
            <a:spLocks noChangeArrowheads="1"/>
          </p:cNvSpPr>
          <p:nvPr/>
        </p:nvSpPr>
        <p:spPr bwMode="auto">
          <a:xfrm>
            <a:off x="241914" y="257832"/>
            <a:ext cx="8739130" cy="480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>
                <a:solidFill>
                  <a:srgbClr val="FFFF00"/>
                </a:solidFill>
              </a:rPr>
              <a:t>Каротидно-кавернозное соустье слева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8514" name="Picture 2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 b="1201"/>
          <a:stretch>
            <a:fillRect/>
          </a:stretch>
        </p:blipFill>
        <p:spPr bwMode="auto">
          <a:xfrm>
            <a:off x="1617798" y="391523"/>
            <a:ext cx="5905044" cy="435289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088515" name="Text Box 3"/>
          <p:cNvSpPr txBox="1">
            <a:spLocks noChangeArrowheads="1"/>
          </p:cNvSpPr>
          <p:nvPr/>
        </p:nvSpPr>
        <p:spPr bwMode="auto">
          <a:xfrm>
            <a:off x="1612758" y="5054771"/>
            <a:ext cx="5955444" cy="113796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b="1" dirty="0">
                <a:solidFill>
                  <a:srgbClr val="FFFFFF"/>
                </a:solidFill>
              </a:rPr>
              <a:t>МРТ. Т2-ВИ,</a:t>
            </a:r>
          </a:p>
          <a:p>
            <a:pPr algn="ctr"/>
            <a:r>
              <a:rPr lang="ru-RU" sz="2500" b="1" dirty="0">
                <a:solidFill>
                  <a:srgbClr val="FFFF00"/>
                </a:solidFill>
              </a:rPr>
              <a:t>Гигантская кавернозная </a:t>
            </a:r>
            <a:r>
              <a:rPr lang="ru-RU" sz="2500" b="1" dirty="0" err="1">
                <a:solidFill>
                  <a:srgbClr val="FFFF00"/>
                </a:solidFill>
              </a:rPr>
              <a:t>гемангиома</a:t>
            </a:r>
            <a:r>
              <a:rPr lang="ru-RU" sz="25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sz="2500" b="1" dirty="0">
                <a:solidFill>
                  <a:srgbClr val="FFFF00"/>
                </a:solidFill>
              </a:rPr>
              <a:t>моста мозга</a:t>
            </a:r>
            <a:endParaRPr lang="ru-RU" sz="25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420" name="Text Box 4"/>
          <p:cNvSpPr txBox="1">
            <a:spLocks noChangeArrowheads="1"/>
          </p:cNvSpPr>
          <p:nvPr/>
        </p:nvSpPr>
        <p:spPr bwMode="auto">
          <a:xfrm>
            <a:off x="330953" y="184621"/>
            <a:ext cx="8537535" cy="712505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marL="354421" indent="-354421" algn="ctr">
              <a:lnSpc>
                <a:spcPct val="110000"/>
              </a:lnSpc>
            </a:pPr>
            <a:r>
              <a:rPr lang="ru-RU" sz="2900" b="1" dirty="0" err="1">
                <a:solidFill>
                  <a:srgbClr val="FFFF00"/>
                </a:solidFill>
              </a:rPr>
              <a:t>Рацемозные</a:t>
            </a:r>
            <a:r>
              <a:rPr lang="ru-RU" sz="2900" b="1" dirty="0">
                <a:solidFill>
                  <a:srgbClr val="FFFF00"/>
                </a:solidFill>
              </a:rPr>
              <a:t> пороки развития - прежнее название «ветвистые ангиомы»</a:t>
            </a:r>
            <a:r>
              <a:rPr lang="ru-RU" sz="2500" dirty="0">
                <a:solidFill>
                  <a:srgbClr val="FFFFFF"/>
                </a:solidFill>
              </a:rPr>
              <a:t> </a:t>
            </a:r>
            <a:r>
              <a:rPr lang="ru-RU" sz="2500" dirty="0">
                <a:solidFill>
                  <a:srgbClr val="FFFF00"/>
                </a:solidFill>
              </a:rPr>
              <a:t>-</a:t>
            </a:r>
          </a:p>
          <a:p>
            <a:pPr marL="354421" indent="-354421"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 сборная группа, представленная несколькими вариантами сосудистых </a:t>
            </a:r>
            <a:r>
              <a:rPr lang="ru-RU" sz="2500" dirty="0" err="1">
                <a:solidFill>
                  <a:srgbClr val="FFFFFF"/>
                </a:solidFill>
              </a:rPr>
              <a:t>мальформаций</a:t>
            </a:r>
            <a:r>
              <a:rPr lang="ru-RU" sz="2500" dirty="0">
                <a:solidFill>
                  <a:srgbClr val="FFFFFF"/>
                </a:solidFill>
              </a:rPr>
              <a:t>, для которых характерно наличие мозгового вещества или иной ткани между сосудистыми стволами. </a:t>
            </a:r>
          </a:p>
          <a:p>
            <a:pPr marL="354421" indent="-354421" algn="ctr">
              <a:lnSpc>
                <a:spcPct val="110000"/>
              </a:lnSpc>
            </a:pPr>
            <a:r>
              <a:rPr lang="ru-RU" sz="2500" dirty="0">
                <a:solidFill>
                  <a:srgbClr val="FFFFFF"/>
                </a:solidFill>
              </a:rPr>
              <a:t>Эта группа включает в себя </a:t>
            </a:r>
            <a:r>
              <a:rPr lang="ru-RU" sz="2500" dirty="0" err="1">
                <a:solidFill>
                  <a:srgbClr val="FFFFFF"/>
                </a:solidFill>
              </a:rPr>
              <a:t>телеангиэктазии</a:t>
            </a:r>
            <a:r>
              <a:rPr lang="ru-RU" sz="2500" dirty="0">
                <a:solidFill>
                  <a:srgbClr val="FFFFFF"/>
                </a:solidFill>
              </a:rPr>
              <a:t> - очаговые скопления </a:t>
            </a:r>
            <a:r>
              <a:rPr lang="ru-RU" sz="2500" dirty="0" err="1">
                <a:solidFill>
                  <a:srgbClr val="FFFFFF"/>
                </a:solidFill>
              </a:rPr>
              <a:t>капилляроподобных</a:t>
            </a:r>
            <a:r>
              <a:rPr lang="ru-RU" sz="2500" dirty="0">
                <a:solidFill>
                  <a:srgbClr val="FFFFFF"/>
                </a:solidFill>
              </a:rPr>
              <a:t> расширенных сосудов, стенки которых практически лишены соединительной, мышечной и эластической ткани и представлены лишь базальной мембраной, выстланной эндотелием. </a:t>
            </a:r>
          </a:p>
          <a:p>
            <a:pPr marL="354421" indent="-354421" algn="ctr"/>
            <a:r>
              <a:rPr lang="ru-RU" sz="2500" dirty="0">
                <a:solidFill>
                  <a:srgbClr val="FFFFFF"/>
                </a:solidFill>
              </a:rPr>
              <a:t>Между отдельными сосудистыми компонентами располагается ткань мозга.</a:t>
            </a:r>
          </a:p>
          <a:p>
            <a:pPr marL="354421" indent="-354421" algn="ctr"/>
            <a:r>
              <a:rPr lang="ru-RU" sz="2500" b="1" dirty="0" err="1">
                <a:solidFill>
                  <a:srgbClr val="FFFF00"/>
                </a:solidFill>
              </a:rPr>
              <a:t>Рацемозные</a:t>
            </a:r>
            <a:r>
              <a:rPr lang="ru-RU" sz="2500" b="1" dirty="0">
                <a:solidFill>
                  <a:srgbClr val="FFFF00"/>
                </a:solidFill>
              </a:rPr>
              <a:t>:</a:t>
            </a:r>
            <a:r>
              <a:rPr lang="ru-RU" sz="2500" dirty="0">
                <a:solidFill>
                  <a:srgbClr val="FFFFFF"/>
                </a:solidFill>
              </a:rPr>
              <a:t>   </a:t>
            </a:r>
            <a:r>
              <a:rPr lang="ru-RU" sz="2500" b="1" dirty="0">
                <a:solidFill>
                  <a:srgbClr val="FFFFFF"/>
                </a:solidFill>
              </a:rPr>
              <a:t>-  </a:t>
            </a:r>
            <a:r>
              <a:rPr lang="ru-RU" b="1" dirty="0" err="1">
                <a:solidFill>
                  <a:srgbClr val="FFFFFF"/>
                </a:solidFill>
              </a:rPr>
              <a:t>телеангиэктазии</a:t>
            </a:r>
            <a:r>
              <a:rPr lang="ru-RU" b="1" dirty="0">
                <a:solidFill>
                  <a:srgbClr val="FFFFFF"/>
                </a:solidFill>
              </a:rPr>
              <a:t>;</a:t>
            </a:r>
          </a:p>
          <a:p>
            <a:pPr marL="354421" indent="-354421" algn="ctr"/>
            <a:r>
              <a:rPr lang="ru-RU" b="1" dirty="0">
                <a:solidFill>
                  <a:srgbClr val="FFFFFF"/>
                </a:solidFill>
              </a:rPr>
              <a:t>                       -   венозные;</a:t>
            </a:r>
          </a:p>
          <a:p>
            <a:pPr marL="354421" indent="-354421" algn="ctr"/>
            <a:r>
              <a:rPr lang="ru-RU" b="1" dirty="0">
                <a:solidFill>
                  <a:srgbClr val="FFFFFF"/>
                </a:solidFill>
              </a:rPr>
              <a:t>                                     -   артериовенозные</a:t>
            </a:r>
            <a:r>
              <a:rPr lang="ru-RU" dirty="0">
                <a:solidFill>
                  <a:srgbClr val="FFFFFF"/>
                </a:solidFill>
              </a:rPr>
              <a:t>.</a:t>
            </a:r>
          </a:p>
          <a:p>
            <a:pPr marL="354421" indent="-354421" algn="ctr"/>
            <a:endParaRPr lang="ru-RU" sz="1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953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6000" contrast="18000"/>
          </a:blip>
          <a:srcRect r="51956" b="10480"/>
          <a:stretch>
            <a:fillRect/>
          </a:stretch>
        </p:blipFill>
        <p:spPr>
          <a:xfrm>
            <a:off x="485509" y="783044"/>
            <a:ext cx="3952935" cy="3327937"/>
          </a:xfrm>
          <a:noFill/>
          <a:ln w="38100">
            <a:solidFill>
              <a:schemeClr val="hlink"/>
            </a:solidFill>
          </a:ln>
        </p:spPr>
      </p:pic>
      <p:pic>
        <p:nvPicPr>
          <p:cNvPr id="1089539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lum bright="6000" contrast="12000"/>
          </a:blip>
          <a:srcRect l="51956" b="12053"/>
          <a:stretch>
            <a:fillRect/>
          </a:stretch>
        </p:blipFill>
        <p:spPr>
          <a:xfrm>
            <a:off x="4826513" y="787819"/>
            <a:ext cx="4005015" cy="3310429"/>
          </a:xfrm>
          <a:noFill/>
          <a:ln w="38100">
            <a:solidFill>
              <a:schemeClr val="hlink"/>
            </a:solidFill>
          </a:ln>
        </p:spPr>
      </p:pic>
      <p:sp>
        <p:nvSpPr>
          <p:cNvPr id="1089540" name="Text Box 4"/>
          <p:cNvSpPr txBox="1">
            <a:spLocks noChangeArrowheads="1"/>
          </p:cNvSpPr>
          <p:nvPr/>
        </p:nvSpPr>
        <p:spPr bwMode="auto">
          <a:xfrm>
            <a:off x="455269" y="4473854"/>
            <a:ext cx="8408178" cy="1297302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900" b="1" dirty="0" err="1">
                <a:solidFill>
                  <a:srgbClr val="FFFF00"/>
                </a:solidFill>
              </a:rPr>
              <a:t>Телеангиоэктазии</a:t>
            </a:r>
            <a:r>
              <a:rPr lang="ru-RU" sz="2900" b="1" dirty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ru-RU" sz="2100" b="1" dirty="0">
                <a:solidFill>
                  <a:srgbClr val="FFFFFF"/>
                </a:solidFill>
              </a:rPr>
              <a:t>в белом веществе правой теменной доле и левом зрительном бугре у больного с болезнью </a:t>
            </a:r>
            <a:r>
              <a:rPr lang="ru-RU" sz="2100" b="1" dirty="0" err="1">
                <a:solidFill>
                  <a:srgbClr val="FFFFFF"/>
                </a:solidFill>
              </a:rPr>
              <a:t>Рендю-Ослера</a:t>
            </a:r>
            <a:r>
              <a:rPr lang="ru-RU" sz="2100" b="1" dirty="0">
                <a:solidFill>
                  <a:srgbClr val="FFFFFF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588" name="Text Box 4"/>
          <p:cNvSpPr txBox="1">
            <a:spLocks noChangeArrowheads="1"/>
          </p:cNvSpPr>
          <p:nvPr/>
        </p:nvSpPr>
        <p:spPr bwMode="auto">
          <a:xfrm>
            <a:off x="304073" y="273747"/>
            <a:ext cx="8537535" cy="784832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900" b="1" dirty="0">
                <a:solidFill>
                  <a:srgbClr val="FFFF00"/>
                </a:solidFill>
              </a:rPr>
              <a:t>Венозные </a:t>
            </a:r>
            <a:r>
              <a:rPr lang="ru-RU" sz="2900" b="1" dirty="0" err="1">
                <a:solidFill>
                  <a:srgbClr val="FFFF00"/>
                </a:solidFill>
              </a:rPr>
              <a:t>мальформации</a:t>
            </a:r>
            <a:r>
              <a:rPr lang="ru-RU" sz="2500" dirty="0">
                <a:solidFill>
                  <a:srgbClr val="FFFFFF"/>
                </a:solidFill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ru-RU" sz="2300" dirty="0">
                <a:solidFill>
                  <a:srgbClr val="FFFFFF"/>
                </a:solidFill>
              </a:rPr>
              <a:t>могут быть </a:t>
            </a:r>
            <a:r>
              <a:rPr lang="ru-RU" sz="2300" dirty="0" err="1">
                <a:solidFill>
                  <a:srgbClr val="FFFFFF"/>
                </a:solidFill>
              </a:rPr>
              <a:t>рацемозными</a:t>
            </a:r>
            <a:r>
              <a:rPr lang="ru-RU" sz="2300" dirty="0">
                <a:solidFill>
                  <a:srgbClr val="FFFFFF"/>
                </a:solidFill>
              </a:rPr>
              <a:t>, либо иметь сходство с </a:t>
            </a:r>
            <a:r>
              <a:rPr lang="ru-RU" sz="2300" dirty="0" err="1">
                <a:solidFill>
                  <a:srgbClr val="FFFFFF"/>
                </a:solidFill>
              </a:rPr>
              <a:t>варикозом</a:t>
            </a:r>
            <a:r>
              <a:rPr lang="ru-RU" sz="2300" dirty="0">
                <a:solidFill>
                  <a:srgbClr val="FFFFFF"/>
                </a:solidFill>
              </a:rPr>
              <a:t> и другими фистульными вариантами. </a:t>
            </a:r>
          </a:p>
          <a:p>
            <a:pPr algn="ctr">
              <a:lnSpc>
                <a:spcPct val="110000"/>
              </a:lnSpc>
            </a:pPr>
            <a:r>
              <a:rPr lang="ru-RU" sz="2300" dirty="0">
                <a:solidFill>
                  <a:srgbClr val="FFFFFF"/>
                </a:solidFill>
              </a:rPr>
              <a:t>Их особенностью является частая локализация </a:t>
            </a:r>
            <a:r>
              <a:rPr lang="ru-RU" sz="2300" u="sng" dirty="0">
                <a:solidFill>
                  <a:srgbClr val="FFFFFF"/>
                </a:solidFill>
              </a:rPr>
              <a:t>в мягкой мозговой оболочке</a:t>
            </a:r>
            <a:r>
              <a:rPr lang="ru-RU" sz="2300" dirty="0">
                <a:solidFill>
                  <a:srgbClr val="FFFFFF"/>
                </a:solidFill>
              </a:rPr>
              <a:t>, склонность к поражению спинного мозга.</a:t>
            </a:r>
          </a:p>
          <a:p>
            <a:pPr algn="ctr">
              <a:lnSpc>
                <a:spcPct val="110000"/>
              </a:lnSpc>
            </a:pPr>
            <a:r>
              <a:rPr lang="ru-RU" sz="2300" dirty="0">
                <a:solidFill>
                  <a:srgbClr val="FFFFFF"/>
                </a:solidFill>
              </a:rPr>
              <a:t>Венозные </a:t>
            </a:r>
            <a:r>
              <a:rPr lang="ru-RU" sz="2300" dirty="0" err="1">
                <a:solidFill>
                  <a:srgbClr val="FFFFFF"/>
                </a:solidFill>
              </a:rPr>
              <a:t>мальформации</a:t>
            </a:r>
            <a:r>
              <a:rPr lang="ru-RU" sz="2300" dirty="0">
                <a:solidFill>
                  <a:srgbClr val="FFFFFF"/>
                </a:solidFill>
              </a:rPr>
              <a:t> могут быть проявлением синдрома </a:t>
            </a:r>
            <a:r>
              <a:rPr lang="ru-RU" sz="2300" dirty="0" err="1">
                <a:solidFill>
                  <a:srgbClr val="FFFFFF"/>
                </a:solidFill>
              </a:rPr>
              <a:t>Стерджа</a:t>
            </a:r>
            <a:r>
              <a:rPr lang="ru-RU" sz="2300" dirty="0">
                <a:solidFill>
                  <a:srgbClr val="FFFFFF"/>
                </a:solidFill>
              </a:rPr>
              <a:t> - Вебера. </a:t>
            </a:r>
          </a:p>
          <a:p>
            <a:pPr algn="ctr">
              <a:lnSpc>
                <a:spcPct val="110000"/>
              </a:lnSpc>
            </a:pPr>
            <a:r>
              <a:rPr lang="ru-RU" sz="2500" b="1" u="sng" dirty="0">
                <a:solidFill>
                  <a:srgbClr val="FFFF00"/>
                </a:solidFill>
              </a:rPr>
              <a:t>Клинически </a:t>
            </a:r>
          </a:p>
          <a:p>
            <a:pPr algn="ctr">
              <a:lnSpc>
                <a:spcPct val="110000"/>
              </a:lnSpc>
            </a:pPr>
            <a:r>
              <a:rPr lang="ru-RU" sz="2300" dirty="0">
                <a:solidFill>
                  <a:srgbClr val="FFFFFF"/>
                </a:solidFill>
              </a:rPr>
              <a:t>для них характерны судорожный синдром и атаксия, иногда они могут протекать по геморрагическому типу (1 % случаев).</a:t>
            </a:r>
          </a:p>
          <a:p>
            <a:pPr algn="ctr">
              <a:lnSpc>
                <a:spcPct val="110000"/>
              </a:lnSpc>
            </a:pPr>
            <a:endParaRPr lang="ru-RU" sz="800" b="1" u="sng" dirty="0">
              <a:solidFill>
                <a:srgbClr val="FFFF00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sz="2300" b="1" u="sng" dirty="0">
                <a:solidFill>
                  <a:srgbClr val="FFFF00"/>
                </a:solidFill>
              </a:rPr>
              <a:t>При МРТ</a:t>
            </a:r>
            <a:r>
              <a:rPr lang="ru-RU" sz="2300" dirty="0">
                <a:solidFill>
                  <a:srgbClr val="FFFFFF"/>
                </a:solidFill>
              </a:rPr>
              <a:t> венозные </a:t>
            </a:r>
            <a:r>
              <a:rPr lang="ru-RU" sz="2300" dirty="0" err="1">
                <a:solidFill>
                  <a:srgbClr val="FFFFFF"/>
                </a:solidFill>
              </a:rPr>
              <a:t>мальформации</a:t>
            </a:r>
            <a:r>
              <a:rPr lang="ru-RU" sz="2300" dirty="0">
                <a:solidFill>
                  <a:srgbClr val="FFFFFF"/>
                </a:solidFill>
              </a:rPr>
              <a:t> состоят из небольших вен, которые проходят через мозговую паренхиму и впадают в дренирующую коллекторную вену, нередко напоминая медузу.</a:t>
            </a:r>
          </a:p>
          <a:p>
            <a:pPr algn="ctr">
              <a:lnSpc>
                <a:spcPct val="110000"/>
              </a:lnSpc>
            </a:pPr>
            <a:endParaRPr lang="ru-RU" sz="800" dirty="0">
              <a:solidFill>
                <a:srgbClr val="FFFFFF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sz="2300" b="1" u="sng" dirty="0">
                <a:solidFill>
                  <a:srgbClr val="FFFF00"/>
                </a:solidFill>
              </a:rPr>
              <a:t>При КТ</a:t>
            </a:r>
            <a:r>
              <a:rPr lang="ru-RU" sz="2300" dirty="0">
                <a:solidFill>
                  <a:srgbClr val="FFFFFF"/>
                </a:solidFill>
              </a:rPr>
              <a:t> с контрастным усилением можно увидеть коллекторную вену, но синдром «медузы» виден не так четко, как при МРТ.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056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lum bright="6000" contrast="42000"/>
          </a:blip>
          <a:srcRect/>
          <a:stretch>
            <a:fillRect/>
          </a:stretch>
        </p:blipFill>
        <p:spPr>
          <a:xfrm>
            <a:off x="334312" y="1379877"/>
            <a:ext cx="2635850" cy="2931640"/>
          </a:xfrm>
          <a:noFill/>
          <a:ln w="38100">
            <a:solidFill>
              <a:schemeClr val="hlink"/>
            </a:solidFill>
          </a:ln>
        </p:spPr>
      </p:pic>
      <p:pic>
        <p:nvPicPr>
          <p:cNvPr id="1090563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lum bright="12000" contrast="54000"/>
          </a:blip>
          <a:stretch>
            <a:fillRect/>
          </a:stretch>
        </p:blipFill>
        <p:spPr>
          <a:xfrm>
            <a:off x="5725083" y="1595438"/>
            <a:ext cx="1888008" cy="2190750"/>
          </a:xfrm>
          <a:noFill/>
          <a:ln w="38100">
            <a:solidFill>
              <a:schemeClr val="hlink"/>
            </a:solidFill>
          </a:ln>
        </p:spPr>
      </p:pic>
      <p:pic>
        <p:nvPicPr>
          <p:cNvPr id="1090564" name="Picture 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4" cstate="print">
            <a:lum bright="6000" contrast="36000"/>
          </a:blip>
          <a:srcRect/>
          <a:stretch>
            <a:fillRect/>
          </a:stretch>
        </p:blipFill>
        <p:spPr>
          <a:xfrm>
            <a:off x="3284315" y="3862699"/>
            <a:ext cx="2723208" cy="2766118"/>
          </a:xfrm>
          <a:noFill/>
          <a:ln w="38100">
            <a:solidFill>
              <a:schemeClr val="hlink"/>
            </a:solidFill>
          </a:ln>
        </p:spPr>
      </p:pic>
      <p:sp>
        <p:nvSpPr>
          <p:cNvPr id="1090565" name="Text Box 5"/>
          <p:cNvSpPr txBox="1">
            <a:spLocks noChangeArrowheads="1"/>
          </p:cNvSpPr>
          <p:nvPr/>
        </p:nvSpPr>
        <p:spPr bwMode="auto">
          <a:xfrm>
            <a:off x="161276" y="178254"/>
            <a:ext cx="8982724" cy="98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sz="2900" b="1" dirty="0">
                <a:solidFill>
                  <a:srgbClr val="FFFF00"/>
                </a:solidFill>
              </a:rPr>
              <a:t>Венозная ангиома правой лобной доли - </a:t>
            </a:r>
          </a:p>
          <a:p>
            <a:pPr algn="ctr"/>
            <a:r>
              <a:rPr lang="ru-RU" sz="2900" b="1" dirty="0">
                <a:solidFill>
                  <a:srgbClr val="FFFF00"/>
                </a:solidFill>
              </a:rPr>
              <a:t>проявление синдрома </a:t>
            </a:r>
            <a:r>
              <a:rPr lang="ru-RU" sz="2900" b="1" dirty="0" err="1">
                <a:solidFill>
                  <a:srgbClr val="FFFF00"/>
                </a:solidFill>
              </a:rPr>
              <a:t>Стерджа-Вебера</a:t>
            </a:r>
            <a:endParaRPr lang="ru-RU" sz="2900" b="1" dirty="0">
              <a:solidFill>
                <a:srgbClr val="FFFF00"/>
              </a:solidFill>
            </a:endParaRPr>
          </a:p>
        </p:txBody>
      </p:sp>
      <p:sp>
        <p:nvSpPr>
          <p:cNvPr id="1090566" name="Text Box 6"/>
          <p:cNvSpPr txBox="1">
            <a:spLocks noChangeArrowheads="1"/>
          </p:cNvSpPr>
          <p:nvPr/>
        </p:nvSpPr>
        <p:spPr bwMode="auto">
          <a:xfrm>
            <a:off x="3144877" y="1362369"/>
            <a:ext cx="2929843" cy="27130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100" dirty="0">
                <a:solidFill>
                  <a:srgbClr val="FFFFFF"/>
                </a:solidFill>
              </a:rPr>
              <a:t>состоят из небольших вен, которые проходят через мозговую паренхиму и впадают</a:t>
            </a:r>
          </a:p>
          <a:p>
            <a:pPr algn="ctr">
              <a:lnSpc>
                <a:spcPct val="90000"/>
              </a:lnSpc>
            </a:pPr>
            <a:r>
              <a:rPr lang="ru-RU" sz="2100" dirty="0">
                <a:solidFill>
                  <a:srgbClr val="FFFFFF"/>
                </a:solidFill>
              </a:rPr>
              <a:t> в дренирующую коллекторную вену, нередко напоминая медузу </a:t>
            </a:r>
          </a:p>
        </p:txBody>
      </p:sp>
      <p:sp>
        <p:nvSpPr>
          <p:cNvPr id="1090567" name="Line 7"/>
          <p:cNvSpPr>
            <a:spLocks noChangeShapeType="1"/>
          </p:cNvSpPr>
          <p:nvPr/>
        </p:nvSpPr>
        <p:spPr bwMode="auto">
          <a:xfrm>
            <a:off x="934055" y="2228174"/>
            <a:ext cx="235194" cy="42494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sm" len="lg"/>
          </a:ln>
          <a:effectLst/>
        </p:spPr>
        <p:txBody>
          <a:bodyPr lIns="94512" tIns="47256" rIns="94512" bIns="47256"/>
          <a:lstStyle/>
          <a:p>
            <a:endParaRPr lang="ru-RU"/>
          </a:p>
        </p:txBody>
      </p:sp>
      <p:sp>
        <p:nvSpPr>
          <p:cNvPr id="1090568" name="Line 8"/>
          <p:cNvSpPr>
            <a:spLocks noChangeShapeType="1"/>
          </p:cNvSpPr>
          <p:nvPr/>
        </p:nvSpPr>
        <p:spPr bwMode="auto">
          <a:xfrm flipV="1">
            <a:off x="3534627" y="4841503"/>
            <a:ext cx="564465" cy="25624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sm" len="lg"/>
          </a:ln>
          <a:effectLst/>
        </p:spPr>
        <p:txBody>
          <a:bodyPr lIns="94512" tIns="47256" rIns="94512" bIns="47256"/>
          <a:lstStyle/>
          <a:p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261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6000" contrast="36000"/>
          </a:blip>
          <a:srcRect l="2475" t="1399" r="2061" b="26199"/>
          <a:stretch>
            <a:fillRect/>
          </a:stretch>
        </p:blipFill>
        <p:spPr>
          <a:xfrm>
            <a:off x="302392" y="1088622"/>
            <a:ext cx="2439296" cy="2579907"/>
          </a:xfrm>
          <a:noFill/>
          <a:ln w="38100">
            <a:solidFill>
              <a:schemeClr val="hlink"/>
            </a:solidFill>
          </a:ln>
        </p:spPr>
      </p:pic>
      <p:pic>
        <p:nvPicPr>
          <p:cNvPr id="1092611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lum bright="6000" contrast="24000"/>
          </a:blip>
          <a:srcRect l="2493" t="1984" r="1247" b="3471"/>
          <a:stretch>
            <a:fillRect/>
          </a:stretch>
        </p:blipFill>
        <p:spPr>
          <a:xfrm>
            <a:off x="2899604" y="1087031"/>
            <a:ext cx="3259114" cy="2586272"/>
          </a:xfrm>
          <a:noFill/>
          <a:ln w="38100">
            <a:solidFill>
              <a:schemeClr val="hlink"/>
            </a:solidFill>
          </a:ln>
        </p:spPr>
      </p:pic>
      <p:pic>
        <p:nvPicPr>
          <p:cNvPr id="1092612" name="Picture 4"/>
          <p:cNvPicPr>
            <a:picLocks noGrp="1" noChangeArrowheads="1"/>
          </p:cNvPicPr>
          <p:nvPr>
            <p:ph sz="quarter" idx="3"/>
          </p:nvPr>
        </p:nvPicPr>
        <p:blipFill>
          <a:blip r:embed="rId4" cstate="print">
            <a:lum bright="6000" contrast="60000"/>
          </a:blip>
          <a:srcRect l="1990" t="47057" r="53087" b="1294"/>
          <a:stretch>
            <a:fillRect/>
          </a:stretch>
        </p:blipFill>
        <p:spPr>
          <a:xfrm>
            <a:off x="304073" y="4055276"/>
            <a:ext cx="2476255" cy="2525794"/>
          </a:xfrm>
          <a:noFill/>
          <a:ln w="38100">
            <a:solidFill>
              <a:schemeClr val="hlink"/>
            </a:solidFill>
          </a:ln>
        </p:spPr>
      </p:pic>
      <p:pic>
        <p:nvPicPr>
          <p:cNvPr id="1092613" name="Picture 5"/>
          <p:cNvPicPr>
            <a:picLocks noGrp="1" noChangeArrowheads="1"/>
          </p:cNvPicPr>
          <p:nvPr>
            <p:ph sz="quarter" idx="4"/>
          </p:nvPr>
        </p:nvPicPr>
        <p:blipFill>
          <a:blip r:embed="rId4" cstate="print">
            <a:lum bright="-6000" contrast="60000"/>
          </a:blip>
          <a:srcRect l="54239" t="824" r="2722" b="52702"/>
          <a:stretch>
            <a:fillRect/>
          </a:stretch>
        </p:blipFill>
        <p:spPr>
          <a:xfrm>
            <a:off x="2933203" y="4061642"/>
            <a:ext cx="2476255" cy="2525794"/>
          </a:xfrm>
          <a:noFill/>
          <a:ln w="38100">
            <a:solidFill>
              <a:schemeClr val="hlink"/>
            </a:solidFill>
          </a:ln>
        </p:spPr>
      </p:pic>
      <p:sp>
        <p:nvSpPr>
          <p:cNvPr id="1092614" name="Text Box 6"/>
          <p:cNvSpPr txBox="1">
            <a:spLocks noChangeArrowheads="1"/>
          </p:cNvSpPr>
          <p:nvPr/>
        </p:nvSpPr>
        <p:spPr bwMode="auto">
          <a:xfrm>
            <a:off x="181435" y="114592"/>
            <a:ext cx="8729050" cy="864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500" b="1" dirty="0" err="1">
                <a:solidFill>
                  <a:srgbClr val="FFFF00"/>
                </a:solidFill>
              </a:rPr>
              <a:t>Энцефалотригеминальный</a:t>
            </a:r>
            <a:r>
              <a:rPr lang="ru-RU" sz="2500" b="1" dirty="0">
                <a:solidFill>
                  <a:srgbClr val="FFFF00"/>
                </a:solidFill>
              </a:rPr>
              <a:t> </a:t>
            </a:r>
            <a:r>
              <a:rPr lang="ru-RU" sz="2500" b="1" dirty="0" err="1">
                <a:solidFill>
                  <a:srgbClr val="FFFF00"/>
                </a:solidFill>
              </a:rPr>
              <a:t>ангиоматоз</a:t>
            </a:r>
            <a:r>
              <a:rPr lang="ru-RU" sz="2500" b="1" dirty="0">
                <a:solidFill>
                  <a:srgbClr val="FFFF00"/>
                </a:solidFill>
              </a:rPr>
              <a:t> - болезнь </a:t>
            </a:r>
            <a:r>
              <a:rPr lang="ru-RU" sz="2500" b="1" dirty="0" err="1">
                <a:solidFill>
                  <a:srgbClr val="FFFF00"/>
                </a:solidFill>
              </a:rPr>
              <a:t>Стерджа-Вебера-Краббе</a:t>
            </a:r>
            <a:r>
              <a:rPr lang="ru-RU" sz="2500" b="1" dirty="0">
                <a:solidFill>
                  <a:srgbClr val="FFFF00"/>
                </a:solidFill>
              </a:rPr>
              <a:t> – (</a:t>
            </a:r>
            <a:r>
              <a:rPr lang="ru-RU" sz="2500" b="1" dirty="0" err="1">
                <a:solidFill>
                  <a:srgbClr val="FFFF00"/>
                </a:solidFill>
              </a:rPr>
              <a:t>факоматозы</a:t>
            </a:r>
            <a:r>
              <a:rPr lang="ru-RU" sz="2500" b="1" dirty="0">
                <a:solidFill>
                  <a:srgbClr val="FFFF00"/>
                </a:solidFill>
              </a:rPr>
              <a:t>)</a:t>
            </a:r>
          </a:p>
        </p:txBody>
      </p:sp>
      <p:sp>
        <p:nvSpPr>
          <p:cNvPr id="1092615" name="Text Box 7"/>
          <p:cNvSpPr txBox="1">
            <a:spLocks noChangeArrowheads="1"/>
          </p:cNvSpPr>
          <p:nvPr/>
        </p:nvSpPr>
        <p:spPr bwMode="auto">
          <a:xfrm>
            <a:off x="5584174" y="4526375"/>
            <a:ext cx="3438870" cy="150720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b="1">
                <a:solidFill>
                  <a:srgbClr val="FFFFFF"/>
                </a:solidFill>
              </a:rPr>
              <a:t>Гемиатрофия левого полушария. </a:t>
            </a:r>
          </a:p>
          <a:p>
            <a:pPr algn="ctr"/>
            <a:r>
              <a:rPr lang="ru-RU" b="1">
                <a:solidFill>
                  <a:srgbClr val="FFFFFF"/>
                </a:solidFill>
              </a:rPr>
              <a:t>Атрофические изменения и обызвествления в области ангиоматоза.</a:t>
            </a:r>
          </a:p>
        </p:txBody>
      </p:sp>
      <p:sp>
        <p:nvSpPr>
          <p:cNvPr id="1092616" name="Text Box 8"/>
          <p:cNvSpPr txBox="1">
            <a:spLocks noChangeArrowheads="1"/>
          </p:cNvSpPr>
          <p:nvPr/>
        </p:nvSpPr>
        <p:spPr bwMode="auto">
          <a:xfrm>
            <a:off x="6380473" y="1384651"/>
            <a:ext cx="2209142" cy="150720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b="1">
                <a:solidFill>
                  <a:srgbClr val="FFFFFF"/>
                </a:solidFill>
              </a:rPr>
              <a:t>Визуализируются типичные обызвествления, повторяющие ход извилин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6" name="Text Box 4"/>
          <p:cNvSpPr txBox="1">
            <a:spLocks noChangeArrowheads="1"/>
          </p:cNvSpPr>
          <p:nvPr/>
        </p:nvSpPr>
        <p:spPr bwMode="auto">
          <a:xfrm>
            <a:off x="243594" y="405846"/>
            <a:ext cx="8680331" cy="662337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sz="2900" b="1" dirty="0">
                <a:solidFill>
                  <a:srgbClr val="FFFF00"/>
                </a:solidFill>
              </a:rPr>
              <a:t>Артериовенозные </a:t>
            </a:r>
            <a:r>
              <a:rPr lang="ru-RU" sz="2900" b="1" dirty="0" err="1">
                <a:solidFill>
                  <a:srgbClr val="FFFF00"/>
                </a:solidFill>
              </a:rPr>
              <a:t>мальформации</a:t>
            </a:r>
            <a:endParaRPr lang="ru-RU" sz="2900" b="1" dirty="0">
              <a:solidFill>
                <a:srgbClr val="FFFF00"/>
              </a:solidFill>
            </a:endParaRPr>
          </a:p>
          <a:p>
            <a:pPr algn="ctr"/>
            <a:endParaRPr lang="ru-RU" sz="1000" dirty="0">
              <a:solidFill>
                <a:srgbClr val="FFFF00"/>
              </a:solidFill>
            </a:endParaRP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Артериовенозные </a:t>
            </a:r>
            <a:r>
              <a:rPr lang="ru-RU" sz="2300" dirty="0" err="1">
                <a:solidFill>
                  <a:srgbClr val="FFFFFF"/>
                </a:solidFill>
              </a:rPr>
              <a:t>мальформации</a:t>
            </a:r>
            <a:r>
              <a:rPr lang="ru-RU" sz="2300" dirty="0">
                <a:solidFill>
                  <a:srgbClr val="FFFFFF"/>
                </a:solidFill>
              </a:rPr>
              <a:t> (АВМ) наиболее значимы </a:t>
            </a: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с клинической точки зрения. Они являются причиной 5-10% всех случаев субарахноидальных кровоизлияний, </a:t>
            </a: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причиной смерти 1 % больных, перенесших инсульт, </a:t>
            </a: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и встречаются с частотой 1-3% на 100 000 жителей. </a:t>
            </a:r>
          </a:p>
          <a:p>
            <a:pPr algn="ctr">
              <a:lnSpc>
                <a:spcPct val="120000"/>
              </a:lnSpc>
            </a:pPr>
            <a:r>
              <a:rPr lang="ru-RU" sz="2300" b="1" dirty="0">
                <a:solidFill>
                  <a:srgbClr val="FFFFFF"/>
                </a:solidFill>
              </a:rPr>
              <a:t>АВМ</a:t>
            </a:r>
            <a:r>
              <a:rPr lang="ru-RU" sz="2300" dirty="0">
                <a:solidFill>
                  <a:srgbClr val="FFFFFF"/>
                </a:solidFill>
              </a:rPr>
              <a:t> чаще локализуются в системе ВСА, чаще средней мозговой артерии (СМА). Достаточно часто АВМ </a:t>
            </a:r>
            <a:r>
              <a:rPr lang="ru-RU" sz="2300" dirty="0" err="1">
                <a:solidFill>
                  <a:srgbClr val="FFFFFF"/>
                </a:solidFill>
              </a:rPr>
              <a:t>кровоснабжаются</a:t>
            </a:r>
            <a:r>
              <a:rPr lang="ru-RU" sz="2300" dirty="0">
                <a:solidFill>
                  <a:srgbClr val="FFFFFF"/>
                </a:solidFill>
              </a:rPr>
              <a:t> из нескольких артерий, которые могут принадлежать</a:t>
            </a: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 даже к разным сосудистым бассейнам.</a:t>
            </a:r>
          </a:p>
          <a:p>
            <a:pPr algn="ctr">
              <a:lnSpc>
                <a:spcPct val="120000"/>
              </a:lnSpc>
            </a:pPr>
            <a:r>
              <a:rPr lang="ru-RU" sz="2300" dirty="0">
                <a:solidFill>
                  <a:srgbClr val="FFFFFF"/>
                </a:solidFill>
              </a:rPr>
              <a:t>Микроскопически </a:t>
            </a:r>
            <a:r>
              <a:rPr lang="ru-RU" sz="2300" b="1" dirty="0">
                <a:solidFill>
                  <a:srgbClr val="FFFFFF"/>
                </a:solidFill>
              </a:rPr>
              <a:t>АВМ</a:t>
            </a:r>
            <a:r>
              <a:rPr lang="ru-RU" sz="2300" dirty="0">
                <a:solidFill>
                  <a:srgbClr val="FFFFFF"/>
                </a:solidFill>
              </a:rPr>
              <a:t> представляют собой конгломерат извитых и переплетающихся сосудов различного диаметра. Размеры </a:t>
            </a:r>
            <a:r>
              <a:rPr lang="ru-RU" sz="2300" b="1" dirty="0">
                <a:solidFill>
                  <a:srgbClr val="FFFFFF"/>
                </a:solidFill>
              </a:rPr>
              <a:t>АВМ</a:t>
            </a:r>
            <a:r>
              <a:rPr lang="ru-RU" sz="2300" dirty="0">
                <a:solidFill>
                  <a:srgbClr val="FFFFFF"/>
                </a:solidFill>
              </a:rPr>
              <a:t> колеблются от микроскопических до гигантских, поражающих целиком все полушарие.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660" name="Text Box 4"/>
          <p:cNvSpPr txBox="1">
            <a:spLocks noChangeArrowheads="1"/>
          </p:cNvSpPr>
          <p:nvPr/>
        </p:nvSpPr>
        <p:spPr bwMode="auto">
          <a:xfrm>
            <a:off x="216715" y="116184"/>
            <a:ext cx="8739130" cy="721430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500" b="1" u="sng" dirty="0">
                <a:solidFill>
                  <a:srgbClr val="FFFF00"/>
                </a:solidFill>
              </a:rPr>
              <a:t>Клинические симптомы</a:t>
            </a:r>
            <a:r>
              <a:rPr lang="ru-RU" sz="2300" dirty="0">
                <a:solidFill>
                  <a:srgbClr val="FFFFFF"/>
                </a:solidFill>
              </a:rPr>
              <a:t> </a:t>
            </a:r>
            <a:r>
              <a:rPr lang="ru-RU" sz="2300" b="1" dirty="0">
                <a:solidFill>
                  <a:srgbClr val="FFFFFF"/>
                </a:solidFill>
              </a:rPr>
              <a:t>АВМ</a:t>
            </a:r>
            <a:r>
              <a:rPr lang="ru-RU" sz="2300" dirty="0">
                <a:solidFill>
                  <a:srgbClr val="FFFFFF"/>
                </a:solidFill>
              </a:rPr>
              <a:t> обусловлены кровоизлиянием, </a:t>
            </a:r>
            <a:r>
              <a:rPr lang="ru-RU" sz="2300" dirty="0" err="1">
                <a:solidFill>
                  <a:srgbClr val="FFFFFF"/>
                </a:solidFill>
              </a:rPr>
              <a:t>масс-эффектом</a:t>
            </a:r>
            <a:r>
              <a:rPr lang="ru-RU" sz="2300" dirty="0">
                <a:solidFill>
                  <a:srgbClr val="FFFFFF"/>
                </a:solidFill>
              </a:rPr>
              <a:t> и ишемией. Вследствие ишемии, </a:t>
            </a:r>
            <a:r>
              <a:rPr lang="ru-RU" sz="2300" dirty="0" err="1">
                <a:solidFill>
                  <a:srgbClr val="FFFFFF"/>
                </a:solidFill>
              </a:rPr>
              <a:t>глиоза</a:t>
            </a:r>
            <a:r>
              <a:rPr lang="ru-RU" sz="2300" dirty="0">
                <a:solidFill>
                  <a:srgbClr val="FFFFFF"/>
                </a:solidFill>
              </a:rPr>
              <a:t> и предшествовавших кровоизлияний развивается 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судорожный синдром. </a:t>
            </a:r>
            <a:r>
              <a:rPr lang="ru-RU" sz="2300" b="1" dirty="0">
                <a:solidFill>
                  <a:srgbClr val="FFFFFF"/>
                </a:solidFill>
              </a:rPr>
              <a:t>АВМ</a:t>
            </a:r>
            <a:r>
              <a:rPr lang="ru-RU" sz="2300" dirty="0">
                <a:solidFill>
                  <a:srgbClr val="FFFFFF"/>
                </a:solidFill>
              </a:rPr>
              <a:t> склонны к разрывам.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 Вероятность их составляет 3-4% в год.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В 60-80% случаев АВМ расположены </a:t>
            </a:r>
            <a:r>
              <a:rPr lang="ru-RU" sz="2300" dirty="0" err="1">
                <a:solidFill>
                  <a:srgbClr val="FFFFFF"/>
                </a:solidFill>
              </a:rPr>
              <a:t>субтенториально</a:t>
            </a:r>
            <a:r>
              <a:rPr lang="ru-RU" sz="2300" dirty="0">
                <a:solidFill>
                  <a:srgbClr val="FFFFFF"/>
                </a:solidFill>
              </a:rPr>
              <a:t>, причем большие АВМ имеют и </a:t>
            </a:r>
            <a:r>
              <a:rPr lang="ru-RU" sz="2300" dirty="0" err="1">
                <a:solidFill>
                  <a:srgbClr val="FFFFFF"/>
                </a:solidFill>
              </a:rPr>
              <a:t>пиальный</a:t>
            </a:r>
            <a:r>
              <a:rPr lang="ru-RU" sz="2300" dirty="0">
                <a:solidFill>
                  <a:srgbClr val="FFFFFF"/>
                </a:solidFill>
              </a:rPr>
              <a:t>, </a:t>
            </a:r>
            <a:r>
              <a:rPr lang="ru-RU" sz="2300" dirty="0" err="1">
                <a:solidFill>
                  <a:srgbClr val="FFFFFF"/>
                </a:solidFill>
              </a:rPr>
              <a:t>и</a:t>
            </a:r>
            <a:r>
              <a:rPr lang="ru-RU" sz="2300" dirty="0">
                <a:solidFill>
                  <a:srgbClr val="FFFFFF"/>
                </a:solidFill>
              </a:rPr>
              <a:t> </a:t>
            </a:r>
            <a:r>
              <a:rPr lang="ru-RU" sz="2300" dirty="0" err="1">
                <a:solidFill>
                  <a:srgbClr val="FFFFFF"/>
                </a:solidFill>
              </a:rPr>
              <a:t>дуральный</a:t>
            </a:r>
            <a:r>
              <a:rPr lang="ru-RU" sz="2300" dirty="0">
                <a:solidFill>
                  <a:srgbClr val="FFFFFF"/>
                </a:solidFill>
              </a:rPr>
              <a:t> компоненты. </a:t>
            </a:r>
            <a:r>
              <a:rPr lang="ru-RU" sz="2300" dirty="0" err="1">
                <a:solidFill>
                  <a:srgbClr val="FFFFFF"/>
                </a:solidFill>
              </a:rPr>
              <a:t>Пиальные</a:t>
            </a:r>
            <a:r>
              <a:rPr lang="ru-RU" sz="2300" dirty="0">
                <a:solidFill>
                  <a:srgbClr val="FFFFFF"/>
                </a:solidFill>
              </a:rPr>
              <a:t> АВМ обычно поверхностные, </a:t>
            </a:r>
            <a:r>
              <a:rPr lang="ru-RU" sz="2300" dirty="0" err="1">
                <a:solidFill>
                  <a:srgbClr val="FFFFFF"/>
                </a:solidFill>
              </a:rPr>
              <a:t>дуральные</a:t>
            </a:r>
            <a:r>
              <a:rPr lang="ru-RU" sz="2300" dirty="0">
                <a:solidFill>
                  <a:srgbClr val="FFFFFF"/>
                </a:solidFill>
              </a:rPr>
              <a:t>,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 напротив, чаще расположены </a:t>
            </a:r>
            <a:r>
              <a:rPr lang="ru-RU" sz="2300" dirty="0" err="1">
                <a:solidFill>
                  <a:srgbClr val="FFFFFF"/>
                </a:solidFill>
              </a:rPr>
              <a:t>инфратенториально</a:t>
            </a:r>
            <a:r>
              <a:rPr lang="ru-RU" sz="2300" dirty="0">
                <a:solidFill>
                  <a:srgbClr val="FFFFFF"/>
                </a:solidFill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в том числе в позвоночном канале.</a:t>
            </a:r>
          </a:p>
          <a:p>
            <a:pPr algn="ctr">
              <a:lnSpc>
                <a:spcPct val="90000"/>
              </a:lnSpc>
            </a:pPr>
            <a:r>
              <a:rPr lang="ru-RU" sz="2300" b="1" u="sng" dirty="0">
                <a:solidFill>
                  <a:srgbClr val="FFFF00"/>
                </a:solidFill>
              </a:rPr>
              <a:t>При КТ</a:t>
            </a:r>
            <a:r>
              <a:rPr lang="ru-RU" sz="2300" b="1" dirty="0">
                <a:solidFill>
                  <a:srgbClr val="FFFFFF"/>
                </a:solidFill>
              </a:rPr>
              <a:t> </a:t>
            </a:r>
            <a:r>
              <a:rPr lang="ru-RU" sz="2300" dirty="0">
                <a:solidFill>
                  <a:srgbClr val="FFFFFF"/>
                </a:solidFill>
              </a:rPr>
              <a:t>определяются участки неравномерной гетерогенной плотности, пирамидальной формы без </a:t>
            </a:r>
            <a:r>
              <a:rPr lang="ru-RU" sz="2300" dirty="0" err="1">
                <a:solidFill>
                  <a:srgbClr val="FFFFFF"/>
                </a:solidFill>
              </a:rPr>
              <a:t>масс-эффекта</a:t>
            </a:r>
            <a:r>
              <a:rPr lang="ru-RU" sz="2300" dirty="0">
                <a:solidFill>
                  <a:srgbClr val="FFFFFF"/>
                </a:solidFill>
              </a:rPr>
              <a:t>.</a:t>
            </a:r>
          </a:p>
          <a:p>
            <a:pPr algn="ctr">
              <a:lnSpc>
                <a:spcPct val="90000"/>
              </a:lnSpc>
            </a:pPr>
            <a:r>
              <a:rPr lang="ru-RU" sz="2300" b="1" u="sng" dirty="0">
                <a:solidFill>
                  <a:srgbClr val="FFFF00"/>
                </a:solidFill>
              </a:rPr>
              <a:t>При МРТ</a:t>
            </a:r>
            <a:r>
              <a:rPr lang="ru-RU" sz="2300" dirty="0">
                <a:solidFill>
                  <a:srgbClr val="FFFFFF"/>
                </a:solidFill>
              </a:rPr>
              <a:t> АВМ выглядят как аморфные образования, </a:t>
            </a:r>
            <a:r>
              <a:rPr lang="ru-RU" sz="2300" dirty="0" err="1">
                <a:solidFill>
                  <a:srgbClr val="FFFFFF"/>
                </a:solidFill>
              </a:rPr>
              <a:t>гипоинтенсивные</a:t>
            </a:r>
            <a:r>
              <a:rPr lang="ru-RU" sz="2300" dirty="0">
                <a:solidFill>
                  <a:srgbClr val="FFFFFF"/>
                </a:solidFill>
              </a:rPr>
              <a:t> на Т1 - и Т2-ВИ. Реже встречаются АВМ клиновидной формы, с верхушкой, обращенной в сторону желудочков. Отека нет. Вокруг узла извитых сосудов на МРТ могут обнаруживаться участки кровоизлияния, 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иногда </a:t>
            </a:r>
            <a:r>
              <a:rPr lang="ru-RU" sz="2300" dirty="0" err="1">
                <a:solidFill>
                  <a:srgbClr val="FFFFFF"/>
                </a:solidFill>
              </a:rPr>
              <a:t>кальцификации</a:t>
            </a:r>
            <a:r>
              <a:rPr lang="ru-RU" sz="2300" dirty="0">
                <a:solidFill>
                  <a:srgbClr val="FFFFFF"/>
                </a:solidFill>
              </a:rPr>
              <a:t> и часто зона ишемии. 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Дальнейшая тактика исследования АВМ, как правило, </a:t>
            </a:r>
          </a:p>
          <a:p>
            <a:pPr algn="ctr">
              <a:lnSpc>
                <a:spcPct val="90000"/>
              </a:lnSpc>
            </a:pPr>
            <a:r>
              <a:rPr lang="ru-RU" sz="2300" dirty="0">
                <a:solidFill>
                  <a:srgbClr val="FFFFFF"/>
                </a:solidFill>
              </a:rPr>
              <a:t>сводится к проведению традиционной рентгеновской ангиографии. Вместе с тем может использоваться и МРА. </a:t>
            </a:r>
          </a:p>
          <a:p>
            <a:pPr algn="ctr">
              <a:lnSpc>
                <a:spcPct val="90000"/>
              </a:lnSpc>
            </a:pPr>
            <a:r>
              <a:rPr lang="ru-RU" sz="800" dirty="0">
                <a:solidFill>
                  <a:srgbClr val="FFFFFF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74716" y="1131595"/>
            <a:ext cx="2666090" cy="2887076"/>
            <a:chOff x="208" y="711"/>
            <a:chExt cx="1554" cy="1818"/>
          </a:xfrm>
        </p:grpSpPr>
        <p:pic>
          <p:nvPicPr>
            <p:cNvPr id="1008643" name="Picture 3" descr="Рис21КТ АВМ без усиления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08" y="711"/>
              <a:ext cx="1554" cy="1818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08644" name="AutoShape 4"/>
            <p:cNvSpPr>
              <a:spLocks noChangeArrowheads="1"/>
            </p:cNvSpPr>
            <p:nvPr/>
          </p:nvSpPr>
          <p:spPr bwMode="auto">
            <a:xfrm rot="-12907390">
              <a:off x="1319" y="1011"/>
              <a:ext cx="393" cy="57"/>
            </a:xfrm>
            <a:prstGeom prst="rightArrow">
              <a:avLst>
                <a:gd name="adj1" fmla="val 50000"/>
                <a:gd name="adj2" fmla="val 17236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08645" name="Text Box 5"/>
          <p:cNvSpPr txBox="1">
            <a:spLocks noChangeArrowheads="1"/>
          </p:cNvSpPr>
          <p:nvPr/>
        </p:nvSpPr>
        <p:spPr bwMode="auto">
          <a:xfrm>
            <a:off x="161276" y="4141220"/>
            <a:ext cx="2666090" cy="2525794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компьютерной томографии определяются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участки неравномерной гетерогенной плотности, пирамидальной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формы без </a:t>
            </a:r>
            <a:r>
              <a:rPr lang="ru-RU" sz="1700" b="1" dirty="0" err="1">
                <a:solidFill>
                  <a:srgbClr val="FFFFFF"/>
                </a:solidFill>
              </a:rPr>
              <a:t>масс-эффекта</a:t>
            </a:r>
            <a:r>
              <a:rPr lang="ru-RU" sz="1700" b="1" dirty="0">
                <a:solidFill>
                  <a:srgbClr val="FFFFFF"/>
                </a:solidFill>
              </a:rPr>
              <a:t> (стрелка).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6345194" y="1117270"/>
            <a:ext cx="2666089" cy="2887076"/>
            <a:chOff x="3745" y="774"/>
            <a:chExt cx="1587" cy="1814"/>
          </a:xfrm>
        </p:grpSpPr>
        <p:pic>
          <p:nvPicPr>
            <p:cNvPr id="1008647" name="Picture 7" descr="Рис22КТ АВМ с  усилением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45" y="774"/>
              <a:ext cx="1587" cy="181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08648" name="AutoShape 8"/>
            <p:cNvSpPr>
              <a:spLocks noChangeArrowheads="1"/>
            </p:cNvSpPr>
            <p:nvPr/>
          </p:nvSpPr>
          <p:spPr bwMode="auto">
            <a:xfrm rot="-12907390">
              <a:off x="4877" y="1120"/>
              <a:ext cx="392" cy="57"/>
            </a:xfrm>
            <a:prstGeom prst="rightArrow">
              <a:avLst>
                <a:gd name="adj1" fmla="val 50000"/>
                <a:gd name="adj2" fmla="val 17193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08649" name="Text Box 9"/>
          <p:cNvSpPr txBox="1">
            <a:spLocks noChangeArrowheads="1"/>
          </p:cNvSpPr>
          <p:nvPr/>
        </p:nvSpPr>
        <p:spPr bwMode="auto">
          <a:xfrm>
            <a:off x="6356954" y="4138037"/>
            <a:ext cx="2666090" cy="2525794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На компьютерных </a:t>
            </a:r>
            <a:r>
              <a:rPr lang="ru-RU" sz="1700" b="1" dirty="0" err="1">
                <a:solidFill>
                  <a:srgbClr val="FFFFFF"/>
                </a:solidFill>
              </a:rPr>
              <a:t>томограммах</a:t>
            </a:r>
            <a:r>
              <a:rPr lang="ru-RU" sz="1700" b="1" dirty="0">
                <a:solidFill>
                  <a:srgbClr val="FFFFFF"/>
                </a:solidFill>
              </a:rPr>
              <a:t> после внутривенного усиления на аксиальных срезах определяются участки со значительно возросшей плотностью (стрелка)</a:t>
            </a:r>
            <a:r>
              <a:rPr lang="en-US" sz="1700" b="1" dirty="0">
                <a:solidFill>
                  <a:srgbClr val="FFFFFF"/>
                </a:solidFill>
              </a:rPr>
              <a:t>.</a:t>
            </a:r>
            <a:endParaRPr lang="ru-RU" sz="1700" b="1" dirty="0">
              <a:solidFill>
                <a:srgbClr val="FFFFFF"/>
              </a:solidFill>
            </a:endParaRPr>
          </a:p>
        </p:txBody>
      </p:sp>
      <p:sp>
        <p:nvSpPr>
          <p:cNvPr id="1008650" name="Text Box 10"/>
          <p:cNvSpPr txBox="1">
            <a:spLocks noChangeArrowheads="1"/>
          </p:cNvSpPr>
          <p:nvPr/>
        </p:nvSpPr>
        <p:spPr bwMode="auto">
          <a:xfrm>
            <a:off x="1558999" y="318311"/>
            <a:ext cx="6088160" cy="51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АВМ левой лобной доли</a:t>
            </a:r>
            <a:r>
              <a:rPr lang="ru-RU" sz="2100" b="1" dirty="0">
                <a:solidFill>
                  <a:srgbClr val="FFFF00"/>
                </a:solidFill>
              </a:rPr>
              <a:t> </a:t>
            </a:r>
            <a:endParaRPr lang="ru-RU" sz="2100" dirty="0">
              <a:solidFill>
                <a:srgbClr val="FFFF00"/>
              </a:solidFill>
            </a:endParaRP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3013841" y="1128412"/>
            <a:ext cx="3159997" cy="2159736"/>
            <a:chOff x="1802" y="957"/>
            <a:chExt cx="1881" cy="1357"/>
          </a:xfrm>
        </p:grpSpPr>
        <p:pic>
          <p:nvPicPr>
            <p:cNvPr id="1008652" name="Picture 12" descr="Рис23СКТААВМдренирующаявена"/>
            <p:cNvPicPr>
              <a:picLocks noChangeAspect="1" noChangeArrowheads="1"/>
            </p:cNvPicPr>
            <p:nvPr/>
          </p:nvPicPr>
          <p:blipFill>
            <a:blip r:embed="rId4" cstate="print">
              <a:lum bright="12000" contrast="24000"/>
            </a:blip>
            <a:srcRect l="5923" r="6125" b="7890"/>
            <a:stretch>
              <a:fillRect/>
            </a:stretch>
          </p:blipFill>
          <p:spPr bwMode="auto">
            <a:xfrm>
              <a:off x="1802" y="957"/>
              <a:ext cx="1881" cy="1357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08653" name="AutoShape 13"/>
            <p:cNvSpPr>
              <a:spLocks noChangeAspect="1" noChangeArrowheads="1"/>
            </p:cNvSpPr>
            <p:nvPr/>
          </p:nvSpPr>
          <p:spPr bwMode="auto">
            <a:xfrm rot="-12907390">
              <a:off x="2734" y="1220"/>
              <a:ext cx="252" cy="37"/>
            </a:xfrm>
            <a:prstGeom prst="rightArrow">
              <a:avLst>
                <a:gd name="adj1" fmla="val 50000"/>
                <a:gd name="adj2" fmla="val 17027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08654" name="AutoShape 14"/>
            <p:cNvSpPr>
              <a:spLocks noChangeAspect="1" noChangeArrowheads="1"/>
            </p:cNvSpPr>
            <p:nvPr/>
          </p:nvSpPr>
          <p:spPr bwMode="auto">
            <a:xfrm rot="-8436082">
              <a:off x="2555" y="1814"/>
              <a:ext cx="253" cy="74"/>
            </a:xfrm>
            <a:prstGeom prst="rightArrow">
              <a:avLst>
                <a:gd name="adj1" fmla="val 50000"/>
                <a:gd name="adj2" fmla="val 8547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08655" name="Text Box 15"/>
          <p:cNvSpPr txBox="1">
            <a:spLocks noChangeArrowheads="1"/>
          </p:cNvSpPr>
          <p:nvPr/>
        </p:nvSpPr>
        <p:spPr bwMode="auto">
          <a:xfrm>
            <a:off x="3050800" y="3563487"/>
            <a:ext cx="3064239" cy="3819531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спиральной </a:t>
            </a:r>
            <a:r>
              <a:rPr lang="ru-RU" sz="1700" b="1" dirty="0" err="1">
                <a:solidFill>
                  <a:srgbClr val="FFFFFF"/>
                </a:solidFill>
              </a:rPr>
              <a:t>компьютерно-томографической</a:t>
            </a:r>
            <a:r>
              <a:rPr lang="ru-RU" sz="1700" b="1" dirty="0">
                <a:solidFill>
                  <a:srgbClr val="FFFFFF"/>
                </a:solidFill>
              </a:rPr>
              <a:t> ангиографии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после </a:t>
            </a:r>
            <a:r>
              <a:rPr lang="en-US" sz="1700" b="1" dirty="0">
                <a:solidFill>
                  <a:srgbClr val="FFFFFF"/>
                </a:solidFill>
              </a:rPr>
              <a:t>SSD</a:t>
            </a:r>
            <a:r>
              <a:rPr lang="ru-RU" sz="1700" b="1" dirty="0">
                <a:solidFill>
                  <a:srgbClr val="FFFFFF"/>
                </a:solidFill>
              </a:rPr>
              <a:t>-реконструкции отчетливо визуализируется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узел АВМ (толстая стрелка)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и отходящая от узла АВМ расширенная, извитая дренирующая вена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(тонкая стрелка).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0" y="0"/>
            <a:ext cx="9142320" cy="6858000"/>
            <a:chOff x="0" y="0"/>
            <a:chExt cx="5442" cy="4309"/>
          </a:xfrm>
        </p:grpSpPr>
        <p:sp>
          <p:nvSpPr>
            <p:cNvPr id="104755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5442" cy="4308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3810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7556" name="Rectangle 4"/>
            <p:cNvSpPr>
              <a:spLocks noChangeArrowheads="1"/>
            </p:cNvSpPr>
            <p:nvPr/>
          </p:nvSpPr>
          <p:spPr bwMode="auto">
            <a:xfrm>
              <a:off x="3983" y="4059"/>
              <a:ext cx="145" cy="25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38100">
              <a:noFill/>
              <a:miter lim="800000"/>
              <a:headEnd/>
              <a:tailEnd/>
            </a:ln>
            <a:effectLst/>
          </p:spPr>
          <p:txBody>
            <a:bodyPr wrap="none" lIns="89073" tIns="44537" rIns="89073" bIns="44537">
              <a:spAutoFit/>
            </a:bodyPr>
            <a:lstStyle/>
            <a:p>
              <a:pPr defTabSz="761350"/>
              <a:r>
                <a:rPr lang="ru-RU" sz="2000" dirty="0">
                  <a:solidFill>
                    <a:srgbClr val="FF3300"/>
                  </a:solidFill>
                  <a:latin typeface="Symbol" pitchFamily="18" charset="2"/>
                </a:rPr>
                <a:t> </a:t>
              </a:r>
              <a:endParaRPr lang="ru-RU" sz="2000" i="1" dirty="0">
                <a:solidFill>
                  <a:srgbClr val="FF3300"/>
                </a:solidFill>
              </a:endParaRPr>
            </a:p>
          </p:txBody>
        </p:sp>
      </p:grpSp>
      <p:pic>
        <p:nvPicPr>
          <p:cNvPr id="1047557" name="Picture 5" descr="Jacina_ax_7_1"/>
          <p:cNvPicPr preferRelativeResize="0">
            <a:picLocks noChangeArrowheads="1"/>
          </p:cNvPicPr>
          <p:nvPr/>
        </p:nvPicPr>
        <p:blipFill>
          <a:blip r:embed="rId2" cstate="print">
            <a:lum contrast="42000"/>
          </a:blip>
          <a:srcRect l="12852" t="2702" r="13881" b="6757"/>
          <a:stretch>
            <a:fillRect/>
          </a:stretch>
        </p:blipFill>
        <p:spPr bwMode="auto">
          <a:xfrm>
            <a:off x="5508576" y="3733783"/>
            <a:ext cx="2466175" cy="288707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1047558" name="Picture 6" descr="Jacina_ax_8_1"/>
          <p:cNvPicPr preferRelativeResize="0">
            <a:picLocks noChangeArrowheads="1"/>
          </p:cNvPicPr>
          <p:nvPr/>
        </p:nvPicPr>
        <p:blipFill>
          <a:blip r:embed="rId3" cstate="print">
            <a:lum bright="6000" contrast="36000"/>
          </a:blip>
          <a:srcRect l="9746" t="3990" r="11029" b="2927"/>
          <a:stretch>
            <a:fillRect/>
          </a:stretch>
        </p:blipFill>
        <p:spPr bwMode="auto">
          <a:xfrm>
            <a:off x="1251568" y="614340"/>
            <a:ext cx="2476255" cy="2887076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047559" name="Line 7"/>
          <p:cNvSpPr>
            <a:spLocks noChangeShapeType="1"/>
          </p:cNvSpPr>
          <p:nvPr/>
        </p:nvSpPr>
        <p:spPr bwMode="auto">
          <a:xfrm>
            <a:off x="3805100" y="2629245"/>
            <a:ext cx="1599318" cy="1905089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 type="stealth" w="med" len="lg"/>
          </a:ln>
          <a:effectLst/>
        </p:spPr>
        <p:txBody>
          <a:bodyPr wrap="none" lIns="94512" tIns="47256" rIns="94512" bIns="47256" anchor="ctr"/>
          <a:lstStyle/>
          <a:p>
            <a:endParaRPr lang="ru-RU"/>
          </a:p>
        </p:txBody>
      </p:sp>
      <p:pic>
        <p:nvPicPr>
          <p:cNvPr id="1047560" name="Picture 8" descr="Jacina_MIP_7_1"/>
          <p:cNvPicPr preferRelativeResize="0">
            <a:picLocks noChangeAspect="1" noChangeArrowheads="1"/>
          </p:cNvPicPr>
          <p:nvPr/>
        </p:nvPicPr>
        <p:blipFill>
          <a:blip r:embed="rId4" cstate="print">
            <a:lum bright="6000" contrast="12000"/>
          </a:blip>
          <a:srcRect l="10234" t="13211" r="8101" b="12724"/>
          <a:stretch>
            <a:fillRect/>
          </a:stretch>
        </p:blipFill>
        <p:spPr bwMode="auto">
          <a:xfrm>
            <a:off x="5154105" y="746439"/>
            <a:ext cx="3311193" cy="2874344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1047561" name="Picture 9" descr="Jacina_SSD_3"/>
          <p:cNvPicPr preferRelativeResize="0"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t="7895" b="10527"/>
          <a:stretch>
            <a:fillRect/>
          </a:stretch>
        </p:blipFill>
        <p:spPr bwMode="auto">
          <a:xfrm>
            <a:off x="608145" y="3609641"/>
            <a:ext cx="3734542" cy="304464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047563" name="Text Box 11"/>
          <p:cNvSpPr txBox="1">
            <a:spLocks noChangeArrowheads="1"/>
          </p:cNvSpPr>
          <p:nvPr/>
        </p:nvSpPr>
        <p:spPr bwMode="auto">
          <a:xfrm>
            <a:off x="1629557" y="28649"/>
            <a:ext cx="6088160" cy="51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АВМ левой затылочной доли</a:t>
            </a:r>
            <a:r>
              <a:rPr lang="ru-RU" sz="2100" b="1" dirty="0">
                <a:solidFill>
                  <a:srgbClr val="FFFF00"/>
                </a:solidFill>
              </a:rPr>
              <a:t> </a:t>
            </a:r>
            <a:endParaRPr lang="ru-RU" sz="21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6052881" y="1187299"/>
            <a:ext cx="2687929" cy="2887076"/>
            <a:chOff x="1987" y="754"/>
            <a:chExt cx="1600" cy="1814"/>
          </a:xfrm>
        </p:grpSpPr>
        <p:pic>
          <p:nvPicPr>
            <p:cNvPr id="1027076" name="Picture 4" descr="MIP ax"/>
            <p:cNvPicPr>
              <a:picLocks noChangeArrowheads="1"/>
            </p:cNvPicPr>
            <p:nvPr/>
          </p:nvPicPr>
          <p:blipFill>
            <a:blip r:embed="rId2" cstate="print">
              <a:lum bright="6000" contrast="6000"/>
            </a:blip>
            <a:srcRect t="11139"/>
            <a:stretch>
              <a:fillRect/>
            </a:stretch>
          </p:blipFill>
          <p:spPr bwMode="auto">
            <a:xfrm>
              <a:off x="2000" y="754"/>
              <a:ext cx="1587" cy="181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27077" name="Text Box 5"/>
            <p:cNvSpPr txBox="1">
              <a:spLocks noChangeArrowheads="1"/>
            </p:cNvSpPr>
            <p:nvPr/>
          </p:nvSpPr>
          <p:spPr bwMode="auto">
            <a:xfrm>
              <a:off x="2872" y="2093"/>
              <a:ext cx="28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27078" name="Text Box 6"/>
            <p:cNvSpPr txBox="1">
              <a:spLocks noChangeArrowheads="1"/>
            </p:cNvSpPr>
            <p:nvPr/>
          </p:nvSpPr>
          <p:spPr bwMode="auto">
            <a:xfrm>
              <a:off x="1987" y="1045"/>
              <a:ext cx="17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27079" name="Line 7"/>
            <p:cNvSpPr>
              <a:spLocks noChangeShapeType="1"/>
            </p:cNvSpPr>
            <p:nvPr/>
          </p:nvSpPr>
          <p:spPr bwMode="auto">
            <a:xfrm>
              <a:off x="2102" y="1218"/>
              <a:ext cx="115" cy="345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7080" name="Line 8"/>
            <p:cNvSpPr>
              <a:spLocks noChangeShapeType="1"/>
            </p:cNvSpPr>
            <p:nvPr/>
          </p:nvSpPr>
          <p:spPr bwMode="auto">
            <a:xfrm>
              <a:off x="2678" y="1909"/>
              <a:ext cx="230" cy="23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7081" name="Text Box 9"/>
            <p:cNvSpPr txBox="1">
              <a:spLocks noChangeArrowheads="1"/>
            </p:cNvSpPr>
            <p:nvPr/>
          </p:nvSpPr>
          <p:spPr bwMode="auto">
            <a:xfrm>
              <a:off x="2045" y="2312"/>
              <a:ext cx="288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27082" name="Line 10"/>
            <p:cNvSpPr>
              <a:spLocks noChangeShapeType="1"/>
            </p:cNvSpPr>
            <p:nvPr/>
          </p:nvSpPr>
          <p:spPr bwMode="auto">
            <a:xfrm flipH="1">
              <a:off x="2199" y="2179"/>
              <a:ext cx="324" cy="18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27083" name="Text Box 11"/>
          <p:cNvSpPr txBox="1">
            <a:spLocks noChangeArrowheads="1"/>
          </p:cNvSpPr>
          <p:nvPr/>
        </p:nvSpPr>
        <p:spPr bwMode="auto">
          <a:xfrm>
            <a:off x="376310" y="4329023"/>
            <a:ext cx="8399779" cy="227911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При магнитно-резонансной ангиографии в аксиальной и сагиттальной плоскости определяется увеличение интенсивность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от задней (1)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 средней мозговой артерии (2),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по сравнению с противоположной стороной, расширение этих сосудов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на протяжении со стороны поражения, наличие интенсивного </a:t>
            </a:r>
            <a:r>
              <a:rPr lang="ru-RU" sz="1700" b="1" dirty="0" err="1">
                <a:solidFill>
                  <a:srgbClr val="FFFFFF"/>
                </a:solidFill>
              </a:rPr>
              <a:t>МР-сигнала</a:t>
            </a:r>
            <a:r>
              <a:rPr lang="ru-RU" sz="1700" b="1" dirty="0">
                <a:solidFill>
                  <a:srgbClr val="FFFFFF"/>
                </a:solidFill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в области узла АВМ (3), вследствие ранее перенесенных кровоизлияний.</a:t>
            </a:r>
          </a:p>
          <a:p>
            <a:pPr algn="ctr">
              <a:lnSpc>
                <a:spcPct val="110000"/>
              </a:lnSpc>
            </a:pPr>
            <a:endParaRPr lang="ru-RU" sz="1000" b="1" dirty="0">
              <a:solidFill>
                <a:srgbClr val="FFFFFF"/>
              </a:solidFill>
            </a:endParaRPr>
          </a:p>
        </p:txBody>
      </p:sp>
      <p:pic>
        <p:nvPicPr>
          <p:cNvPr id="1027084" name="Picture 12"/>
          <p:cNvPicPr>
            <a:picLocks noGrp="1" noChangeArrowheads="1"/>
          </p:cNvPicPr>
          <p:nvPr>
            <p:ph sz="half" idx="1"/>
          </p:nvPr>
        </p:nvPicPr>
        <p:blipFill>
          <a:blip r:embed="rId3" cstate="print">
            <a:lum bright="6000" contrast="30000"/>
          </a:blip>
          <a:srcRect l="5333" t="3677" r="1436"/>
          <a:stretch>
            <a:fillRect/>
          </a:stretch>
        </p:blipFill>
        <p:spPr>
          <a:xfrm>
            <a:off x="3131438" y="1188891"/>
            <a:ext cx="2704729" cy="2887076"/>
          </a:xfrm>
          <a:noFill/>
          <a:ln w="38100">
            <a:solidFill>
              <a:schemeClr val="hlink"/>
            </a:solidFill>
          </a:ln>
        </p:spPr>
      </p:pic>
      <p:sp>
        <p:nvSpPr>
          <p:cNvPr id="1027088" name="Text Box 16"/>
          <p:cNvSpPr txBox="1">
            <a:spLocks noChangeArrowheads="1"/>
          </p:cNvSpPr>
          <p:nvPr/>
        </p:nvSpPr>
        <p:spPr bwMode="auto">
          <a:xfrm>
            <a:off x="1424603" y="178254"/>
            <a:ext cx="6558547" cy="823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АВМ правой затылочной области </a:t>
            </a:r>
          </a:p>
          <a:p>
            <a:pPr algn="ctr">
              <a:lnSpc>
                <a:spcPct val="110000"/>
              </a:lnSpc>
            </a:pPr>
            <a:r>
              <a:rPr lang="ru-RU" b="1" dirty="0">
                <a:solidFill>
                  <a:srgbClr val="FFFFFF"/>
                </a:solidFill>
              </a:rPr>
              <a:t>(больная А., 26 лет)</a:t>
            </a:r>
            <a:r>
              <a:rPr lang="ru-RU" dirty="0"/>
              <a:t> </a:t>
            </a:r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48634" y="1139552"/>
            <a:ext cx="2666090" cy="2944372"/>
            <a:chOff x="708" y="260"/>
            <a:chExt cx="1587" cy="1850"/>
          </a:xfrm>
        </p:grpSpPr>
        <p:pic>
          <p:nvPicPr>
            <p:cNvPr id="1027090" name="Picture 18" descr="T2 ax2"/>
            <p:cNvPicPr>
              <a:picLocks noChangeArrowheads="1"/>
            </p:cNvPicPr>
            <p:nvPr/>
          </p:nvPicPr>
          <p:blipFill>
            <a:blip r:embed="rId4" cstate="print">
              <a:lum contrast="6000"/>
            </a:blip>
            <a:srcRect t="4427"/>
            <a:stretch>
              <a:fillRect/>
            </a:stretch>
          </p:blipFill>
          <p:spPr bwMode="auto">
            <a:xfrm>
              <a:off x="708" y="296"/>
              <a:ext cx="1587" cy="181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27091" name="Text Box 19"/>
            <p:cNvSpPr txBox="1">
              <a:spLocks noChangeArrowheads="1"/>
            </p:cNvSpPr>
            <p:nvPr/>
          </p:nvSpPr>
          <p:spPr bwMode="auto">
            <a:xfrm>
              <a:off x="1845" y="342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27092" name="Text Box 20"/>
            <p:cNvSpPr txBox="1">
              <a:spLocks noChangeArrowheads="1"/>
            </p:cNvSpPr>
            <p:nvPr/>
          </p:nvSpPr>
          <p:spPr bwMode="auto">
            <a:xfrm>
              <a:off x="825" y="260"/>
              <a:ext cx="18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27093" name="Line 21"/>
            <p:cNvSpPr>
              <a:spLocks noChangeShapeType="1"/>
            </p:cNvSpPr>
            <p:nvPr/>
          </p:nvSpPr>
          <p:spPr bwMode="auto">
            <a:xfrm>
              <a:off x="950" y="433"/>
              <a:ext cx="187" cy="519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7094" name="Line 22"/>
            <p:cNvSpPr>
              <a:spLocks noChangeShapeType="1"/>
            </p:cNvSpPr>
            <p:nvPr/>
          </p:nvSpPr>
          <p:spPr bwMode="auto">
            <a:xfrm flipV="1">
              <a:off x="1232" y="457"/>
              <a:ext cx="671" cy="69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7095" name="Line 23"/>
            <p:cNvSpPr>
              <a:spLocks noChangeShapeType="1"/>
            </p:cNvSpPr>
            <p:nvPr/>
          </p:nvSpPr>
          <p:spPr bwMode="auto">
            <a:xfrm flipH="1">
              <a:off x="938" y="1667"/>
              <a:ext cx="182" cy="23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7096" name="Text Box 24"/>
            <p:cNvSpPr txBox="1">
              <a:spLocks noChangeArrowheads="1"/>
            </p:cNvSpPr>
            <p:nvPr/>
          </p:nvSpPr>
          <p:spPr bwMode="auto">
            <a:xfrm>
              <a:off x="808" y="1840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011334" y="1023369"/>
            <a:ext cx="4189810" cy="2778851"/>
            <a:chOff x="2090" y="227"/>
            <a:chExt cx="2401" cy="1773"/>
          </a:xfrm>
        </p:grpSpPr>
        <p:pic>
          <p:nvPicPr>
            <p:cNvPr id="1028106" name="Picture 10" descr="MIP ant-post"/>
            <p:cNvPicPr>
              <a:picLocks noChangeAspect="1" noChangeArrowheads="1"/>
            </p:cNvPicPr>
            <p:nvPr/>
          </p:nvPicPr>
          <p:blipFill>
            <a:blip r:embed="rId2" cstate="print"/>
            <a:srcRect l="1337" t="3065" b="2248"/>
            <a:stretch>
              <a:fillRect/>
            </a:stretch>
          </p:blipFill>
          <p:spPr bwMode="auto">
            <a:xfrm>
              <a:off x="2129" y="285"/>
              <a:ext cx="2362" cy="1715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28109" name="Text Box 13"/>
            <p:cNvSpPr txBox="1">
              <a:spLocks noChangeArrowheads="1"/>
            </p:cNvSpPr>
            <p:nvPr/>
          </p:nvSpPr>
          <p:spPr bwMode="auto">
            <a:xfrm>
              <a:off x="3679" y="227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28110" name="Line 14"/>
            <p:cNvSpPr>
              <a:spLocks noChangeShapeType="1"/>
            </p:cNvSpPr>
            <p:nvPr/>
          </p:nvSpPr>
          <p:spPr bwMode="auto">
            <a:xfrm flipV="1">
              <a:off x="3242" y="374"/>
              <a:ext cx="494" cy="749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11" name="Text Box 15"/>
            <p:cNvSpPr txBox="1">
              <a:spLocks noChangeArrowheads="1"/>
            </p:cNvSpPr>
            <p:nvPr/>
          </p:nvSpPr>
          <p:spPr bwMode="auto">
            <a:xfrm>
              <a:off x="2584" y="400"/>
              <a:ext cx="18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28112" name="Line 16"/>
            <p:cNvSpPr>
              <a:spLocks noChangeShapeType="1"/>
            </p:cNvSpPr>
            <p:nvPr/>
          </p:nvSpPr>
          <p:spPr bwMode="auto">
            <a:xfrm>
              <a:off x="2709" y="572"/>
              <a:ext cx="187" cy="519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13" name="Text Box 17"/>
            <p:cNvSpPr txBox="1">
              <a:spLocks noChangeArrowheads="1"/>
            </p:cNvSpPr>
            <p:nvPr/>
          </p:nvSpPr>
          <p:spPr bwMode="auto">
            <a:xfrm>
              <a:off x="2090" y="1494"/>
              <a:ext cx="18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4</a:t>
              </a:r>
              <a:endParaRPr lang="ru-RU" dirty="0"/>
            </a:p>
          </p:txBody>
        </p:sp>
        <p:sp>
          <p:nvSpPr>
            <p:cNvPr id="1028114" name="Line 18"/>
            <p:cNvSpPr>
              <a:spLocks noChangeShapeType="1"/>
            </p:cNvSpPr>
            <p:nvPr/>
          </p:nvSpPr>
          <p:spPr bwMode="auto">
            <a:xfrm flipV="1">
              <a:off x="2215" y="1321"/>
              <a:ext cx="221" cy="23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6099920" y="1104537"/>
            <a:ext cx="2855925" cy="2705639"/>
            <a:chOff x="695" y="2078"/>
            <a:chExt cx="1901" cy="1812"/>
          </a:xfrm>
        </p:grpSpPr>
        <p:pic>
          <p:nvPicPr>
            <p:cNvPr id="1028117" name="Picture 21" descr="6копирование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" y="2078"/>
              <a:ext cx="1901" cy="1812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28121" name="Line 25"/>
            <p:cNvSpPr>
              <a:spLocks noChangeShapeType="1"/>
            </p:cNvSpPr>
            <p:nvPr/>
          </p:nvSpPr>
          <p:spPr bwMode="auto">
            <a:xfrm flipH="1" flipV="1">
              <a:off x="835" y="2346"/>
              <a:ext cx="288" cy="633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22" name="Text Box 26"/>
            <p:cNvSpPr txBox="1">
              <a:spLocks noChangeArrowheads="1"/>
            </p:cNvSpPr>
            <p:nvPr/>
          </p:nvSpPr>
          <p:spPr bwMode="auto">
            <a:xfrm>
              <a:off x="708" y="2173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28125" name="Line 29"/>
            <p:cNvSpPr>
              <a:spLocks noChangeShapeType="1"/>
            </p:cNvSpPr>
            <p:nvPr/>
          </p:nvSpPr>
          <p:spPr bwMode="auto">
            <a:xfrm flipH="1">
              <a:off x="1111" y="3325"/>
              <a:ext cx="300" cy="23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26" name="Text Box 30"/>
            <p:cNvSpPr txBox="1">
              <a:spLocks noChangeArrowheads="1"/>
            </p:cNvSpPr>
            <p:nvPr/>
          </p:nvSpPr>
          <p:spPr bwMode="auto">
            <a:xfrm>
              <a:off x="938" y="3498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</p:grp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6096560" y="3993206"/>
            <a:ext cx="2855925" cy="2705639"/>
            <a:chOff x="2596" y="2077"/>
            <a:chExt cx="1878" cy="1812"/>
          </a:xfrm>
        </p:grpSpPr>
        <p:pic>
          <p:nvPicPr>
            <p:cNvPr id="1028118" name="Picture 22" descr="8копирование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96" y="2077"/>
              <a:ext cx="1878" cy="1812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28123" name="Line 27"/>
            <p:cNvSpPr>
              <a:spLocks noChangeShapeType="1"/>
            </p:cNvSpPr>
            <p:nvPr/>
          </p:nvSpPr>
          <p:spPr bwMode="auto">
            <a:xfrm flipH="1" flipV="1">
              <a:off x="2724" y="2461"/>
              <a:ext cx="288" cy="63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24" name="Text Box 28"/>
            <p:cNvSpPr txBox="1">
              <a:spLocks noChangeArrowheads="1"/>
            </p:cNvSpPr>
            <p:nvPr/>
          </p:nvSpPr>
          <p:spPr bwMode="auto">
            <a:xfrm>
              <a:off x="2597" y="2288"/>
              <a:ext cx="3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28127" name="Line 31"/>
            <p:cNvSpPr>
              <a:spLocks noChangeShapeType="1"/>
            </p:cNvSpPr>
            <p:nvPr/>
          </p:nvSpPr>
          <p:spPr bwMode="auto">
            <a:xfrm>
              <a:off x="3599" y="2922"/>
              <a:ext cx="449" cy="345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28128" name="Text Box 32"/>
            <p:cNvSpPr txBox="1">
              <a:spLocks noChangeArrowheads="1"/>
            </p:cNvSpPr>
            <p:nvPr/>
          </p:nvSpPr>
          <p:spPr bwMode="auto">
            <a:xfrm>
              <a:off x="4014" y="3237"/>
              <a:ext cx="3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</p:grpSp>
      <p:sp>
        <p:nvSpPr>
          <p:cNvPr id="1028133" name="Text Box 37"/>
          <p:cNvSpPr txBox="1">
            <a:spLocks noChangeArrowheads="1"/>
          </p:cNvSpPr>
          <p:nvPr/>
        </p:nvSpPr>
        <p:spPr bwMode="auto">
          <a:xfrm>
            <a:off x="1343965" y="127324"/>
            <a:ext cx="6558547" cy="823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АВМ правой затылочной области </a:t>
            </a:r>
          </a:p>
          <a:p>
            <a:pPr algn="ctr">
              <a:lnSpc>
                <a:spcPct val="110000"/>
              </a:lnSpc>
            </a:pPr>
            <a:r>
              <a:rPr lang="ru-RU" b="1" dirty="0">
                <a:solidFill>
                  <a:srgbClr val="FFFFFF"/>
                </a:solidFill>
              </a:rPr>
              <a:t>(та же больная)</a:t>
            </a:r>
            <a:r>
              <a:rPr lang="ru-RU" dirty="0"/>
              <a:t> </a:t>
            </a:r>
          </a:p>
        </p:txBody>
      </p:sp>
      <p:sp>
        <p:nvSpPr>
          <p:cNvPr id="1028134" name="Text Box 38"/>
          <p:cNvSpPr txBox="1">
            <a:spLocks noChangeArrowheads="1"/>
          </p:cNvSpPr>
          <p:nvPr/>
        </p:nvSpPr>
        <p:spPr bwMode="auto">
          <a:xfrm>
            <a:off x="389750" y="4010712"/>
            <a:ext cx="5506895" cy="2705639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По данным магнитно-резонансной ангиографии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в прямой проекции кровоснабжение АВМ осуществляется не только из бассейнов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правых СМА (2) и ЗМА (1), но из бассейна НСА (4).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Выполненная </a:t>
            </a:r>
            <a:r>
              <a:rPr lang="ru-RU" sz="1700" b="1" dirty="0" err="1">
                <a:solidFill>
                  <a:srgbClr val="FFFFFF"/>
                </a:solidFill>
              </a:rPr>
              <a:t>дигитальная</a:t>
            </a:r>
            <a:r>
              <a:rPr lang="ru-RU" sz="1700" b="1" dirty="0">
                <a:solidFill>
                  <a:srgbClr val="FFFFFF"/>
                </a:solidFill>
              </a:rPr>
              <a:t> </a:t>
            </a:r>
            <a:r>
              <a:rPr lang="ru-RU" sz="1700" b="1" dirty="0" err="1">
                <a:solidFill>
                  <a:srgbClr val="FFFFFF"/>
                </a:solidFill>
              </a:rPr>
              <a:t>субтракционная</a:t>
            </a:r>
            <a:r>
              <a:rPr lang="ru-RU" sz="1700" b="1" dirty="0">
                <a:solidFill>
                  <a:srgbClr val="FFFFFF"/>
                </a:solidFill>
              </a:rPr>
              <a:t> ангиография в прямой и боковой проекции подтвердила наличие АВМ (3), ее размеры, локализацию и источники ее кровоснабжения из бассейнов правых СМА (2), ЗМА, НСА.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015521" y="1212763"/>
            <a:ext cx="3104558" cy="3386824"/>
            <a:chOff x="1683" y="578"/>
            <a:chExt cx="1848" cy="2128"/>
          </a:xfrm>
        </p:grpSpPr>
        <p:pic>
          <p:nvPicPr>
            <p:cNvPr id="1012739" name="Picture 3" descr="T2"/>
            <p:cNvPicPr>
              <a:picLocks noChangeAspect="1" noChangeArrowheads="1"/>
            </p:cNvPicPr>
            <p:nvPr/>
          </p:nvPicPr>
          <p:blipFill>
            <a:blip r:embed="rId2" cstate="print"/>
            <a:srcRect l="3508" t="432" r="6157" b="2016"/>
            <a:stretch>
              <a:fillRect/>
            </a:stretch>
          </p:blipFill>
          <p:spPr bwMode="auto">
            <a:xfrm>
              <a:off x="1683" y="578"/>
              <a:ext cx="1824" cy="2128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12740" name="Text Box 4"/>
            <p:cNvSpPr txBox="1">
              <a:spLocks noChangeArrowheads="1"/>
            </p:cNvSpPr>
            <p:nvPr/>
          </p:nvSpPr>
          <p:spPr bwMode="auto">
            <a:xfrm>
              <a:off x="3243" y="894"/>
              <a:ext cx="288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12741" name="Text Box 5"/>
            <p:cNvSpPr txBox="1">
              <a:spLocks noChangeArrowheads="1"/>
            </p:cNvSpPr>
            <p:nvPr/>
          </p:nvSpPr>
          <p:spPr bwMode="auto">
            <a:xfrm>
              <a:off x="1811" y="2403"/>
              <a:ext cx="173" cy="1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12742" name="Line 6"/>
            <p:cNvSpPr>
              <a:spLocks noChangeShapeType="1"/>
            </p:cNvSpPr>
            <p:nvPr/>
          </p:nvSpPr>
          <p:spPr bwMode="auto">
            <a:xfrm flipV="1">
              <a:off x="1936" y="2007"/>
              <a:ext cx="576" cy="439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2743" name="Line 7"/>
            <p:cNvSpPr>
              <a:spLocks noChangeShapeType="1"/>
            </p:cNvSpPr>
            <p:nvPr/>
          </p:nvSpPr>
          <p:spPr bwMode="auto">
            <a:xfrm flipV="1">
              <a:off x="2667" y="1091"/>
              <a:ext cx="602" cy="743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12744" name="Text Box 8"/>
          <p:cNvSpPr txBox="1">
            <a:spLocks noChangeArrowheads="1"/>
          </p:cNvSpPr>
          <p:nvPr/>
        </p:nvSpPr>
        <p:spPr bwMode="auto">
          <a:xfrm>
            <a:off x="2136904" y="4736461"/>
            <a:ext cx="4811393" cy="227911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Магнитно-резонансная томография Т2 –ВИ.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Правая вена Галена (1) увеличена в диаметре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и деформирована за счет интенсивного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сброса крови через узел АВМ (2).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Вена с противоположной стороны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не дифференцируется.</a:t>
            </a:r>
          </a:p>
          <a:p>
            <a:pPr algn="ctr">
              <a:lnSpc>
                <a:spcPct val="110000"/>
              </a:lnSpc>
            </a:pPr>
            <a:r>
              <a:rPr lang="ru-RU" sz="1000" b="1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012746" name="Text Box 10"/>
          <p:cNvSpPr txBox="1">
            <a:spLocks noChangeArrowheads="1"/>
          </p:cNvSpPr>
          <p:nvPr/>
        </p:nvSpPr>
        <p:spPr bwMode="auto">
          <a:xfrm>
            <a:off x="1720275" y="101860"/>
            <a:ext cx="5698410" cy="1018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Артериовенозная </a:t>
            </a:r>
            <a:r>
              <a:rPr lang="ru-RU" sz="2500" b="1" dirty="0" err="1">
                <a:solidFill>
                  <a:srgbClr val="FFFF00"/>
                </a:solidFill>
              </a:rPr>
              <a:t>мальформация</a:t>
            </a:r>
            <a:r>
              <a:rPr lang="ru-RU" sz="2500" b="1" dirty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ru-RU" sz="2500" b="1" dirty="0">
                <a:solidFill>
                  <a:srgbClr val="FFFF00"/>
                </a:solidFill>
              </a:rPr>
              <a:t>области четверохолмия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1106" name="Picture 2"/>
          <p:cNvPicPr>
            <a:picLocks noGrp="1" noChangeArrowheads="1"/>
          </p:cNvPicPr>
          <p:nvPr>
            <p:ph sz="quarter" idx="1"/>
          </p:nvPr>
        </p:nvPicPr>
        <p:blipFill>
          <a:blip r:embed="rId2" cstate="print">
            <a:lum bright="6000" contrast="36000"/>
          </a:blip>
          <a:srcRect l="51674" t="847" r="1141" b="52844"/>
          <a:stretch>
            <a:fillRect/>
          </a:stretch>
        </p:blipFill>
        <p:spPr>
          <a:xfrm>
            <a:off x="406550" y="1375101"/>
            <a:ext cx="2476255" cy="3246767"/>
          </a:xfrm>
          <a:noFill/>
          <a:ln w="38100">
            <a:solidFill>
              <a:schemeClr val="hlink"/>
            </a:solidFill>
          </a:ln>
        </p:spPr>
      </p:pic>
      <p:pic>
        <p:nvPicPr>
          <p:cNvPr id="1071107" name="Picture 3"/>
          <p:cNvPicPr>
            <a:picLocks noGrp="1" noChangeArrowheads="1"/>
          </p:cNvPicPr>
          <p:nvPr>
            <p:ph sz="quarter" idx="2"/>
          </p:nvPr>
        </p:nvPicPr>
        <p:blipFill>
          <a:blip r:embed="rId2" cstate="print">
            <a:lum bright="6000" contrast="24000"/>
          </a:blip>
          <a:srcRect l="52586" t="52505" r="989" b="847"/>
          <a:stretch>
            <a:fillRect/>
          </a:stretch>
        </p:blipFill>
        <p:spPr>
          <a:xfrm>
            <a:off x="3139838" y="1376693"/>
            <a:ext cx="2476255" cy="3246767"/>
          </a:xfrm>
          <a:noFill/>
          <a:ln w="38100">
            <a:solidFill>
              <a:schemeClr val="hlink"/>
            </a:solidFill>
          </a:ln>
        </p:spPr>
      </p:pic>
      <p:pic>
        <p:nvPicPr>
          <p:cNvPr id="1071108" name="Picture 4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lum bright="6000" contrast="12000"/>
          </a:blip>
          <a:stretch>
            <a:fillRect/>
          </a:stretch>
        </p:blipFill>
        <p:spPr>
          <a:xfrm>
            <a:off x="1660311" y="3938588"/>
            <a:ext cx="1627615" cy="2193925"/>
          </a:xfrm>
          <a:noFill/>
          <a:ln w="38100">
            <a:solidFill>
              <a:schemeClr val="hlink"/>
            </a:solidFill>
          </a:ln>
        </p:spPr>
      </p:pic>
      <p:pic>
        <p:nvPicPr>
          <p:cNvPr id="1071110" name="Picture 6"/>
          <p:cNvPicPr>
            <a:picLocks noGrp="1" noChangeArrowheads="1"/>
          </p:cNvPicPr>
          <p:nvPr>
            <p:ph sz="quarter" idx="4"/>
          </p:nvPr>
        </p:nvPicPr>
        <p:blipFill>
          <a:blip r:embed="rId2" cstate="print">
            <a:lum contrast="30000"/>
          </a:blip>
          <a:srcRect l="1750" t="53973" r="51674" b="1299"/>
          <a:stretch>
            <a:fillRect/>
          </a:stretch>
        </p:blipFill>
        <p:spPr>
          <a:xfrm>
            <a:off x="5861367" y="1378284"/>
            <a:ext cx="2476255" cy="3246767"/>
          </a:xfrm>
          <a:noFill/>
          <a:ln w="38100">
            <a:solidFill>
              <a:schemeClr val="hlink"/>
            </a:solidFill>
          </a:ln>
        </p:spPr>
      </p:pic>
      <p:sp>
        <p:nvSpPr>
          <p:cNvPr id="1071109" name="Text Box 5"/>
          <p:cNvSpPr txBox="1">
            <a:spLocks noChangeArrowheads="1"/>
          </p:cNvSpPr>
          <p:nvPr/>
        </p:nvSpPr>
        <p:spPr bwMode="auto">
          <a:xfrm>
            <a:off x="483828" y="257832"/>
            <a:ext cx="7993230" cy="98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/>
            <a:r>
              <a:rPr lang="ru-RU" sz="2900" b="1" dirty="0">
                <a:solidFill>
                  <a:srgbClr val="FFFF00"/>
                </a:solidFill>
              </a:rPr>
              <a:t>Артериовенозная </a:t>
            </a:r>
            <a:r>
              <a:rPr lang="ru-RU" sz="2900" b="1" dirty="0" err="1">
                <a:solidFill>
                  <a:srgbClr val="FFFF00"/>
                </a:solidFill>
              </a:rPr>
              <a:t>мальформация</a:t>
            </a:r>
            <a:r>
              <a:rPr lang="ru-RU" sz="29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ru-RU" sz="2900" b="1" dirty="0">
                <a:solidFill>
                  <a:srgbClr val="FFFF00"/>
                </a:solidFill>
              </a:rPr>
              <a:t>с </a:t>
            </a:r>
            <a:r>
              <a:rPr lang="ru-RU" sz="2900" b="1" dirty="0" err="1">
                <a:solidFill>
                  <a:srgbClr val="FFFF00"/>
                </a:solidFill>
              </a:rPr>
              <a:t>варикозом</a:t>
            </a:r>
            <a:r>
              <a:rPr lang="ru-RU" sz="2900" b="1" dirty="0">
                <a:solidFill>
                  <a:srgbClr val="FFFF00"/>
                </a:solidFill>
              </a:rPr>
              <a:t> большой вены мозга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066773" y="1039284"/>
            <a:ext cx="3123037" cy="3246767"/>
            <a:chOff x="667" y="461"/>
            <a:chExt cx="1609" cy="1843"/>
          </a:xfrm>
        </p:grpSpPr>
        <p:pic>
          <p:nvPicPr>
            <p:cNvPr id="1016836" name="Picture 4" descr="gurov mip ax"/>
            <p:cNvPicPr>
              <a:picLocks noChangeAspect="1" noChangeArrowheads="1"/>
            </p:cNvPicPr>
            <p:nvPr/>
          </p:nvPicPr>
          <p:blipFill>
            <a:blip r:embed="rId2" cstate="print">
              <a:lum bright="6000" contrast="12000"/>
            </a:blip>
            <a:srcRect l="4500" t="16521" r="5237"/>
            <a:stretch>
              <a:fillRect/>
            </a:stretch>
          </p:blipFill>
          <p:spPr bwMode="auto">
            <a:xfrm>
              <a:off x="691" y="461"/>
              <a:ext cx="1585" cy="1814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16837" name="Text Box 5"/>
            <p:cNvSpPr txBox="1">
              <a:spLocks noChangeArrowheads="1"/>
            </p:cNvSpPr>
            <p:nvPr/>
          </p:nvSpPr>
          <p:spPr bwMode="auto">
            <a:xfrm>
              <a:off x="2001" y="1989"/>
              <a:ext cx="187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2</a:t>
              </a:r>
              <a:endParaRPr lang="ru-RU" dirty="0"/>
            </a:p>
          </p:txBody>
        </p:sp>
        <p:sp>
          <p:nvSpPr>
            <p:cNvPr id="1016838" name="Line 6"/>
            <p:cNvSpPr>
              <a:spLocks noChangeShapeType="1"/>
            </p:cNvSpPr>
            <p:nvPr/>
          </p:nvSpPr>
          <p:spPr bwMode="auto">
            <a:xfrm flipH="1" flipV="1">
              <a:off x="1497" y="2016"/>
              <a:ext cx="519" cy="58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6839" name="Text Box 7"/>
            <p:cNvSpPr txBox="1">
              <a:spLocks noChangeArrowheads="1"/>
            </p:cNvSpPr>
            <p:nvPr/>
          </p:nvSpPr>
          <p:spPr bwMode="auto">
            <a:xfrm>
              <a:off x="667" y="1864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16840" name="Line 8"/>
            <p:cNvSpPr>
              <a:spLocks noChangeShapeType="1"/>
            </p:cNvSpPr>
            <p:nvPr/>
          </p:nvSpPr>
          <p:spPr bwMode="auto">
            <a:xfrm flipV="1">
              <a:off x="864" y="1934"/>
              <a:ext cx="173" cy="24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6841" name="Text Box 9"/>
            <p:cNvSpPr txBox="1">
              <a:spLocks noChangeArrowheads="1"/>
            </p:cNvSpPr>
            <p:nvPr/>
          </p:nvSpPr>
          <p:spPr bwMode="auto">
            <a:xfrm>
              <a:off x="691" y="2074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а</a:t>
              </a:r>
              <a:endParaRPr lang="ru-RU" dirty="0"/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920591" y="1039284"/>
            <a:ext cx="3237274" cy="3246767"/>
            <a:chOff x="2361" y="461"/>
            <a:chExt cx="1735" cy="1843"/>
          </a:xfrm>
        </p:grpSpPr>
        <p:pic>
          <p:nvPicPr>
            <p:cNvPr id="1016843" name="Picture 11" descr="DSA4копирование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61" y="461"/>
              <a:ext cx="1735" cy="1815"/>
            </a:xfrm>
            <a:prstGeom prst="rect">
              <a:avLst/>
            </a:prstGeom>
            <a:noFill/>
            <a:ln w="38100">
              <a:solidFill>
                <a:schemeClr val="hlink"/>
              </a:solidFill>
              <a:miter lim="800000"/>
              <a:headEnd/>
              <a:tailEnd/>
            </a:ln>
          </p:spPr>
        </p:pic>
        <p:sp>
          <p:nvSpPr>
            <p:cNvPr id="1016844" name="Text Box 12"/>
            <p:cNvSpPr txBox="1">
              <a:spLocks noChangeArrowheads="1"/>
            </p:cNvSpPr>
            <p:nvPr/>
          </p:nvSpPr>
          <p:spPr bwMode="auto">
            <a:xfrm>
              <a:off x="2419" y="1383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000000"/>
                  </a:solidFill>
                </a:rPr>
                <a:t>3</a:t>
              </a:r>
              <a:endParaRPr lang="ru-RU" dirty="0"/>
            </a:p>
          </p:txBody>
        </p:sp>
        <p:sp>
          <p:nvSpPr>
            <p:cNvPr id="1016845" name="Line 13"/>
            <p:cNvSpPr>
              <a:spLocks noChangeShapeType="1"/>
            </p:cNvSpPr>
            <p:nvPr/>
          </p:nvSpPr>
          <p:spPr bwMode="auto">
            <a:xfrm flipH="1">
              <a:off x="2591" y="1301"/>
              <a:ext cx="711" cy="13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16846" name="Text Box 14"/>
            <p:cNvSpPr txBox="1">
              <a:spLocks noChangeArrowheads="1"/>
            </p:cNvSpPr>
            <p:nvPr/>
          </p:nvSpPr>
          <p:spPr bwMode="auto">
            <a:xfrm>
              <a:off x="2361" y="2074"/>
              <a:ext cx="312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FFFFFF"/>
                  </a:solidFill>
                </a:rPr>
                <a:t>б</a:t>
              </a:r>
              <a:endParaRPr lang="ru-RU" dirty="0"/>
            </a:p>
          </p:txBody>
        </p:sp>
        <p:sp>
          <p:nvSpPr>
            <p:cNvPr id="1016847" name="Text Box 15"/>
            <p:cNvSpPr txBox="1">
              <a:spLocks noChangeArrowheads="1"/>
            </p:cNvSpPr>
            <p:nvPr/>
          </p:nvSpPr>
          <p:spPr bwMode="auto">
            <a:xfrm>
              <a:off x="2452" y="864"/>
              <a:ext cx="312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dirty="0">
                  <a:solidFill>
                    <a:srgbClr val="000000"/>
                  </a:solidFill>
                </a:rPr>
                <a:t>1</a:t>
              </a:r>
              <a:endParaRPr lang="ru-RU" dirty="0"/>
            </a:p>
          </p:txBody>
        </p:sp>
        <p:sp>
          <p:nvSpPr>
            <p:cNvPr id="1016848" name="Line 16"/>
            <p:cNvSpPr>
              <a:spLocks noChangeShapeType="1"/>
            </p:cNvSpPr>
            <p:nvPr/>
          </p:nvSpPr>
          <p:spPr bwMode="auto">
            <a:xfrm flipV="1">
              <a:off x="2649" y="935"/>
              <a:ext cx="173" cy="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016849" name="Text Box 17"/>
          <p:cNvSpPr txBox="1">
            <a:spLocks noChangeArrowheads="1"/>
          </p:cNvSpPr>
          <p:nvPr/>
        </p:nvSpPr>
        <p:spPr bwMode="auto">
          <a:xfrm>
            <a:off x="1088611" y="4430882"/>
            <a:ext cx="7082694" cy="2279110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а). Магнитно-резонансная ангиография в аксиальной плоскости после </a:t>
            </a:r>
            <a:r>
              <a:rPr lang="en-US" sz="1700" b="1" dirty="0">
                <a:solidFill>
                  <a:srgbClr val="FFFFFF"/>
                </a:solidFill>
              </a:rPr>
              <a:t>MIP </a:t>
            </a:r>
            <a:r>
              <a:rPr lang="ru-RU" sz="1700" b="1" dirty="0">
                <a:solidFill>
                  <a:srgbClr val="FFFFFF"/>
                </a:solidFill>
              </a:rPr>
              <a:t>реконструкции определяются турбулентный, интенсивный ток крови в поперечном синусе (1),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ток крови в сагиттальном синусе (2);</a:t>
            </a:r>
          </a:p>
          <a:p>
            <a:pPr algn="ctr">
              <a:lnSpc>
                <a:spcPct val="110000"/>
              </a:lnSpc>
            </a:pPr>
            <a:endParaRPr lang="ru-RU" sz="1000" b="1" dirty="0">
              <a:solidFill>
                <a:srgbClr val="FFFFFF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б). По данным церебральной ангиографии кровоснабжение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ДАВМ преимущественно осуществляется из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гипертрофированных ветвей правой затылочной артерии (3).</a:t>
            </a:r>
          </a:p>
        </p:txBody>
      </p:sp>
      <p:sp>
        <p:nvSpPr>
          <p:cNvPr id="1016850" name="Text Box 18"/>
          <p:cNvSpPr txBox="1">
            <a:spLocks noChangeArrowheads="1"/>
          </p:cNvSpPr>
          <p:nvPr/>
        </p:nvSpPr>
        <p:spPr bwMode="auto">
          <a:xfrm>
            <a:off x="806379" y="178255"/>
            <a:ext cx="7257409" cy="51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4512" tIns="47256" rIns="94512" bIns="47256">
            <a:spAutoFit/>
          </a:bodyPr>
          <a:lstStyle/>
          <a:p>
            <a:pPr algn="ctr">
              <a:lnSpc>
                <a:spcPct val="110000"/>
              </a:lnSpc>
            </a:pPr>
            <a:r>
              <a:rPr lang="ru-RU" sz="2500" b="1" dirty="0" err="1">
                <a:solidFill>
                  <a:srgbClr val="FFFF00"/>
                </a:solidFill>
              </a:rPr>
              <a:t>Дуральная</a:t>
            </a:r>
            <a:r>
              <a:rPr lang="ru-RU" sz="2500" b="1" dirty="0">
                <a:solidFill>
                  <a:srgbClr val="FFFF00"/>
                </a:solidFill>
              </a:rPr>
              <a:t> АВМ поперечного синуса справа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7858" name="Picture 2" descr="Ris_ЦА_АВМ_5-1-4-07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64465" y="399481"/>
            <a:ext cx="3522868" cy="3337485"/>
          </a:xfrm>
          <a:noFill/>
          <a:ln w="38100">
            <a:solidFill>
              <a:schemeClr val="hlink"/>
            </a:solidFill>
          </a:ln>
        </p:spPr>
      </p:pic>
      <p:pic>
        <p:nvPicPr>
          <p:cNvPr id="1017860" name="Picture 4" descr="Ris_ЦА_АВМ_5-1-4-26ассиметрия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95307" y="397889"/>
            <a:ext cx="3524547" cy="3339077"/>
          </a:xfrm>
          <a:noFill/>
          <a:ln w="38100">
            <a:solidFill>
              <a:schemeClr val="hlink"/>
            </a:solidFill>
          </a:ln>
        </p:spPr>
      </p:pic>
      <p:sp>
        <p:nvSpPr>
          <p:cNvPr id="1017859" name="Text Box 3"/>
          <p:cNvSpPr txBox="1">
            <a:spLocks noChangeArrowheads="1"/>
          </p:cNvSpPr>
          <p:nvPr/>
        </p:nvSpPr>
        <p:spPr bwMode="auto">
          <a:xfrm>
            <a:off x="228474" y="3872248"/>
            <a:ext cx="4189810" cy="2705639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Левостороння каротидная </a:t>
            </a:r>
            <a:r>
              <a:rPr lang="ru-RU" sz="1700" b="1" dirty="0" err="1">
                <a:solidFill>
                  <a:srgbClr val="FFFFFF"/>
                </a:solidFill>
              </a:rPr>
              <a:t>ангиограмма</a:t>
            </a:r>
            <a:r>
              <a:rPr lang="ru-RU" sz="1700" b="1" dirty="0">
                <a:solidFill>
                  <a:srgbClr val="FFFFFF"/>
                </a:solidFill>
              </a:rPr>
              <a:t>, переднезадняя проекция,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поздняя артериальная фаза.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 err="1">
                <a:solidFill>
                  <a:srgbClr val="FFFFFF"/>
                </a:solidFill>
              </a:rPr>
              <a:t>Контрастируется</a:t>
            </a:r>
            <a:r>
              <a:rPr lang="ru-RU" sz="1700" b="1" dirty="0">
                <a:solidFill>
                  <a:srgbClr val="FFFFFF"/>
                </a:solidFill>
              </a:rPr>
              <a:t> клубок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артериовенозной </a:t>
            </a:r>
            <a:r>
              <a:rPr lang="ru-RU" sz="1700" b="1" dirty="0" err="1">
                <a:solidFill>
                  <a:srgbClr val="FFFFFF"/>
                </a:solidFill>
              </a:rPr>
              <a:t>мальформации</a:t>
            </a:r>
            <a:r>
              <a:rPr lang="ru-RU" sz="1700" b="1" dirty="0">
                <a:solidFill>
                  <a:srgbClr val="FFFFFF"/>
                </a:solidFill>
              </a:rPr>
              <a:t>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левой лобной доли, кровоснабжение которого осуществляется множественными расширенными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ветвями левых ПМА и СМА. </a:t>
            </a:r>
          </a:p>
        </p:txBody>
      </p:sp>
      <p:sp>
        <p:nvSpPr>
          <p:cNvPr id="1017861" name="Text Box 5"/>
          <p:cNvSpPr txBox="1">
            <a:spLocks noChangeArrowheads="1"/>
          </p:cNvSpPr>
          <p:nvPr/>
        </p:nvSpPr>
        <p:spPr bwMode="auto">
          <a:xfrm>
            <a:off x="4757635" y="3883388"/>
            <a:ext cx="4189810" cy="2705639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lIns="94512" tIns="47256" rIns="94512" bIns="47256"/>
          <a:lstStyle/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Левосторонняя </a:t>
            </a:r>
            <a:r>
              <a:rPr lang="ru-RU" sz="1700" b="1" dirty="0" err="1">
                <a:solidFill>
                  <a:srgbClr val="FFFFFF"/>
                </a:solidFill>
              </a:rPr>
              <a:t>вертебральная</a:t>
            </a:r>
            <a:r>
              <a:rPr lang="ru-RU" sz="1700" b="1" dirty="0">
                <a:solidFill>
                  <a:srgbClr val="FFFFFF"/>
                </a:solidFill>
              </a:rPr>
              <a:t> </a:t>
            </a:r>
            <a:r>
              <a:rPr lang="ru-RU" sz="1700" b="1" dirty="0" err="1">
                <a:solidFill>
                  <a:srgbClr val="FFFFFF"/>
                </a:solidFill>
              </a:rPr>
              <a:t>ангиограмма</a:t>
            </a:r>
            <a:r>
              <a:rPr lang="ru-RU" sz="1700" b="1" dirty="0">
                <a:solidFill>
                  <a:srgbClr val="FFFFFF"/>
                </a:solidFill>
              </a:rPr>
              <a:t>, переднезадняя 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проекция. </a:t>
            </a:r>
          </a:p>
          <a:p>
            <a:pPr algn="ctr">
              <a:lnSpc>
                <a:spcPct val="110000"/>
              </a:lnSpc>
            </a:pPr>
            <a:r>
              <a:rPr lang="ru-RU" sz="1700" b="1" dirty="0" err="1">
                <a:solidFill>
                  <a:srgbClr val="FFFFFF"/>
                </a:solidFill>
              </a:rPr>
              <a:t>Контрастируется</a:t>
            </a:r>
            <a:r>
              <a:rPr lang="ru-RU" sz="1700" b="1" dirty="0">
                <a:solidFill>
                  <a:srgbClr val="FFFFFF"/>
                </a:solidFill>
              </a:rPr>
              <a:t> расширенная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вдвое, по сравнению</a:t>
            </a: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со здоровой стороной, задняя мозговая артерия, </a:t>
            </a:r>
            <a:r>
              <a:rPr lang="ru-RU" sz="1700" b="1" dirty="0" err="1">
                <a:solidFill>
                  <a:srgbClr val="FFFFFF"/>
                </a:solidFill>
              </a:rPr>
              <a:t>кровоснабжающая</a:t>
            </a:r>
            <a:r>
              <a:rPr lang="ru-RU" sz="1700" b="1" dirty="0">
                <a:solidFill>
                  <a:srgbClr val="FFFFFF"/>
                </a:solidFill>
              </a:rPr>
              <a:t> артериовенозную </a:t>
            </a:r>
            <a:r>
              <a:rPr lang="ru-RU" sz="1700" b="1" dirty="0" err="1">
                <a:solidFill>
                  <a:srgbClr val="FFFFFF"/>
                </a:solidFill>
              </a:rPr>
              <a:t>мальформацию</a:t>
            </a:r>
            <a:endParaRPr lang="ru-RU" sz="1700" b="1" dirty="0">
              <a:solidFill>
                <a:srgbClr val="FFFFFF"/>
              </a:solidFill>
            </a:endParaRPr>
          </a:p>
          <a:p>
            <a:pPr algn="ctr">
              <a:lnSpc>
                <a:spcPct val="110000"/>
              </a:lnSpc>
            </a:pPr>
            <a:r>
              <a:rPr lang="ru-RU" sz="1700" b="1" dirty="0">
                <a:solidFill>
                  <a:srgbClr val="FFFFFF"/>
                </a:solidFill>
              </a:rPr>
              <a:t> левой теменной доли.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	При формировании внутричерепной гематомы вследствие разрыва АВМ, когда тяжесть состояния больного прогрессивно нарастает (что обусловлено </a:t>
            </a:r>
            <a:r>
              <a:rPr lang="ru-RU" dirty="0" err="1" smtClean="0"/>
              <a:t>сдавлением</a:t>
            </a:r>
            <a:r>
              <a:rPr lang="ru-RU" dirty="0" smtClean="0"/>
              <a:t>, дислокацией и ишемией мозга, нередко в сочетании с постгеморрагической гидроцефалией и окклюзией </a:t>
            </a:r>
            <a:r>
              <a:rPr lang="ru-RU" dirty="0" err="1" smtClean="0"/>
              <a:t>ликворных</a:t>
            </a:r>
            <a:r>
              <a:rPr lang="ru-RU" dirty="0" smtClean="0"/>
              <a:t> путей) лечебная тактика должна заключаться в проведении хирургического вмешательства (удаления внутричерепной гематомы) в качестве реанимационного пособия (в возможно более ранние сроки), что повышает шансы больного на выживание и выздоровление. При компенсированном течении заболевания хирургическое вмешательство целесообразно отсрочить и произвести его в холодном периоде, по миновании явлений отека и ишемии мозга.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Большинство пациентов (42,5%) нуждаются в комбинированном лечении – сочетании предоперационной </a:t>
            </a:r>
            <a:r>
              <a:rPr lang="ru-RU" dirty="0" err="1" smtClean="0"/>
              <a:t>эмболизации</a:t>
            </a:r>
            <a:r>
              <a:rPr lang="ru-RU" dirty="0" smtClean="0"/>
              <a:t> с последующим микрохирургическим удалением или </a:t>
            </a:r>
            <a:r>
              <a:rPr lang="ru-RU" dirty="0" err="1" smtClean="0"/>
              <a:t>радиохирургией</a:t>
            </a:r>
            <a:r>
              <a:rPr lang="ru-RU" dirty="0" smtClean="0"/>
              <a:t>. Оптимальным средством, позволяющим повысить «</a:t>
            </a:r>
            <a:r>
              <a:rPr lang="ru-RU" dirty="0" err="1" smtClean="0"/>
              <a:t>резектабельность</a:t>
            </a:r>
            <a:r>
              <a:rPr lang="ru-RU" dirty="0" smtClean="0"/>
              <a:t>» крупных АВМ и эффективность радиохирургических вмешательств является предоперационная </a:t>
            </a:r>
            <a:r>
              <a:rPr lang="ru-RU" dirty="0" err="1" smtClean="0"/>
              <a:t>эмболизация</a:t>
            </a:r>
            <a:r>
              <a:rPr lang="ru-RU" dirty="0" smtClean="0"/>
              <a:t>, направленная на выключение труднодоступных источников кровоснабжения и соответствующих </a:t>
            </a:r>
            <a:r>
              <a:rPr lang="ru-RU" dirty="0" err="1" smtClean="0"/>
              <a:t>компартментов</a:t>
            </a:r>
            <a:r>
              <a:rPr lang="ru-RU" dirty="0" smtClean="0"/>
              <a:t> АВМ, </a:t>
            </a:r>
            <a:r>
              <a:rPr lang="ru-RU" dirty="0" err="1" smtClean="0"/>
              <a:t>интранидальных</a:t>
            </a:r>
            <a:r>
              <a:rPr lang="ru-RU" dirty="0" smtClean="0"/>
              <a:t> аневризм и крупных фистул, уменьшение линейных размеров и объема АВМ. В качестве паллиативного метода </a:t>
            </a:r>
            <a:r>
              <a:rPr lang="ru-RU" dirty="0" err="1" smtClean="0"/>
              <a:t>эмболизация</a:t>
            </a:r>
            <a:r>
              <a:rPr lang="ru-RU" dirty="0" smtClean="0"/>
              <a:t> применима при крупных, неоперабельных АВМ в целях купирования эпилептического синдрома, профилактики нарастающего неврологического дефицита, купирования болевого синдрома. 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/>
              <a:t>Медикаментозная терапия при </a:t>
            </a:r>
            <a:r>
              <a:rPr lang="ru-RU" sz="3600" dirty="0" err="1" smtClean="0"/>
              <a:t>эндоваскулярном</a:t>
            </a:r>
            <a:r>
              <a:rPr lang="ru-RU" sz="3600" dirty="0" smtClean="0"/>
              <a:t> лечении: 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800" dirty="0" smtClean="0"/>
              <a:t>1. Анальгетики в послеоперационном периоде с первых суток (</a:t>
            </a:r>
            <a:r>
              <a:rPr lang="ru-RU" sz="1800" dirty="0" err="1" smtClean="0"/>
              <a:t>трамадол</a:t>
            </a:r>
            <a:r>
              <a:rPr lang="ru-RU" sz="1800" dirty="0" smtClean="0"/>
              <a:t>, </a:t>
            </a:r>
            <a:r>
              <a:rPr lang="ru-RU" sz="1800" dirty="0" err="1" smtClean="0"/>
              <a:t>кетопрофен</a:t>
            </a:r>
            <a:r>
              <a:rPr lang="ru-RU" sz="1800" dirty="0" smtClean="0"/>
              <a:t>) по показаниям в возрастной дозировке. </a:t>
            </a:r>
          </a:p>
          <a:p>
            <a:pPr>
              <a:buNone/>
            </a:pPr>
            <a:r>
              <a:rPr lang="ru-RU" sz="1800" dirty="0" smtClean="0"/>
              <a:t>2. </a:t>
            </a:r>
            <a:r>
              <a:rPr lang="ru-RU" sz="1800" dirty="0" err="1" smtClean="0"/>
              <a:t>Дексаметазон</a:t>
            </a:r>
            <a:r>
              <a:rPr lang="ru-RU" sz="1800" dirty="0" smtClean="0"/>
              <a:t> </a:t>
            </a:r>
            <a:r>
              <a:rPr lang="ru-RU" sz="1800" dirty="0" err="1" smtClean="0"/>
              <a:t>интраоперационно</a:t>
            </a:r>
            <a:r>
              <a:rPr lang="ru-RU" sz="1800" dirty="0" smtClean="0"/>
              <a:t> до 16 мг, после операции 4-12 мг по схеме до 3 суток. </a:t>
            </a:r>
          </a:p>
          <a:p>
            <a:pPr>
              <a:buNone/>
            </a:pPr>
            <a:r>
              <a:rPr lang="ru-RU" sz="1800" dirty="0" smtClean="0"/>
              <a:t>3. </a:t>
            </a:r>
            <a:r>
              <a:rPr lang="ru-RU" sz="1800" dirty="0" err="1" smtClean="0"/>
              <a:t>Антиконвульсантная</a:t>
            </a:r>
            <a:r>
              <a:rPr lang="ru-RU" sz="1800" dirty="0" smtClean="0"/>
              <a:t> терапия (</a:t>
            </a:r>
            <a:r>
              <a:rPr lang="ru-RU" sz="1800" dirty="0" err="1" smtClean="0"/>
              <a:t>карбамазепин</a:t>
            </a:r>
            <a:r>
              <a:rPr lang="ru-RU" sz="1800" dirty="0" smtClean="0"/>
              <a:t>, препараты </a:t>
            </a:r>
            <a:r>
              <a:rPr lang="ru-RU" sz="1800" dirty="0" err="1" smtClean="0"/>
              <a:t>вальпроевой</a:t>
            </a:r>
            <a:r>
              <a:rPr lang="ru-RU" sz="1800" dirty="0" smtClean="0"/>
              <a:t> кислоты) в индивидуальных терапевтических дозировках. Купирование приступа судорог: </a:t>
            </a:r>
            <a:r>
              <a:rPr lang="ru-RU" sz="1800" dirty="0" err="1" smtClean="0"/>
              <a:t>диазепам</a:t>
            </a:r>
            <a:r>
              <a:rPr lang="ru-RU" sz="1800" dirty="0" smtClean="0"/>
              <a:t> 2 мл внутримышечно или внутривенно. </a:t>
            </a:r>
          </a:p>
          <a:p>
            <a:pPr>
              <a:buNone/>
            </a:pPr>
            <a:r>
              <a:rPr lang="ru-RU" sz="1800" dirty="0" smtClean="0"/>
              <a:t>4. </a:t>
            </a:r>
            <a:r>
              <a:rPr lang="ru-RU" sz="1800" dirty="0" err="1" smtClean="0"/>
              <a:t>Нимодипин</a:t>
            </a:r>
            <a:r>
              <a:rPr lang="ru-RU" sz="1800" dirty="0" smtClean="0"/>
              <a:t>: при признаках церебрального </a:t>
            </a:r>
            <a:r>
              <a:rPr lang="ru-RU" sz="1800" dirty="0" err="1" smtClean="0"/>
              <a:t>вазоспазма</a:t>
            </a:r>
            <a:r>
              <a:rPr lang="ru-RU" sz="1800" dirty="0" smtClean="0"/>
              <a:t> (3-14 сутки разрыва, послеоперационный период микрохирургических операций): </a:t>
            </a:r>
            <a:r>
              <a:rPr lang="ru-RU" sz="1800" dirty="0" err="1" smtClean="0"/>
              <a:t>нимодипин</a:t>
            </a:r>
            <a:r>
              <a:rPr lang="ru-RU" sz="1800" dirty="0" smtClean="0"/>
              <a:t> 3-5 мл/час круглосуточно в первые 7-10 дней церебрального </a:t>
            </a:r>
            <a:r>
              <a:rPr lang="ru-RU" sz="1800" dirty="0" err="1" smtClean="0"/>
              <a:t>вазоспазма</a:t>
            </a:r>
            <a:r>
              <a:rPr lang="ru-RU" sz="1800" dirty="0" smtClean="0"/>
              <a:t>; </a:t>
            </a:r>
            <a:r>
              <a:rPr lang="ru-RU" sz="1800" dirty="0" err="1" smtClean="0"/>
              <a:t>нимодипин</a:t>
            </a:r>
            <a:r>
              <a:rPr lang="ru-RU" sz="1800" dirty="0" smtClean="0"/>
              <a:t> 30 мг по 1 </a:t>
            </a:r>
            <a:r>
              <a:rPr lang="ru-RU" sz="1800" dirty="0" err="1" smtClean="0"/>
              <a:t>таб</a:t>
            </a:r>
            <a:r>
              <a:rPr lang="ru-RU" sz="1800" dirty="0" smtClean="0"/>
              <a:t> до 3-6 раз/</a:t>
            </a:r>
            <a:r>
              <a:rPr lang="ru-RU" sz="1800" dirty="0" err="1" smtClean="0"/>
              <a:t>сут</a:t>
            </a:r>
            <a:r>
              <a:rPr lang="ru-RU" sz="1800" dirty="0" smtClean="0"/>
              <a:t> до купирования церебрального </a:t>
            </a:r>
            <a:r>
              <a:rPr lang="ru-RU" sz="1800" dirty="0" err="1" smtClean="0"/>
              <a:t>вазоспазма</a:t>
            </a:r>
            <a:r>
              <a:rPr lang="ru-RU" sz="1800" dirty="0" smtClean="0"/>
              <a:t>. </a:t>
            </a:r>
          </a:p>
          <a:p>
            <a:pPr>
              <a:buNone/>
            </a:pPr>
            <a:r>
              <a:rPr lang="ru-RU" sz="1800" dirty="0" smtClean="0"/>
              <a:t>5. </a:t>
            </a:r>
            <a:r>
              <a:rPr lang="ru-RU" sz="1800" dirty="0" err="1" smtClean="0"/>
              <a:t>Гастропротекторы</a:t>
            </a:r>
            <a:r>
              <a:rPr lang="ru-RU" sz="1800" dirty="0" smtClean="0"/>
              <a:t> в послеоперационном периоде в терапевтических дозировках по показаниям (</a:t>
            </a:r>
            <a:r>
              <a:rPr lang="ru-RU" sz="1800" dirty="0" err="1" smtClean="0"/>
              <a:t>омепразол</a:t>
            </a:r>
            <a:r>
              <a:rPr lang="ru-RU" sz="1800" dirty="0" smtClean="0"/>
              <a:t>, </a:t>
            </a:r>
            <a:r>
              <a:rPr lang="ru-RU" sz="1800" dirty="0" err="1" smtClean="0"/>
              <a:t>пантопразол</a:t>
            </a:r>
            <a:r>
              <a:rPr lang="ru-RU" sz="1800" dirty="0" smtClean="0"/>
              <a:t>, </a:t>
            </a:r>
            <a:r>
              <a:rPr lang="ru-RU" sz="1800" dirty="0" err="1" smtClean="0"/>
              <a:t>фамотидин</a:t>
            </a:r>
            <a:r>
              <a:rPr lang="ru-RU" sz="1800" dirty="0" smtClean="0"/>
              <a:t>).</a:t>
            </a:r>
            <a:endParaRPr lang="ru-RU" sz="18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Медикаментозная терапия при микрохирургическом лечении: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1. Антибактериальная профилактика – за 1 час до операции внутривенное введение </a:t>
            </a:r>
            <a:r>
              <a:rPr lang="ru-RU" sz="1600" dirty="0" err="1" smtClean="0"/>
              <a:t>Цефазолин</a:t>
            </a:r>
            <a:r>
              <a:rPr lang="ru-RU" sz="1600" dirty="0" smtClean="0"/>
              <a:t> 2 г за 1 час до разреза или </a:t>
            </a:r>
            <a:r>
              <a:rPr lang="ru-RU" sz="1600" dirty="0" err="1" smtClean="0"/>
              <a:t>Цефуроксим</a:t>
            </a:r>
            <a:r>
              <a:rPr lang="ru-RU" sz="1600" dirty="0" smtClean="0"/>
              <a:t> 1,5 или 2,5 г за 1 час до разреза. Если операция длится более 3 часов – повторно через 6 и 12 часов от первой дозы в аналогичной дозе. </a:t>
            </a:r>
          </a:p>
          <a:p>
            <a:pPr>
              <a:buNone/>
            </a:pPr>
            <a:r>
              <a:rPr lang="ru-RU" sz="1600" dirty="0" smtClean="0"/>
              <a:t>2. Анальгетики в послеоперационном периоде с первых суток (</a:t>
            </a:r>
            <a:r>
              <a:rPr lang="ru-RU" sz="1600" dirty="0" err="1" smtClean="0"/>
              <a:t>трамадол</a:t>
            </a:r>
            <a:r>
              <a:rPr lang="ru-RU" sz="1600" dirty="0" smtClean="0"/>
              <a:t>, </a:t>
            </a:r>
            <a:r>
              <a:rPr lang="ru-RU" sz="1600" dirty="0" err="1" smtClean="0"/>
              <a:t>кетопрофен</a:t>
            </a:r>
            <a:r>
              <a:rPr lang="ru-RU" sz="1600" dirty="0" smtClean="0"/>
              <a:t>) по показаниям в возрастной дозировке. </a:t>
            </a:r>
          </a:p>
          <a:p>
            <a:pPr>
              <a:buNone/>
            </a:pPr>
            <a:r>
              <a:rPr lang="ru-RU" sz="1600" dirty="0" smtClean="0"/>
              <a:t>3. </a:t>
            </a:r>
            <a:r>
              <a:rPr lang="ru-RU" sz="1600" dirty="0" err="1" smtClean="0"/>
              <a:t>Антиконвульсантная</a:t>
            </a:r>
            <a:r>
              <a:rPr lang="ru-RU" sz="1600" dirty="0" smtClean="0"/>
              <a:t> терапия (</a:t>
            </a:r>
            <a:r>
              <a:rPr lang="ru-RU" sz="1600" dirty="0" err="1" smtClean="0"/>
              <a:t>карбамазепин</a:t>
            </a:r>
            <a:r>
              <a:rPr lang="ru-RU" sz="1600" dirty="0" smtClean="0"/>
              <a:t>, препараты </a:t>
            </a:r>
            <a:r>
              <a:rPr lang="ru-RU" sz="1600" dirty="0" err="1" smtClean="0"/>
              <a:t>вальпроевой</a:t>
            </a:r>
            <a:r>
              <a:rPr lang="ru-RU" sz="1600" dirty="0" smtClean="0"/>
              <a:t> кислоты) в индивидуальных терапевтических дозировках по показаниям. Купирование приступа судорог: </a:t>
            </a:r>
            <a:r>
              <a:rPr lang="ru-RU" sz="1600" dirty="0" err="1" smtClean="0"/>
              <a:t>реланиум</a:t>
            </a:r>
            <a:r>
              <a:rPr lang="ru-RU" sz="1600" dirty="0" smtClean="0"/>
              <a:t> 2 мл внутримышечно или внутривенно. </a:t>
            </a:r>
          </a:p>
          <a:p>
            <a:pPr>
              <a:buNone/>
            </a:pPr>
            <a:r>
              <a:rPr lang="ru-RU" sz="1600" dirty="0" smtClean="0"/>
              <a:t>4. </a:t>
            </a:r>
            <a:r>
              <a:rPr lang="ru-RU" sz="1600" dirty="0" err="1" smtClean="0"/>
              <a:t>Нимодипин</a:t>
            </a:r>
            <a:r>
              <a:rPr lang="ru-RU" sz="1600" dirty="0" smtClean="0"/>
              <a:t>: при признаках церебрального </a:t>
            </a:r>
            <a:r>
              <a:rPr lang="ru-RU" sz="1600" dirty="0" err="1" smtClean="0"/>
              <a:t>вазоспазма</a:t>
            </a:r>
            <a:r>
              <a:rPr lang="ru-RU" sz="1600" dirty="0" smtClean="0"/>
              <a:t> (3-14 сутки разрыва, послеоперационный период микрохирургических операций): </a:t>
            </a:r>
            <a:r>
              <a:rPr lang="ru-RU" sz="1600" dirty="0" err="1" smtClean="0"/>
              <a:t>нимодипин</a:t>
            </a:r>
            <a:r>
              <a:rPr lang="ru-RU" sz="1600" dirty="0" smtClean="0"/>
              <a:t> 3-5 мл/час круглосуточно в первые 7-10 дней церебрального </a:t>
            </a:r>
            <a:r>
              <a:rPr lang="ru-RU" sz="1600" dirty="0" err="1" smtClean="0"/>
              <a:t>вазоспазма</a:t>
            </a:r>
            <a:r>
              <a:rPr lang="ru-RU" sz="1600" dirty="0" smtClean="0"/>
              <a:t>; </a:t>
            </a:r>
            <a:r>
              <a:rPr lang="ru-RU" sz="1600" dirty="0" err="1" smtClean="0"/>
              <a:t>нимодипин</a:t>
            </a:r>
            <a:r>
              <a:rPr lang="ru-RU" sz="1600" dirty="0" smtClean="0"/>
              <a:t> 30 мг по 1 </a:t>
            </a:r>
            <a:r>
              <a:rPr lang="ru-RU" sz="1600" dirty="0" err="1" smtClean="0"/>
              <a:t>таб</a:t>
            </a:r>
            <a:r>
              <a:rPr lang="ru-RU" sz="1600" dirty="0" smtClean="0"/>
              <a:t> до 3-6 раз/</a:t>
            </a:r>
            <a:r>
              <a:rPr lang="ru-RU" sz="1600" dirty="0" err="1" smtClean="0"/>
              <a:t>сут</a:t>
            </a:r>
            <a:r>
              <a:rPr lang="ru-RU" sz="1600" dirty="0" smtClean="0"/>
              <a:t> до купирования церебрального </a:t>
            </a:r>
            <a:r>
              <a:rPr lang="ru-RU" sz="1600" dirty="0" err="1" smtClean="0"/>
              <a:t>вазоспазма</a:t>
            </a:r>
            <a:r>
              <a:rPr lang="ru-RU" sz="1600" dirty="0" smtClean="0"/>
              <a:t>. </a:t>
            </a:r>
          </a:p>
          <a:p>
            <a:pPr>
              <a:buNone/>
            </a:pPr>
            <a:r>
              <a:rPr lang="ru-RU" sz="1600" dirty="0" smtClean="0"/>
              <a:t>5. </a:t>
            </a:r>
            <a:r>
              <a:rPr lang="ru-RU" sz="1600" dirty="0" err="1" smtClean="0"/>
              <a:t>Гастропротекторы</a:t>
            </a:r>
            <a:r>
              <a:rPr lang="ru-RU" sz="1600" dirty="0" smtClean="0"/>
              <a:t> в послеоперационном периоде в терапевтических дозировках по показаниям (</a:t>
            </a:r>
            <a:r>
              <a:rPr lang="ru-RU" sz="1600" dirty="0" err="1" smtClean="0"/>
              <a:t>омепразол</a:t>
            </a:r>
            <a:r>
              <a:rPr lang="ru-RU" sz="1600" dirty="0" smtClean="0"/>
              <a:t>, </a:t>
            </a:r>
            <a:r>
              <a:rPr lang="ru-RU" sz="1600" dirty="0" err="1" smtClean="0"/>
              <a:t>пантопразол</a:t>
            </a:r>
            <a:r>
              <a:rPr lang="ru-RU" sz="1600" dirty="0" smtClean="0"/>
              <a:t>, </a:t>
            </a:r>
            <a:r>
              <a:rPr lang="ru-RU" sz="1600" dirty="0" err="1" smtClean="0"/>
              <a:t>фамотидин</a:t>
            </a:r>
            <a:r>
              <a:rPr lang="ru-RU" sz="1600" dirty="0" smtClean="0"/>
              <a:t>).</a:t>
            </a:r>
            <a:endParaRPr lang="ru-RU" sz="16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Показания к </a:t>
            </a:r>
            <a:r>
              <a:rPr lang="ru-RU" dirty="0" err="1" smtClean="0"/>
              <a:t>радиохирургии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</a:t>
            </a:r>
            <a:r>
              <a:rPr lang="ru-RU" dirty="0" err="1" smtClean="0"/>
              <a:t>Мальформации</a:t>
            </a:r>
            <a:r>
              <a:rPr lang="ru-RU" dirty="0" smtClean="0"/>
              <a:t> диаметром менее 3 см, недоступные для прямого хирургического удаления или </a:t>
            </a:r>
            <a:r>
              <a:rPr lang="ru-RU" dirty="0" err="1" smtClean="0"/>
              <a:t>эмболизации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2. Остатки артериовенозной </a:t>
            </a:r>
            <a:r>
              <a:rPr lang="ru-RU" dirty="0" err="1" smtClean="0"/>
              <a:t>мальформации</a:t>
            </a:r>
            <a:r>
              <a:rPr lang="ru-RU" dirty="0" smtClean="0"/>
              <a:t> того же размера после прямых или </a:t>
            </a:r>
            <a:r>
              <a:rPr lang="ru-RU" dirty="0" err="1" smtClean="0"/>
              <a:t>эдоваскулярных</a:t>
            </a:r>
            <a:r>
              <a:rPr lang="ru-RU" dirty="0" smtClean="0"/>
              <a:t> операций.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Профилактические мероприятия: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1. Ишемический инсульт. При выполнении </a:t>
            </a:r>
            <a:r>
              <a:rPr lang="ru-RU" dirty="0" err="1" smtClean="0"/>
              <a:t>эндоваскулярных</a:t>
            </a:r>
            <a:r>
              <a:rPr lang="ru-RU" dirty="0" smtClean="0"/>
              <a:t> операций применение промывной системы высокого давления, соблюдение технических правил выполнения операции для контроля миграций </a:t>
            </a:r>
            <a:r>
              <a:rPr lang="ru-RU" dirty="0" err="1" smtClean="0"/>
              <a:t>эмболизирующих</a:t>
            </a:r>
            <a:r>
              <a:rPr lang="ru-RU" dirty="0" smtClean="0"/>
              <a:t> агентов. Для профилактики тромбоза дренажных вен при закрытии артериовенозных фистул с </a:t>
            </a:r>
            <a:r>
              <a:rPr lang="ru-RU" dirty="0" err="1" smtClean="0"/>
              <a:t>варикознорасширенными</a:t>
            </a:r>
            <a:r>
              <a:rPr lang="ru-RU" dirty="0" smtClean="0"/>
              <a:t> венами – </a:t>
            </a:r>
            <a:r>
              <a:rPr lang="ru-RU" dirty="0" err="1" smtClean="0"/>
              <a:t>гепаринотерапия</a:t>
            </a:r>
            <a:r>
              <a:rPr lang="ru-RU" dirty="0" smtClean="0"/>
              <a:t> (гепарин натрий 5000 Ед. подкожно 4 раза в </a:t>
            </a:r>
            <a:r>
              <a:rPr lang="ru-RU" dirty="0" err="1" smtClean="0"/>
              <a:t>сут</a:t>
            </a:r>
            <a:r>
              <a:rPr lang="ru-RU" dirty="0" smtClean="0"/>
              <a:t>. или </a:t>
            </a:r>
            <a:r>
              <a:rPr lang="ru-RU" dirty="0" err="1" smtClean="0"/>
              <a:t>надропарин</a:t>
            </a:r>
            <a:r>
              <a:rPr lang="ru-RU" dirty="0" smtClean="0"/>
              <a:t> кальций 0,3 подкожно до 2 раз в </a:t>
            </a:r>
            <a:r>
              <a:rPr lang="ru-RU" dirty="0" err="1" smtClean="0"/>
              <a:t>сут</a:t>
            </a:r>
            <a:r>
              <a:rPr lang="ru-RU" dirty="0" smtClean="0"/>
              <a:t>, </a:t>
            </a:r>
            <a:r>
              <a:rPr lang="ru-RU" dirty="0" err="1" smtClean="0"/>
              <a:t>в</a:t>
            </a:r>
            <a:r>
              <a:rPr lang="ru-RU" dirty="0" smtClean="0"/>
              <a:t> течение 2-5 дней). При возникновении тромбоза использование </a:t>
            </a:r>
            <a:r>
              <a:rPr lang="ru-RU" dirty="0" err="1" smtClean="0"/>
              <a:t>тромболитиков</a:t>
            </a:r>
            <a:r>
              <a:rPr lang="ru-RU" dirty="0" smtClean="0"/>
              <a:t> (тканевой активатор </a:t>
            </a:r>
            <a:r>
              <a:rPr lang="ru-RU" dirty="0" err="1" smtClean="0"/>
              <a:t>плазминогена</a:t>
            </a:r>
            <a:r>
              <a:rPr lang="ru-RU" dirty="0" smtClean="0"/>
              <a:t>) в течение первых 3 часов и механической </a:t>
            </a:r>
            <a:r>
              <a:rPr lang="ru-RU" dirty="0" err="1" smtClean="0"/>
              <a:t>тромбэкстракции</a:t>
            </a:r>
            <a:r>
              <a:rPr lang="ru-RU" dirty="0" smtClean="0"/>
              <a:t> в течение первых 6 часов. При микрохирургических вмешательствах – контроль при установке сосудистых клипс, тщательный контроль на гемостаз для профилактики вторичного церебрального </a:t>
            </a:r>
            <a:r>
              <a:rPr lang="ru-RU" dirty="0" err="1" smtClean="0"/>
              <a:t>вазоспазма</a:t>
            </a:r>
            <a:r>
              <a:rPr lang="ru-RU" dirty="0" smtClean="0"/>
              <a:t>, избегать избыточной и продолженной </a:t>
            </a:r>
            <a:r>
              <a:rPr lang="ru-RU" dirty="0" err="1" smtClean="0"/>
              <a:t>тракции</a:t>
            </a:r>
            <a:r>
              <a:rPr lang="ru-RU" dirty="0" smtClean="0"/>
              <a:t> головного мозга. </a:t>
            </a:r>
          </a:p>
          <a:p>
            <a:r>
              <a:rPr lang="ru-RU" dirty="0" smtClean="0"/>
              <a:t>2. Геморрагический инсульт. Мониторинг АД во время операции. </a:t>
            </a:r>
            <a:r>
              <a:rPr lang="ru-RU" dirty="0" err="1" smtClean="0"/>
              <a:t>Эндоваскулярные</a:t>
            </a:r>
            <a:r>
              <a:rPr lang="ru-RU" dirty="0" smtClean="0"/>
              <a:t> операции: при выполнении </a:t>
            </a:r>
            <a:r>
              <a:rPr lang="ru-RU" dirty="0" err="1" smtClean="0"/>
              <a:t>эмболизаций</a:t>
            </a:r>
            <a:r>
              <a:rPr lang="ru-RU" dirty="0" smtClean="0"/>
              <a:t> клеевыми композициями и </a:t>
            </a:r>
            <a:r>
              <a:rPr lang="ru-RU" dirty="0" err="1" smtClean="0"/>
              <a:t>эмболизациях</a:t>
            </a:r>
            <a:r>
              <a:rPr lang="ru-RU" dirty="0" smtClean="0"/>
              <a:t> АВМ проведение контрольной КТ головного мозга сразу после операции, соблюдение технических правил выполнения операций – навигации </a:t>
            </a:r>
            <a:r>
              <a:rPr lang="ru-RU" dirty="0" err="1" smtClean="0"/>
              <a:t>микрокатетеров</a:t>
            </a:r>
            <a:r>
              <a:rPr lang="ru-RU" dirty="0" smtClean="0"/>
              <a:t> и </a:t>
            </a:r>
            <a:r>
              <a:rPr lang="ru-RU" dirty="0" err="1" smtClean="0"/>
              <a:t>микропроводников</a:t>
            </a:r>
            <a:r>
              <a:rPr lang="ru-RU" dirty="0" smtClean="0"/>
              <a:t> строго под контролем </a:t>
            </a:r>
            <a:r>
              <a:rPr lang="ru-RU" dirty="0" err="1" smtClean="0"/>
              <a:t>флюороскопии</a:t>
            </a:r>
            <a:r>
              <a:rPr lang="ru-RU" dirty="0" smtClean="0"/>
              <a:t>, контролируемое введение </a:t>
            </a:r>
            <a:r>
              <a:rPr lang="ru-RU" dirty="0" err="1" smtClean="0"/>
              <a:t>эмболизирующих</a:t>
            </a:r>
            <a:r>
              <a:rPr lang="ru-RU" dirty="0" smtClean="0"/>
              <a:t> агентов. Использование </a:t>
            </a:r>
            <a:r>
              <a:rPr lang="ru-RU" dirty="0" err="1" smtClean="0"/>
              <a:t>микрокатетеров</a:t>
            </a:r>
            <a:r>
              <a:rPr lang="ru-RU" dirty="0" smtClean="0"/>
              <a:t> с отделяемым концом при </a:t>
            </a:r>
            <a:r>
              <a:rPr lang="ru-RU" dirty="0" err="1" smtClean="0"/>
              <a:t>эмболизации</a:t>
            </a:r>
            <a:r>
              <a:rPr lang="ru-RU" dirty="0" smtClean="0"/>
              <a:t> АВМ из длинных и извитых </a:t>
            </a:r>
            <a:r>
              <a:rPr lang="ru-RU" dirty="0" err="1" smtClean="0"/>
              <a:t>афферентов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Профилактические мероприятия: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3. При микрохирургических вмешательствах – тщательный контроль на гемостаз, избегать избыточной и продолженной </a:t>
            </a:r>
            <a:r>
              <a:rPr lang="ru-RU" dirty="0" err="1" smtClean="0"/>
              <a:t>тракции</a:t>
            </a:r>
            <a:r>
              <a:rPr lang="ru-RU" dirty="0" smtClean="0"/>
              <a:t> головного мозга, избегать травмы вен и паренхимы мозга. Профилактика феномена прорыва нормального церебрального </a:t>
            </a:r>
            <a:r>
              <a:rPr lang="ru-RU" dirty="0" err="1" smtClean="0"/>
              <a:t>перфузионного</a:t>
            </a:r>
            <a:r>
              <a:rPr lang="ru-RU" dirty="0" smtClean="0"/>
              <a:t> давления – контролируемая гипотензия, по показаниям продолженная медикаментозная </a:t>
            </a:r>
            <a:r>
              <a:rPr lang="ru-RU" dirty="0" err="1" smtClean="0"/>
              <a:t>седация</a:t>
            </a:r>
            <a:r>
              <a:rPr lang="ru-RU" dirty="0" smtClean="0"/>
              <a:t>. </a:t>
            </a:r>
          </a:p>
          <a:p>
            <a:r>
              <a:rPr lang="ru-RU" dirty="0" smtClean="0"/>
              <a:t>4. Профилактика наружных кровотечений и пульсирующих гематом. Для профилактики кровотечений из области пункции бедренной артерии – компрессия бедренной артерии в области пункции не менее 10 минут, давящая повязка на место пункции артерии на срок не менее 7 часов, груз 1 кг на область пункции артерии на 2 часа, постельный режим на срок 12 часов. </a:t>
            </a:r>
          </a:p>
          <a:p>
            <a:r>
              <a:rPr lang="ru-RU" dirty="0" smtClean="0"/>
              <a:t>5. Профилактика раневых инфекций. Соблюдение правил асептики и антисептики. Рациональная индивидуальная </a:t>
            </a:r>
            <a:r>
              <a:rPr lang="ru-RU" dirty="0" err="1" smtClean="0"/>
              <a:t>антибиотикопрофилактика</a:t>
            </a:r>
            <a:r>
              <a:rPr lang="ru-RU" dirty="0" smtClean="0"/>
              <a:t> и антибактериальная терапия. 6. Профилактика судорог: рациональная индивидуальная </a:t>
            </a:r>
            <a:r>
              <a:rPr lang="ru-RU" dirty="0" err="1" smtClean="0"/>
              <a:t>антиконвульсантная</a:t>
            </a:r>
            <a:r>
              <a:rPr lang="ru-RU" dirty="0" smtClean="0"/>
              <a:t> терапия.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Индикаторы эффективности лечения и безопасности методов диагностики и лечения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14398"/>
            <a:ext cx="8964488" cy="5243602"/>
          </a:xfrm>
        </p:spPr>
        <p:txBody>
          <a:bodyPr>
            <a:noAutofit/>
          </a:bodyPr>
          <a:lstStyle/>
          <a:p>
            <a:pPr marL="633222" indent="-514350">
              <a:buAutoNum type="arabicPeriod"/>
            </a:pPr>
            <a:r>
              <a:rPr lang="ru-RU" sz="2400" dirty="0" smtClean="0"/>
              <a:t>Полное иссечение артериовенозной </a:t>
            </a:r>
            <a:r>
              <a:rPr lang="ru-RU" sz="2400" dirty="0" err="1" smtClean="0"/>
              <a:t>мальформации</a:t>
            </a:r>
            <a:r>
              <a:rPr lang="ru-RU" sz="2400" dirty="0" smtClean="0"/>
              <a:t>. </a:t>
            </a:r>
          </a:p>
          <a:p>
            <a:pPr marL="633222" indent="-514350">
              <a:buAutoNum type="arabicPeriod"/>
            </a:pPr>
            <a:r>
              <a:rPr lang="ru-RU" sz="2400" dirty="0" smtClean="0"/>
              <a:t> Выключение артериовенозной </a:t>
            </a:r>
            <a:r>
              <a:rPr lang="ru-RU" sz="2400" dirty="0" err="1" smtClean="0"/>
              <a:t>мальформации</a:t>
            </a:r>
            <a:r>
              <a:rPr lang="ru-RU" sz="2400" dirty="0" smtClean="0"/>
              <a:t> из кровотока путем </a:t>
            </a:r>
            <a:r>
              <a:rPr lang="ru-RU" sz="2400" dirty="0" err="1" smtClean="0"/>
              <a:t>эмболизации</a:t>
            </a:r>
            <a:r>
              <a:rPr lang="ru-RU" sz="2400" dirty="0" smtClean="0"/>
              <a:t>.</a:t>
            </a:r>
          </a:p>
          <a:p>
            <a:pPr marL="633222" indent="-514350">
              <a:buAutoNum type="arabicPeriod"/>
            </a:pPr>
            <a:r>
              <a:rPr lang="ru-RU" sz="2400" dirty="0" smtClean="0"/>
              <a:t>Снижение скорости кровотока в артериовенозной </a:t>
            </a:r>
            <a:r>
              <a:rPr lang="ru-RU" sz="2400" dirty="0" err="1" smtClean="0"/>
              <a:t>мальформации</a:t>
            </a:r>
            <a:r>
              <a:rPr lang="ru-RU" sz="2400" dirty="0" smtClean="0"/>
              <a:t>, снижение скорости артериовенозного шунтирования, выключение </a:t>
            </a:r>
            <a:r>
              <a:rPr lang="ru-RU" sz="2400" dirty="0" err="1" smtClean="0"/>
              <a:t>интранидальных</a:t>
            </a:r>
            <a:r>
              <a:rPr lang="ru-RU" sz="2400" dirty="0" smtClean="0"/>
              <a:t> аневризм при частичной </a:t>
            </a:r>
            <a:r>
              <a:rPr lang="ru-RU" sz="2400" dirty="0" err="1" smtClean="0"/>
              <a:t>эмболизации</a:t>
            </a:r>
            <a:r>
              <a:rPr lang="ru-RU" sz="2400" dirty="0" smtClean="0"/>
              <a:t> артериовенозной </a:t>
            </a:r>
            <a:r>
              <a:rPr lang="ru-RU" sz="2400" dirty="0" err="1" smtClean="0"/>
              <a:t>мальформации</a:t>
            </a:r>
            <a:r>
              <a:rPr lang="ru-RU" sz="2400" dirty="0" smtClean="0"/>
              <a:t>. </a:t>
            </a:r>
          </a:p>
          <a:p>
            <a:pPr marL="633222" indent="-514350">
              <a:buAutoNum type="arabicPeriod"/>
            </a:pPr>
            <a:r>
              <a:rPr lang="ru-RU" sz="2400" dirty="0" smtClean="0"/>
              <a:t>Уменьшение болевого синдрома. </a:t>
            </a:r>
          </a:p>
          <a:p>
            <a:pPr marL="633222" indent="-514350">
              <a:buAutoNum type="arabicPeriod"/>
            </a:pPr>
            <a:r>
              <a:rPr lang="ru-RU" sz="2400" dirty="0" err="1" smtClean="0"/>
              <a:t>Урежение</a:t>
            </a:r>
            <a:r>
              <a:rPr lang="ru-RU" sz="2400" dirty="0" smtClean="0"/>
              <a:t> частоты судорог. </a:t>
            </a:r>
          </a:p>
          <a:p>
            <a:pPr marL="633222" indent="-514350">
              <a:buAutoNum type="arabicPeriod"/>
            </a:pPr>
            <a:r>
              <a:rPr lang="ru-RU" sz="2400" dirty="0" smtClean="0"/>
              <a:t>Уменьшение выраженности неврологических проявлений, обусловленных синдромом обкрадывания кровотока.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клинические рекомендации «Диагностика и лечение </a:t>
            </a:r>
            <a:r>
              <a:rPr lang="ru-RU" dirty="0" err="1" smtClean="0"/>
              <a:t>артерио-венозных</a:t>
            </a:r>
            <a:r>
              <a:rPr lang="ru-RU" dirty="0" smtClean="0"/>
              <a:t> </a:t>
            </a:r>
            <a:r>
              <a:rPr lang="ru-RU" dirty="0" err="1" smtClean="0"/>
              <a:t>мальформаций</a:t>
            </a:r>
            <a:r>
              <a:rPr lang="ru-RU" dirty="0" smtClean="0"/>
              <a:t> центральной нервной системы» утверждены на Пленуме Правления Ассоциации нейрохирургов России, Казань, 27.11.2014 (Ассоциация нейрохирургов России, Москва 2014)</a:t>
            </a:r>
          </a:p>
          <a:p>
            <a:r>
              <a:rPr lang="ru-RU" dirty="0" smtClean="0"/>
              <a:t>клинические рекомендации «Артериовенозные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мозга» утверждены протоколом заседания Экспертной комиссии по вопросам развития здравоохранения МЗ РК №23 от 12.12.2013</a:t>
            </a:r>
          </a:p>
          <a:p>
            <a:r>
              <a:rPr lang="ru-RU" dirty="0" smtClean="0"/>
              <a:t>статья «Микрохирургическое лечение артериовенозных </a:t>
            </a:r>
            <a:r>
              <a:rPr lang="ru-RU" dirty="0" err="1" smtClean="0"/>
              <a:t>мальформаций</a:t>
            </a:r>
            <a:r>
              <a:rPr lang="ru-RU" dirty="0" smtClean="0"/>
              <a:t> головного мозга в НИИ нейрохирургии им. Н.Н. Бурденко (опыт последних лет)» Ш.Ш. Элиава, Ю.М. Филатов, Ю.В. Пилипенко, О.Д. </a:t>
            </a:r>
            <a:r>
              <a:rPr lang="ru-RU" dirty="0" err="1" smtClean="0"/>
              <a:t>Шехтман</a:t>
            </a:r>
            <a:r>
              <a:rPr lang="ru-RU" dirty="0" smtClean="0"/>
              <a:t>, О.Б. Белоусова, Д.Н. </a:t>
            </a:r>
            <a:r>
              <a:rPr lang="ru-RU" dirty="0" err="1" smtClean="0"/>
              <a:t>Окишев</a:t>
            </a:r>
            <a:r>
              <a:rPr lang="ru-RU" dirty="0" smtClean="0"/>
              <a:t>, А.С. </a:t>
            </a:r>
            <a:r>
              <a:rPr lang="ru-RU" dirty="0" err="1" smtClean="0"/>
              <a:t>Хейреддин</a:t>
            </a:r>
            <a:r>
              <a:rPr lang="ru-RU" dirty="0" smtClean="0"/>
              <a:t>, С.Б. Яковлев, А.М. </a:t>
            </a:r>
            <a:r>
              <a:rPr lang="ru-RU" dirty="0" err="1" smtClean="0"/>
              <a:t>Цейтлин</a:t>
            </a:r>
            <a:r>
              <a:rPr lang="ru-RU" dirty="0" smtClean="0"/>
              <a:t>, А.Н. Кафтанов, С.А. </a:t>
            </a:r>
            <a:r>
              <a:rPr lang="ru-RU" dirty="0" err="1" smtClean="0"/>
              <a:t>Маряшев</a:t>
            </a:r>
            <a:r>
              <a:rPr lang="ru-RU" dirty="0" smtClean="0"/>
              <a:t>, В.П. Непомнящий; ФГБУ «НИИ нейрохирургии им. акад. Н.Н. Бурденко» РАМН, Москва (журнал «Вопросы нейрохирургии» №3, 2012)</a:t>
            </a:r>
          </a:p>
          <a:p>
            <a:r>
              <a:rPr lang="ru-RU" dirty="0" smtClean="0"/>
              <a:t>Краснова М.А. Артериовенозные </a:t>
            </a:r>
            <a:r>
              <a:rPr lang="ru-RU" dirty="0" err="1" smtClean="0"/>
              <a:t>мальформации</a:t>
            </a:r>
            <a:r>
              <a:rPr lang="ru-RU" dirty="0" smtClean="0"/>
              <a:t> головного мозга супратенториальной локализации у детей (клиника, диагностика, хирургическое лечение). </a:t>
            </a:r>
            <a:r>
              <a:rPr lang="ru-RU" dirty="0" err="1" smtClean="0"/>
              <a:t>Автореф</a:t>
            </a:r>
            <a:r>
              <a:rPr lang="ru-RU" dirty="0" smtClean="0"/>
              <a:t>. </a:t>
            </a:r>
            <a:r>
              <a:rPr lang="ru-RU" dirty="0" err="1" smtClean="0"/>
              <a:t>дисс</a:t>
            </a:r>
            <a:r>
              <a:rPr lang="ru-RU" dirty="0" smtClean="0"/>
              <a:t>….канд.мед. наук.-М.-2011, 22с.</a:t>
            </a:r>
          </a:p>
          <a:p>
            <a:r>
              <a:rPr lang="ru-RU" dirty="0" smtClean="0"/>
              <a:t>Марк С. Гринберг «Нейрохирургия», пер. с англ. – М. : </a:t>
            </a:r>
            <a:r>
              <a:rPr lang="ru-RU" dirty="0" err="1" smtClean="0"/>
              <a:t>МЕДпрессинформ</a:t>
            </a:r>
            <a:r>
              <a:rPr lang="ru-RU" dirty="0" smtClean="0"/>
              <a:t>, 2010. – 1008 с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</TotalTime>
  <Words>2945</Words>
  <Application>Microsoft Office PowerPoint</Application>
  <PresentationFormat>Экран (4:3)</PresentationFormat>
  <Paragraphs>329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Апекс</vt:lpstr>
      <vt:lpstr>мальформации головного мозга Диагностика и лечебная тактика.</vt:lpstr>
      <vt:lpstr>Цель</vt:lpstr>
      <vt:lpstr>Задачи</vt:lpstr>
      <vt:lpstr>План</vt:lpstr>
      <vt:lpstr>Сосудистые мальформации головного мозга </vt:lpstr>
      <vt:lpstr>Выделяют следующие виды мальформаций (McCormick, 1966): 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Медикаментозная терапия при эндоваскулярном лечении:  </vt:lpstr>
      <vt:lpstr>Медикаментозная терапия при микрохирургическом лечении:  </vt:lpstr>
      <vt:lpstr>Показания к радиохирургии</vt:lpstr>
      <vt:lpstr>Профилактические мероприятия:</vt:lpstr>
      <vt:lpstr>Профилактические мероприятия:</vt:lpstr>
      <vt:lpstr>Индикаторы эффективности лечения и безопасности методов диагностики и лечения</vt:lpstr>
      <vt:lpstr>ЛИТЕРАТУРА: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мальформации головного мозга Диагностика и лечебная тактика.</dc:title>
  <dc:creator>Admin</dc:creator>
  <cp:lastModifiedBy>Admin</cp:lastModifiedBy>
  <cp:revision>1</cp:revision>
  <dcterms:created xsi:type="dcterms:W3CDTF">2016-10-30T12:09:47Z</dcterms:created>
  <dcterms:modified xsi:type="dcterms:W3CDTF">2016-10-30T12:32:42Z</dcterms:modified>
</cp:coreProperties>
</file>