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33"/>
  </p:notesMasterIdLst>
  <p:sldIdLst>
    <p:sldId id="273" r:id="rId2"/>
    <p:sldId id="288" r:id="rId3"/>
    <p:sldId id="293" r:id="rId4"/>
    <p:sldId id="289" r:id="rId5"/>
    <p:sldId id="290" r:id="rId6"/>
    <p:sldId id="274" r:id="rId7"/>
    <p:sldId id="278" r:id="rId8"/>
    <p:sldId id="279" r:id="rId9"/>
    <p:sldId id="294" r:id="rId10"/>
    <p:sldId id="291" r:id="rId11"/>
    <p:sldId id="297" r:id="rId12"/>
    <p:sldId id="298" r:id="rId13"/>
    <p:sldId id="299" r:id="rId14"/>
    <p:sldId id="280" r:id="rId15"/>
    <p:sldId id="285" r:id="rId16"/>
    <p:sldId id="301" r:id="rId17"/>
    <p:sldId id="295" r:id="rId18"/>
    <p:sldId id="302" r:id="rId19"/>
    <p:sldId id="303" r:id="rId20"/>
    <p:sldId id="305" r:id="rId21"/>
    <p:sldId id="304" r:id="rId22"/>
    <p:sldId id="286" r:id="rId23"/>
    <p:sldId id="281" r:id="rId24"/>
    <p:sldId id="284" r:id="rId25"/>
    <p:sldId id="296" r:id="rId26"/>
    <p:sldId id="287" r:id="rId27"/>
    <p:sldId id="282" r:id="rId28"/>
    <p:sldId id="283" r:id="rId29"/>
    <p:sldId id="277" r:id="rId30"/>
    <p:sldId id="275" r:id="rId31"/>
    <p:sldId id="292" r:id="rId32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2E2"/>
    <a:srgbClr val="1F2429"/>
    <a:srgbClr val="FF6B6B"/>
    <a:srgbClr val="556270"/>
    <a:srgbClr val="C7F464"/>
    <a:srgbClr val="C44D58"/>
    <a:srgbClr val="4ECDC4"/>
    <a:srgbClr val="BDCD00"/>
    <a:srgbClr val="003E22"/>
    <a:srgbClr val="0F72B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93" autoAdjust="0"/>
    <p:restoredTop sz="94622" autoAdjust="0"/>
  </p:normalViewPr>
  <p:slideViewPr>
    <p:cSldViewPr showGuides="1">
      <p:cViewPr>
        <p:scale>
          <a:sx n="84" d="100"/>
          <a:sy n="84" d="100"/>
        </p:scale>
        <p:origin x="-144" y="3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B58EC-47B0-4D6E-BCA2-66EC4B22F61C}" type="datetimeFigureOut">
              <a:rPr lang="en-US" smtClean="0"/>
              <a:pPr/>
              <a:t>10/25/2016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A9186-2D37-401C-AD2F-685E5D274A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6913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3021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E2E2E2"/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685800" y="217208"/>
            <a:ext cx="7772400" cy="840093"/>
          </a:xfrm>
        </p:spPr>
        <p:txBody>
          <a:bodyPr anchor="t"/>
          <a:lstStyle>
            <a:lvl1pPr algn="r">
              <a:defRPr b="1">
                <a:latin typeface="Sanserifing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689248" y="1117307"/>
            <a:ext cx="7768952" cy="840093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212" b="19425"/>
          <a:stretch/>
        </p:blipFill>
        <p:spPr bwMode="auto">
          <a:xfrm>
            <a:off x="179512" y="1837387"/>
            <a:ext cx="8964488" cy="3892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3245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73021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E2E2E2"/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 algn="l">
              <a:defRPr sz="4800" b="1">
                <a:latin typeface="Sanserifing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1pPr>
            <a:lvl2pPr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2pPr>
            <a:lvl3pPr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3pPr>
            <a:lvl4pPr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4pPr>
            <a:lvl5pPr>
              <a:defRPr>
                <a:solidFill>
                  <a:schemeClr val="bg1">
                    <a:lumMod val="65000"/>
                  </a:schemeClr>
                </a:solidFill>
                <a:latin typeface="Sanserifing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5296959"/>
            <a:ext cx="2895600" cy="304271"/>
          </a:xfrm>
        </p:spPr>
        <p:txBody>
          <a:bodyPr/>
          <a:lstStyle>
            <a:lvl1pPr algn="l">
              <a:defRPr sz="1600">
                <a:latin typeface="Sanserifing" pitchFamily="34" charset="0"/>
              </a:defRPr>
            </a:lvl1pPr>
          </a:lstStyle>
          <a:p>
            <a:r>
              <a:rPr lang="en-US" dirty="0" smtClean="0"/>
              <a:t>Your footer</a:t>
            </a:r>
            <a:endParaRPr lang="en-US" dirty="0"/>
          </a:p>
        </p:txBody>
      </p:sp>
      <p:pic>
        <p:nvPicPr>
          <p:cNvPr id="10" name="Picture 4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212" b="44063"/>
          <a:stretch/>
        </p:blipFill>
        <p:spPr bwMode="auto">
          <a:xfrm>
            <a:off x="5076056" y="4503886"/>
            <a:ext cx="4067944" cy="1226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A3A0122-A044-4BAB-A1FE-91702F8955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6052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 userDrawn="1"/>
        </p:nvSpPr>
        <p:spPr>
          <a:xfrm>
            <a:off x="0" y="0"/>
            <a:ext cx="9144000" cy="5730213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E2E2E2"/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907704" y="1714728"/>
            <a:ext cx="6587009" cy="1135063"/>
          </a:xfrm>
        </p:spPr>
        <p:txBody>
          <a:bodyPr anchor="t">
            <a:noAutofit/>
          </a:bodyPr>
          <a:lstStyle>
            <a:lvl1pPr algn="l">
              <a:defRPr sz="4800" b="1" cap="small" baseline="0">
                <a:solidFill>
                  <a:srgbClr val="1F2429"/>
                </a:solidFill>
                <a:latin typeface="Sanserifing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907704" y="464572"/>
            <a:ext cx="6587009" cy="1250156"/>
          </a:xfrm>
        </p:spPr>
        <p:txBody>
          <a:bodyPr anchor="b">
            <a:normAutofit/>
          </a:bodyPr>
          <a:lstStyle>
            <a:lvl1pPr marL="0" indent="0">
              <a:buNone/>
              <a:defRPr sz="3600" b="1">
                <a:solidFill>
                  <a:schemeClr val="accent1"/>
                </a:solidFill>
                <a:effectLst/>
                <a:latin typeface="Sanserifing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subtitle style</a:t>
            </a:r>
            <a:endParaRPr lang="fr-FR" dirty="0" smtClean="0"/>
          </a:p>
        </p:txBody>
      </p:sp>
      <p:pic>
        <p:nvPicPr>
          <p:cNvPr id="52" name="Picture 4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212" b="19425"/>
          <a:stretch/>
        </p:blipFill>
        <p:spPr bwMode="auto">
          <a:xfrm flipH="1">
            <a:off x="0" y="2581362"/>
            <a:ext cx="7164288" cy="3148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75877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E4E7B-8CC2-4604-AE21-F4B4DA7E9F01}" type="datetimeFigureOut">
              <a:rPr lang="en-US" smtClean="0"/>
              <a:pPr/>
              <a:t>10/25/2016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A0122-A044-4BAB-A1FE-91702F8955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0517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E4E7B-8CC2-4604-AE21-F4B4DA7E9F01}" type="datetimeFigureOut">
              <a:rPr lang="en-US" smtClean="0"/>
              <a:pPr/>
              <a:t>10/25/2016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A0122-A044-4BAB-A1FE-91702F8955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2969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95" r:id="rId3"/>
    <p:sldLayoutId id="2147483690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Этиология и патогенез </a:t>
            </a:r>
            <a:r>
              <a:rPr lang="ru-RU" dirty="0" err="1" smtClean="0"/>
              <a:t>артерио-синусных</a:t>
            </a:r>
            <a:r>
              <a:rPr lang="ru-RU" dirty="0" smtClean="0"/>
              <a:t> соустий головного мозга</a:t>
            </a:r>
            <a:endParaRPr lang="en-US" dirty="0"/>
          </a:p>
        </p:txBody>
      </p:sp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683568" y="2137420"/>
            <a:ext cx="4499992" cy="840093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Клиника, диагностика и современные методы лечения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28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разобрать этиология и патогенез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артерио-синусных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соустий головного мозга</a:t>
            </a:r>
          </a:p>
          <a:p>
            <a:pPr algn="just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изучить клинику, диагностику и современные методы лечения</a:t>
            </a: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Определение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Классификация 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Клиническая картина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Диагностика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Лечение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Литература</a:t>
            </a:r>
          </a:p>
          <a:p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25219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Артерио-синусные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соустья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— патологические соустья между артериями мозга и венозными синусами твердой мозговой оболочки. Возникают в результате повреждения сосудов и отводят артериальный кровоток в венозную систему, минуя обычное кровеносное русло, действуют как шунтирующая система.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Артерио-синусные</a:t>
            </a:r>
            <a:r>
              <a:rPr lang="ru-RU" dirty="0" smtClean="0"/>
              <a:t> соустья подразделяются: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77380"/>
            <a:ext cx="8229600" cy="3312368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прямые(сонно-пещеристые – каротидно-кавернозные) соустья</a:t>
            </a:r>
          </a:p>
          <a:p>
            <a:pPr algn="just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непрямые (сонно-яремные – </a:t>
            </a:r>
            <a:r>
              <a:rPr lang="ru-RU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каротидно-югулярные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соустья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которые близки к ней по этиологии и клиническим проявлениям.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Все эти соустья в патофизиологическом отношении не отличаются от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артерио-венозных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аневризм, однако морфологически они не являются истинными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артерио-венозными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аневризмами.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85293"/>
            <a:ext cx="8229600" cy="4119844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Артерио-синусные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соустья головного мозга встречаются относительно редко. Среди них наиболее часто встречаются каротидно-кавернозные соустья (ККС),	 сопровождающиеся развитием пульсирующего экзофтальма. Другие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артерио-синусные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соустья являются редким видом поражения сосудов и его оболочек.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Основная причина формирования ККС черепно-мозговые травмы (ЧМТ).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1CB5-0B98-49AC-8ED7-FE2BF62717F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39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клиническом течении  выделяют 3 периода: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21396"/>
            <a:ext cx="8229600" cy="319557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острый, когда появляются основные симптомы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период компенсации, когда возможен регресс некоторых симптомов</a:t>
            </a:r>
          </a:p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период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суб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и декомпенсации когда симптоматика нарастает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Симптомы ККС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1) непосредственно связанные с ККС пульсирующий шум, выслушивающийся над орбитой. Шум исчезает при передавливании ОСА, экзофтальм, пульсация глазного яблока, расширение и пульсация вен лица и свода черепа,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хемоз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нарушении подвижности глазного яблока, птоз, диплопия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9268"/>
            <a:ext cx="8229600" cy="46085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2) вторичные симптомы, связанные с длительным застоем в кавернозном синусе, глазнице, изменения в роговице,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панофтальмит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атрофия зрительного нерва, снижение зрения, носовые кровотечения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 симптомы, связанные с причиной ККС повреждение ЧН,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общемозговые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симптомы</a:t>
            </a:r>
          </a:p>
          <a:p>
            <a:pPr algn="just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Каротидно-югулярное</a:t>
            </a:r>
            <a:r>
              <a:rPr lang="ru-RU" dirty="0" smtClean="0"/>
              <a:t> соустье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7380"/>
            <a:ext cx="8229600" cy="3327756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Каротидно-югулярное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соустье — травматическая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артерио-венозная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аневризма, которая чаще всего образуется в результате ранения внутренней яремной вены одновременно с общей или внутренней сонной, а иногда и с наружной сонной артерией. Соустье между наружной сонной артерией и наружной яремной веной встречается очень редко и по своим проявлениям обычно не может быть отнесено в группу шунтирующих систем сосудов головного мозга. Морфологически аневризма часто представляется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артерио-венозным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соустьем, хотя иногда имеет и небольшой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аневризматический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мешок. Хотя это соустье не относится к группе соустий в твердой мозговой оболочке, нередко оно дает тяжелейшее расстройство мозгового кровообращения и пульсирующий экзофтальм.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Клиническая картина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Усиленная пульсация шейных вен и мягких тканей над аневризмой, сосудистый шум, наиболее интенсивный в области соустья, хорошо передающийся к периферии; часто шум прослушивается даже над глазными яблоками.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сонной артерии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проксимальнее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соустья уменьшает интенсивность шума только при слабости ретроградного кровотока из артериального круга.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9228"/>
            <a:ext cx="8229600" cy="468052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зависимости от ширины соустья в яремную вену может изливаться не только вся кровь, приносимая сонной артерией, но и часть крови, поступающей ретроградно из внутричерепных сосудов.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Каротидно-югулярное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соустье вызывает постоянное переполнение верхней полой вены, правого сердца и сосудов малого круга кровообращения, ведущее к гипертрофии сердечной мышцы и застойным явлениям в легких. Симптомы нарушений мозгового кровообращения обусловлены реверсированным кровотоком в яремной вене, идущим в направлении от соустья в венозные синусы мозга. Реверсированный кровоток наиболее выражен при концевой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артерио-венозной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аневризме, то есть в тех случаях, когда ранение вызвало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обтурацию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центрального конца яремной вены, и отток крови из последней в верхнюю полую вену невозможен. Симптомы нарушения мозгового кровообращения выступают очень отчетливо.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5252"/>
            <a:ext cx="8229600" cy="4479884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	 	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Каротидно-югулярное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соустье вызывает особенно тяжелые нарушения мозгового кровообращения в случае, если отток через яремную вену противоположной стороны почему-либо затруднен (аплазия, рубцы и тому подобное). Артериальный кровоток из яремной вены и сигмовидного синуса может направляться через каменистые синусы в глазницу. Тогда, кроме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общемозговых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возникают глазные симптомы, свойственные каротидно-кавернозному соустью, вплоть до глаукомы и слепоты.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81236"/>
            <a:ext cx="8229600" cy="952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Диагностика ККС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9348"/>
            <a:ext cx="8229600" cy="3615788"/>
          </a:xfrm>
        </p:spPr>
        <p:txBody>
          <a:bodyPr>
            <a:normAutofit fontScale="62500" lnSpcReduction="20000"/>
          </a:bodyPr>
          <a:lstStyle/>
          <a:p>
            <a:r>
              <a:rPr lang="ru-RU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характерная клиника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(наличие пульсирующего экзофтальма, шума в голове, застойных явлений в орбите, ограничение подвижности глазного яблока)</a:t>
            </a:r>
          </a:p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Определенные трудности диагностики появляются в остром периоде черепно-мозговой травмы, когда больной находится в бессознательном состоянии и не может предъявить жалоб на шум в голове. В таких случаях особенно велико значение </a:t>
            </a:r>
            <a:r>
              <a:rPr lang="ru-RU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аускультации головы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На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догоспитальном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этапе диагноз ККС может быть подтвержден </a:t>
            </a:r>
            <a:r>
              <a:rPr lang="ru-RU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транскраниальной</a:t>
            </a:r>
            <a:r>
              <a:rPr lang="ru-RU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u="sng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допплерографией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выявляющей артериовенозное шунтирование во внутренней сонной артерии, нарушение венозного оттока в системе верхних глазничных и базальных вен мозга.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9228"/>
            <a:ext cx="8229600" cy="47525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Клиническая проба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Матаса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(переносимость пальцевого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сонной артерии) часто дает ложно негативные результаты при ККС, так как при этом происходит ретроградная разгрузка кровотока по соединительным артериям в кавернозный синус через шунтирующее отверстие. 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7260"/>
            <a:ext cx="8229600" cy="4407876"/>
          </a:xfrm>
        </p:spPr>
        <p:txBody>
          <a:bodyPr>
            <a:normAutofit fontScale="92500"/>
          </a:bodyPr>
          <a:lstStyle/>
          <a:p>
            <a:pPr algn="just"/>
            <a:r>
              <a:rPr lang="ru-RU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ангиографическое исследование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имеет решающее значение для диагностики типа соустья, дифференциальной диагностики с такими заболеваниями как: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каротидно-югулярный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анастомоз, артериовенозная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мальформация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глазницы, соустья между ветвями наружной сонной артерии и сигмовидным, каменистым, поперечным синусами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7260"/>
            <a:ext cx="8229600" cy="3888432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Истинная недостаточность коллатерального кровотока при травматических ККС, подтвержденная окклюзией сонной артерии на уровне фистулы, не превышает 5%, однако это серьезный фактор, который всегда необходимо уточнить перед операцией. При ККС чаще ангиографическое исследование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коллатераль-ного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кровотока проводится на фоне пальцевого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зашунтированной сонной артерии.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Данные ангиографии имеют решающее значение для выбора способа оперативного вмешательства.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Ангиографию, по возможности, совмещают с проведением внутрисосудистой операции. На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ангиограммах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виден переход контрастного вещества из внутренней сонной артерии в кавернозный синус, затем в глазную вену и через лицевую вену в наружную яремную вену. В соответствии с данными ангиографии все соустья в области кавернозного синуса делятся на два типа: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c.pics.livejournal.com/laesus_de_liro/33475404/449685/449685_original.png"/>
          <p:cNvPicPr>
            <a:picLocks noChangeAspect="1" noChangeArrowheads="1"/>
          </p:cNvPicPr>
          <p:nvPr/>
        </p:nvPicPr>
        <p:blipFill>
          <a:blip r:embed="rId2" cstate="print"/>
          <a:srcRect r="1673"/>
          <a:stretch>
            <a:fillRect/>
          </a:stretch>
        </p:blipFill>
        <p:spPr bwMode="auto">
          <a:xfrm>
            <a:off x="323529" y="1129308"/>
            <a:ext cx="8568951" cy="32403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5076056" y="4009628"/>
            <a:ext cx="3816424" cy="28803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3175">
                  <a:solidFill>
                    <a:schemeClr val="tx1"/>
                  </a:solidFill>
                </a:ln>
              </a:rPr>
              <a:t>Каротидно-кавернозное соустье</a:t>
            </a:r>
            <a:endParaRPr lang="ru-RU" b="1" dirty="0">
              <a:ln w="3175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ангиографического обследования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61356"/>
            <a:ext cx="8229600" cy="377163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оценка состояния бифуркации ОСА</a:t>
            </a:r>
          </a:p>
          <a:p>
            <a:r>
              <a:rPr lang="ru-RU" dirty="0" smtClean="0"/>
              <a:t>исключение атеросклеротической бляшки или деформации ВСА</a:t>
            </a:r>
          </a:p>
          <a:p>
            <a:r>
              <a:rPr lang="ru-RU" dirty="0" smtClean="0"/>
              <a:t>тип, размер и локализация соустья</a:t>
            </a:r>
          </a:p>
          <a:p>
            <a:r>
              <a:rPr lang="ru-RU" dirty="0" smtClean="0"/>
              <a:t>состояние венозного оттока из полости кавернозного синуса, наличие сброса в систему корковых и базальных вен</a:t>
            </a:r>
          </a:p>
          <a:p>
            <a:r>
              <a:rPr lang="ru-RU" dirty="0" smtClean="0"/>
              <a:t>степень обкрадывания сосудов мозга (гемодинамический тип ККС)</a:t>
            </a:r>
          </a:p>
          <a:p>
            <a:r>
              <a:rPr lang="ru-RU" dirty="0" smtClean="0"/>
              <a:t>состояние артериального круга большого мозга - возможности коллатеральной компенсации</a:t>
            </a:r>
          </a:p>
          <a:p>
            <a:r>
              <a:rPr lang="ru-RU" dirty="0" smtClean="0"/>
              <a:t> участие ветвей НСА в кровоснабжении соустья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53244"/>
            <a:ext cx="8229600" cy="455189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тип 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 - высокоскоростные (собственно ККС или соустья большого потока): типичные ККС, формирующиеся в результате, как правило, травматического разрыва сонной артерии в кавернозном синусе, или спонтанного разрыва аневризмы этой же локализации;</a:t>
            </a:r>
          </a:p>
          <a:p>
            <a:pPr algn="just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тип В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 - низкоскоростные (ДАВМ в области кавернозного синуса): соединение каротидной системы и кавернозного синуса происходит посредством ветвей ВСА в кавернозной части и ветвей наружной сонной артерии. Тип "В" имеет несколько подтипов: </a:t>
            </a:r>
          </a:p>
          <a:p>
            <a:pPr lvl="1" algn="just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В1 - вовлечены только ветви кавернозного сегмента ВСА (наблюдается крайне редко); </a:t>
            </a:r>
          </a:p>
          <a:p>
            <a:pPr lvl="1" algn="just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В2 - вовлечены только ветви НСА. Наблюдается в 9-12%; </a:t>
            </a:r>
          </a:p>
          <a:p>
            <a:pPr lvl="1" algn="just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В3 - вовлечены ветви как ВСА, так и НСА (наиболее частый тип, встречающийся в 90% наблюдений ДАВМ в области кавернозного синуса). 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20072" y="409228"/>
            <a:ext cx="3682752" cy="469590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Исследование коллатерального кровотока при ККС.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Правосторонняя каротидная ангиография. ККС с дренированием кавернозного синуса по верхней и нижней глазным венам, нижнему каменистому синусу (А). Левосторонняя каротидная ангиография при пальцевом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сдавлении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правой сонной артерии.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Контрастируются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передние отделы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виллизиева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круга,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супрафистульная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часть правой ВСА и кавернозный синус (Б).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Вертебральная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ангиография без пальцевого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правой ВСА (В). Хорошо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коптрастируется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задняя соединительная артерия и бассейн правой ВСА (В). Та же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вертебральная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ангиография на фоне пальцевого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сдавления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правой ВСА (Г). Фистула функционирует за счет ретроградного кровотока по задней соединительной артерии. Эта ситуация возникла бы в случае окклюзии (перевязки) ВСА на шее или же неполной окклюзии фистулы.</a:t>
            </a:r>
          </a:p>
          <a:p>
            <a:endParaRPr lang="ru-RU" dirty="0"/>
          </a:p>
        </p:txBody>
      </p:sp>
      <p:pic>
        <p:nvPicPr>
          <p:cNvPr id="22530" name="Picture 2" descr="Исследование коллатерального кровотока при КК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53244"/>
            <a:ext cx="4905375" cy="3943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Хирургическое лечение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9308"/>
            <a:ext cx="5482952" cy="432048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		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Наиболее часто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эндоваскулярное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разобщение соустья производится с помощью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баллон-катетера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Однако в ряде случаев, особенно при рецидивах соустья после операции по обычной методике, могут быть использованы и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микроспирали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а также различные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стент-ассистирующие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методики.	 	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Эндоваскулярные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вмешательства могут осуществляться как артериальным, так и венозным доступом. В настоящее время при ККС более чем в 90% удается сохранить просвет поврежденной сонной артерии.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</a:t>
            </a:r>
            <a:endParaRPr lang="ru-RU" dirty="0"/>
          </a:p>
        </p:txBody>
      </p:sp>
      <p:pic>
        <p:nvPicPr>
          <p:cNvPr id="6" name="Picture 2" descr="http://neuroendovascular.ru/images/b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201316"/>
            <a:ext cx="2520280" cy="1699067"/>
          </a:xfrm>
          <a:prstGeom prst="rect">
            <a:avLst/>
          </a:prstGeom>
          <a:noFill/>
        </p:spPr>
      </p:pic>
      <p:pic>
        <p:nvPicPr>
          <p:cNvPr id="7" name="Picture 2" descr="Картинки по запросу Головной мозг"/>
          <p:cNvPicPr>
            <a:picLocks noChangeAspect="1" noChangeArrowheads="1"/>
          </p:cNvPicPr>
          <p:nvPr/>
        </p:nvPicPr>
        <p:blipFill>
          <a:blip r:embed="rId3" cstate="print"/>
          <a:srcRect b="6309"/>
          <a:stretch>
            <a:fillRect/>
          </a:stretch>
        </p:blipFill>
        <p:spPr bwMode="auto">
          <a:xfrm>
            <a:off x="6228184" y="3073524"/>
            <a:ext cx="2467304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Внутрисосудистые операции при ККС подразделяются на: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9388"/>
            <a:ext cx="8229600" cy="325574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реконструктивные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– выключение каротидно-кавернозной фистулы с сохранением просвета внутренней сонной артерии при помощи баллона. Баллон или несколько баллонов устанавливаются в просвете кавернозного синуса и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окклюзируют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фистулу снаружи;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9228"/>
            <a:ext cx="8229600" cy="469590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деконструктивные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– выключение зашунтированной сонной артерии на уровне фистулы. Такие операции возможны только при наличии адекватного коллатерального мозгового кровотока. При этой ситуации необходимо контролировать отсутствие ретроградного кровотока через фистулу из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вертебральной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артерии по задней соединительной артерии и из противоположной сонной артерии по передней соединительной артерии, а также требует исключения попадания кровотока через фистулу в кавернозный синус через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каротидно-офтальмический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анастомоз из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ипсилатеральной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наружной сонной артерии.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Реконструктивная операция при ККС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1333500"/>
            <a:ext cx="3960440" cy="3771636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Реконструктивная операция при ККС.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Правосторонняя каротидная ангиография. Полное шунтирование кровотока ВСА через фистулу с дренажем кавернозного синуса по глазным венам, нижнему каменистому синусу (А).	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Краниограмма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Положение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окклюзируюшего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баллона (емкость 0,4 мл) (Б).	 Ангиография правой внутренней сонной артерии после отделения катетера и реконструкции правой ВСА (В).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4578" name="Picture 2" descr="Реконструктивная операция при ККС. Правосторон­няя каротидная ангиограф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1705372"/>
            <a:ext cx="3357301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Проблему сохранения просвета сонной артерии при лечении ККС решил Ф. А.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Сербиненко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Им впервые в мире в 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НИИ нейрохирургии была выполнена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деконструктивная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(1969г.), а затем и реконструктивная (1970г.) операция с использованием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баллон-катетера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С этих пор лечение ККС осуществляется только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эндоваскулярным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методом.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36096" y="193204"/>
            <a:ext cx="3312368" cy="46085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800" dirty="0" smtClean="0"/>
              <a:t>	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Травматическое ККС слева. </a:t>
            </a:r>
            <a:r>
              <a:rPr lang="ru-RU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Трансартериальное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разобщение соустья с помощью отделяемого </a:t>
            </a:r>
            <a:r>
              <a:rPr lang="ru-RU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баллон-катетера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а — исходная </a:t>
            </a:r>
            <a:r>
              <a:rPr lang="ru-RU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ангиограмма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 б — контрольная </a:t>
            </a:r>
            <a:r>
              <a:rPr lang="ru-RU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ангиограмма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полное разобщение соустья; в — выраженные застойные явления в левой орбите до операции; г — полный регресс симптомов через 1 </a:t>
            </a:r>
            <a:r>
              <a:rPr lang="ru-RU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мес</a:t>
            </a: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после операции. 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Стрелками показаны: 1 — ВСА, 2 — кавернозный синус, 3 — глазные вены, 4 — каменистые синусы.</a:t>
            </a:r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026" name="Picture 2" descr="https://www.mediasphera.ru/system/photos/files/000/022/974/original/nv_2015_07_01_ris21.jpg?14551083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5252"/>
            <a:ext cx="5364782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Прогноз при ККС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Относительно неблагоприятен:</a:t>
            </a:r>
          </a:p>
          <a:p>
            <a:pPr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 	10-15% погибают от внутричерепных или носовых кровотечений , </a:t>
            </a:r>
          </a:p>
          <a:p>
            <a:pPr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50-60% теряют зрение, и психически неполноценными, </a:t>
            </a:r>
          </a:p>
          <a:p>
            <a:pPr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5-10% выздоравливают от спонтанного тромбоза ККС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475656" y="1273324"/>
            <a:ext cx="6587009" cy="1135063"/>
          </a:xfrm>
        </p:spPr>
        <p:txBody>
          <a:bodyPr/>
          <a:lstStyle/>
          <a:p>
            <a:pPr algn="r"/>
            <a:r>
              <a:rPr lang="ru-RU" dirty="0" smtClean="0"/>
              <a:t>Спасибо за внимание!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7496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93204"/>
            <a:ext cx="6587009" cy="1017468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Список литературы: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115616" y="1921396"/>
            <a:ext cx="7128792" cy="3217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Sanserifing" pitchFamily="34" charset="0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11560" y="769268"/>
            <a:ext cx="8136904" cy="46085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/>
          <a:p>
            <a:pPr lvl="0">
              <a:spcBef>
                <a:spcPct val="20000"/>
              </a:spcBef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anserifing" pitchFamily="34" charset="0"/>
                <a:ea typeface="+mn-ea"/>
                <a:cs typeface="+mn-cs"/>
              </a:rPr>
              <a:t>	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Sanserifing" pitchFamily="34" charset="0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Бурлуцкий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А.П. 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Артерио-венозные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аневризмы и каротидно-кавернозные соустья. — Минск, 1977. </a:t>
            </a:r>
          </a:p>
          <a:p>
            <a:pPr marL="342900" lvl="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Гончар А.А. 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Дигитальная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субтракционная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ангиография в диагностике сосудистых поражений головного мозга.— Минск: </a:t>
            </a:r>
            <a:r>
              <a:rPr lang="ru-RU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БелМАПО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2010. </a:t>
            </a:r>
          </a:p>
          <a:p>
            <a:pPr marL="342900" lvl="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anserifing" pitchFamily="34" charset="0"/>
              </a:rPr>
              <a:t>3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anserifing" pitchFamily="34" charset="0"/>
              </a:rPr>
              <a:t>. Петровский Б.В. Большая медицинская энциклопедия. – М. «Советская энциклопедия» 1989.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Электронный ресурс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Д.В. Свистов Патология синусов и вен твердой мозговой оболочки. </a:t>
            </a:r>
            <a:r>
              <a:rPr lang="ru-RU" sz="2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Кафедра нейрохирургии Российской Военно-медицинской академии, Санкт-Петербург. </a:t>
            </a:r>
            <a:r>
              <a:rPr lang="en-US" sz="2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http://www.neuro.neva.ru/RNOnline_22/Russian/Issues/Articles_1_2001/lecture.htm</a:t>
            </a:r>
            <a:endParaRPr lang="ru-RU" sz="2000" b="1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ru-RU" sz="2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[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Электронный ресурс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]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Livejournal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Каротидно-кавернозное соустье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http://laesus-de-liro.livejournal.com/300100.html</a:t>
            </a:r>
            <a:endParaRPr lang="ru-RU" sz="2000" b="1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6. Berkowitz A.L., Chandra R.V.,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Rordorf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G.,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Rabinov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J.D. Indirect Carotid-Cavernous Fistula Presenting With Unilateral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Ptosis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Limitation of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Extraocular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Movements,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Proptosis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and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Conjunctival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Injection // The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Neurohospitalist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— 2013.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lvl="0" indent="-342900">
              <a:spcBef>
                <a:spcPct val="20000"/>
              </a:spcBef>
            </a:pP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lvl="0" indent="-342900">
              <a:spcBef>
                <a:spcPct val="20000"/>
              </a:spcBef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Clinical application of the three-dimensional CT of the flat-panel digital subtraction angiography system / F.Y. Liu [et al.] // Nan Fang Yi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Xue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Xue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Bao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— 2009. </a:t>
            </a:r>
            <a:endParaRPr kumimoji="0" lang="ru-RU" sz="2000" b="1" i="0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Sanserifing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ounded .::Showeet::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3059</TotalTime>
  <Words>434</Words>
  <Application>Microsoft Office PowerPoint</Application>
  <PresentationFormat>Экран (16:10)</PresentationFormat>
  <Paragraphs>91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Rounded .::Showeet::.</vt:lpstr>
      <vt:lpstr>Этиология и патогенез артерио-синусных соустий головного мозга</vt:lpstr>
      <vt:lpstr>Задачи</vt:lpstr>
      <vt:lpstr>План лекции</vt:lpstr>
      <vt:lpstr>Определение</vt:lpstr>
      <vt:lpstr>Артерио-синусные соустья подразделяются:</vt:lpstr>
      <vt:lpstr> </vt:lpstr>
      <vt:lpstr>В клиническом течении  выделяют 3 периода: </vt:lpstr>
      <vt:lpstr>Симптомы ККС </vt:lpstr>
      <vt:lpstr>Слайд 9</vt:lpstr>
      <vt:lpstr>Каротидно-югулярное соустье </vt:lpstr>
      <vt:lpstr>Клиническая картина </vt:lpstr>
      <vt:lpstr>Слайд 12</vt:lpstr>
      <vt:lpstr>Слайд 13</vt:lpstr>
      <vt:lpstr>Диагностика ККС </vt:lpstr>
      <vt:lpstr>Слайд 15</vt:lpstr>
      <vt:lpstr>Слайд 16</vt:lpstr>
      <vt:lpstr>Слайд 17</vt:lpstr>
      <vt:lpstr>Слайд 18</vt:lpstr>
      <vt:lpstr>Слайд 19</vt:lpstr>
      <vt:lpstr>Задачи ангиографического обследования</vt:lpstr>
      <vt:lpstr>Слайд 21</vt:lpstr>
      <vt:lpstr>Слайд 22</vt:lpstr>
      <vt:lpstr>Хирургическое лечение </vt:lpstr>
      <vt:lpstr>Внутрисосудистые операции при ККС подразделяются на: </vt:lpstr>
      <vt:lpstr>Слайд 25</vt:lpstr>
      <vt:lpstr>Реконструктивная операция при ККС</vt:lpstr>
      <vt:lpstr>Слайд 27</vt:lpstr>
      <vt:lpstr>Слайд 28</vt:lpstr>
      <vt:lpstr>Прогноз при ККС</vt:lpstr>
      <vt:lpstr>Спасибо за внимание!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Bubbly</dc:title>
  <dc:creator>Showeet.com</dc:creator>
  <dc:description>Free template released by Showeet.com</dc:description>
  <cp:lastModifiedBy>Admin</cp:lastModifiedBy>
  <cp:revision>3</cp:revision>
  <dcterms:created xsi:type="dcterms:W3CDTF">2011-07-08T11:03:43Z</dcterms:created>
  <dcterms:modified xsi:type="dcterms:W3CDTF">2016-10-25T10:17:10Z</dcterms:modified>
  <cp:category>Templates</cp:category>
</cp:coreProperties>
</file>