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7"/>
  </p:notesMasterIdLst>
  <p:sldIdLst>
    <p:sldId id="256" r:id="rId2"/>
    <p:sldId id="257" r:id="rId3"/>
    <p:sldId id="258" r:id="rId4"/>
    <p:sldId id="316" r:id="rId5"/>
    <p:sldId id="259" r:id="rId6"/>
    <p:sldId id="333" r:id="rId7"/>
    <p:sldId id="260" r:id="rId8"/>
    <p:sldId id="261" r:id="rId9"/>
    <p:sldId id="334" r:id="rId10"/>
    <p:sldId id="336" r:id="rId11"/>
    <p:sldId id="262" r:id="rId12"/>
    <p:sldId id="335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317" r:id="rId24"/>
    <p:sldId id="273" r:id="rId25"/>
    <p:sldId id="274" r:id="rId26"/>
    <p:sldId id="275" r:id="rId27"/>
    <p:sldId id="318" r:id="rId28"/>
    <p:sldId id="319" r:id="rId29"/>
    <p:sldId id="276" r:id="rId30"/>
    <p:sldId id="320" r:id="rId31"/>
    <p:sldId id="321" r:id="rId32"/>
    <p:sldId id="337" r:id="rId33"/>
    <p:sldId id="277" r:id="rId34"/>
    <p:sldId id="278" r:id="rId35"/>
    <p:sldId id="338" r:id="rId36"/>
    <p:sldId id="322" r:id="rId37"/>
    <p:sldId id="323" r:id="rId38"/>
    <p:sldId id="328" r:id="rId39"/>
    <p:sldId id="330" r:id="rId40"/>
    <p:sldId id="324" r:id="rId41"/>
    <p:sldId id="329" r:id="rId42"/>
    <p:sldId id="325" r:id="rId43"/>
    <p:sldId id="326" r:id="rId44"/>
    <p:sldId id="327" r:id="rId45"/>
    <p:sldId id="279" r:id="rId46"/>
    <p:sldId id="331" r:id="rId47"/>
    <p:sldId id="280" r:id="rId48"/>
    <p:sldId id="281" r:id="rId49"/>
    <p:sldId id="282" r:id="rId50"/>
    <p:sldId id="332" r:id="rId51"/>
    <p:sldId id="285" r:id="rId52"/>
    <p:sldId id="283" r:id="rId53"/>
    <p:sldId id="284" r:id="rId54"/>
    <p:sldId id="340" r:id="rId55"/>
    <p:sldId id="286" r:id="rId56"/>
    <p:sldId id="339" r:id="rId57"/>
    <p:sldId id="287" r:id="rId58"/>
    <p:sldId id="288" r:id="rId59"/>
    <p:sldId id="289" r:id="rId60"/>
    <p:sldId id="290" r:id="rId61"/>
    <p:sldId id="291" r:id="rId62"/>
    <p:sldId id="292" r:id="rId63"/>
    <p:sldId id="293" r:id="rId64"/>
    <p:sldId id="294" r:id="rId65"/>
    <p:sldId id="295" r:id="rId66"/>
    <p:sldId id="296" r:id="rId67"/>
    <p:sldId id="297" r:id="rId68"/>
    <p:sldId id="298" r:id="rId69"/>
    <p:sldId id="299" r:id="rId70"/>
    <p:sldId id="300" r:id="rId71"/>
    <p:sldId id="301" r:id="rId72"/>
    <p:sldId id="302" r:id="rId73"/>
    <p:sldId id="303" r:id="rId74"/>
    <p:sldId id="304" r:id="rId75"/>
    <p:sldId id="305" r:id="rId76"/>
    <p:sldId id="306" r:id="rId77"/>
    <p:sldId id="307" r:id="rId78"/>
    <p:sldId id="308" r:id="rId79"/>
    <p:sldId id="309" r:id="rId80"/>
    <p:sldId id="310" r:id="rId81"/>
    <p:sldId id="311" r:id="rId82"/>
    <p:sldId id="312" r:id="rId83"/>
    <p:sldId id="313" r:id="rId84"/>
    <p:sldId id="314" r:id="rId85"/>
    <p:sldId id="315" r:id="rId8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121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CA5CC1-9D9B-4E05-98E5-3FF2EC4EA003}" type="datetimeFigureOut">
              <a:rPr lang="ru-RU" smtClean="0"/>
              <a:t>27.10.2016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988E7F-FC58-45D4-9171-ADD1A01BAD9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988E7F-FC58-45D4-9171-ADD1A01BAD98}" type="slidenum">
              <a:rPr lang="ru-RU" smtClean="0"/>
              <a:t>44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D575BEA0-1704-4573-BD7B-76BA2CE88687}" type="datetimeFigureOut">
              <a:rPr lang="ru-RU" smtClean="0"/>
              <a:t>26.10.2016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5E6471E3-B424-41E8-825F-BE9578A7BC7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D575BEA0-1704-4573-BD7B-76BA2CE88687}" type="datetimeFigureOut">
              <a:rPr lang="ru-RU" smtClean="0"/>
              <a:t>26.10.2016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71E3-B424-41E8-825F-BE9578A7BC7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D575BEA0-1704-4573-BD7B-76BA2CE88687}" type="datetimeFigureOut">
              <a:rPr lang="ru-RU" smtClean="0"/>
              <a:t>26.10.2016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5E6471E3-B424-41E8-825F-BE9578A7BC7A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D575BEA0-1704-4573-BD7B-76BA2CE88687}" type="datetimeFigureOut">
              <a:rPr lang="ru-RU" smtClean="0"/>
              <a:t>26.10.2016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5E6471E3-B424-41E8-825F-BE9578A7BC7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D575BEA0-1704-4573-BD7B-76BA2CE88687}" type="datetimeFigureOut">
              <a:rPr lang="ru-RU" smtClean="0"/>
              <a:t>26.10.2016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5E6471E3-B424-41E8-825F-BE9578A7BC7A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5BEA0-1704-4573-BD7B-76BA2CE88687}" type="datetimeFigureOut">
              <a:rPr lang="ru-RU" smtClean="0"/>
              <a:t>26.10.2016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71E3-B424-41E8-825F-BE9578A7BC7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D575BEA0-1704-4573-BD7B-76BA2CE88687}" type="datetimeFigureOut">
              <a:rPr lang="ru-RU" smtClean="0"/>
              <a:t>26.10.2016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5E6471E3-B424-41E8-825F-BE9578A7BC7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D575BEA0-1704-4573-BD7B-76BA2CE88687}" type="datetimeFigureOut">
              <a:rPr lang="ru-RU" smtClean="0"/>
              <a:t>26.10.2016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5E6471E3-B424-41E8-825F-BE9578A7BC7A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D575BEA0-1704-4573-BD7B-76BA2CE88687}" type="datetimeFigureOut">
              <a:rPr lang="ru-RU" smtClean="0"/>
              <a:t>26.10.2016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5E6471E3-B424-41E8-825F-BE9578A7BC7A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5BEA0-1704-4573-BD7B-76BA2CE88687}" type="datetimeFigureOut">
              <a:rPr lang="ru-RU" smtClean="0"/>
              <a:t>26.10.2016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71E3-B424-41E8-825F-BE9578A7BC7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5BEA0-1704-4573-BD7B-76BA2CE88687}" type="datetimeFigureOut">
              <a:rPr lang="ru-RU" smtClean="0"/>
              <a:t>26.10.2016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71E3-B424-41E8-825F-BE9578A7BC7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D575BEA0-1704-4573-BD7B-76BA2CE88687}" type="datetimeFigureOut">
              <a:rPr lang="ru-RU" smtClean="0"/>
              <a:t>26.10.2016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5E6471E3-B424-41E8-825F-BE9578A7BC7A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2564904"/>
            <a:ext cx="8062912" cy="1470025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Гипертензивное </a:t>
            </a:r>
            <a:r>
              <a:rPr lang="ru-RU" b="1" dirty="0" smtClean="0"/>
              <a:t>внутримозговое кровоизлияние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4797152"/>
            <a:ext cx="8062912" cy="175260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Рассмотреть основные показания для хирургического лечения гипертензивных внутримозговых кровоизлияний, а также современные способы хирургических вмешательств.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лекции: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1. Определение</a:t>
            </a:r>
          </a:p>
          <a:p>
            <a:r>
              <a:rPr lang="ru-RU" dirty="0" smtClean="0"/>
              <a:t>2. Этиология и патогенез</a:t>
            </a:r>
          </a:p>
          <a:p>
            <a:r>
              <a:rPr lang="ru-RU" dirty="0" smtClean="0"/>
              <a:t>3. Клиника и диагностика</a:t>
            </a:r>
          </a:p>
          <a:p>
            <a:r>
              <a:rPr lang="ru-RU" dirty="0" smtClean="0"/>
              <a:t>4. Показания для хирургического лечения</a:t>
            </a:r>
          </a:p>
          <a:p>
            <a:r>
              <a:rPr lang="ru-RU" dirty="0" smtClean="0"/>
              <a:t>5. Противопоказания к хирургическому лечению</a:t>
            </a:r>
          </a:p>
          <a:p>
            <a:r>
              <a:rPr lang="ru-RU" dirty="0" smtClean="0"/>
              <a:t>6. Способы хирургических вмешательств</a:t>
            </a:r>
          </a:p>
          <a:p>
            <a:r>
              <a:rPr lang="ru-RU" dirty="0" smtClean="0"/>
              <a:t>7. Использованная литература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Картинки по запросу фибриноидный некроз стенок перфорантных артери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688"/>
            <a:ext cx="9179086" cy="62373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Определение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i="1" dirty="0" smtClean="0"/>
              <a:t>Гипертоническое </a:t>
            </a:r>
            <a:r>
              <a:rPr lang="ru-RU" b="1" i="1" dirty="0" smtClean="0"/>
              <a:t>внутримозговое </a:t>
            </a:r>
            <a:r>
              <a:rPr lang="ru-RU" b="1" i="1" dirty="0" smtClean="0"/>
              <a:t>кровоизлияние (геморрагический инсульт)</a:t>
            </a:r>
            <a:r>
              <a:rPr lang="ru-RU" dirty="0" smtClean="0"/>
              <a:t> - </a:t>
            </a:r>
            <a:r>
              <a:rPr lang="ru-RU" dirty="0" err="1" smtClean="0"/>
              <a:t>полиэтиологическая</a:t>
            </a:r>
            <a:r>
              <a:rPr lang="ru-RU" dirty="0" smtClean="0"/>
              <a:t> нозологическая форма, характеризующаяся преимущественно паренхиматозным кровоизлиянием.</a:t>
            </a:r>
            <a:endParaRPr lang="ru-RU" dirty="0" smtClean="0"/>
          </a:p>
          <a:p>
            <a:endParaRPr lang="ru-RU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К геморрагическому инсульту относятся: </a:t>
            </a:r>
          </a:p>
          <a:p>
            <a:pPr>
              <a:buNone/>
            </a:pPr>
            <a:r>
              <a:rPr lang="ru-RU" dirty="0" smtClean="0"/>
              <a:t>-кровоизлияние в вещество мозга (кровоизлияние в мозг или паренхиматозное кровоизлияние);</a:t>
            </a:r>
          </a:p>
          <a:p>
            <a:pPr>
              <a:buNone/>
            </a:pPr>
            <a:r>
              <a:rPr lang="ru-RU" dirty="0" smtClean="0"/>
              <a:t>-кровоизлияние в подоболочечные пространства: </a:t>
            </a:r>
          </a:p>
          <a:p>
            <a:pPr>
              <a:buNone/>
            </a:pPr>
            <a:r>
              <a:rPr lang="ru-RU" dirty="0" smtClean="0"/>
              <a:t>  	Субарахноидальное </a:t>
            </a:r>
          </a:p>
          <a:p>
            <a:pPr>
              <a:buNone/>
            </a:pPr>
            <a:r>
              <a:rPr lang="ru-RU" dirty="0" smtClean="0"/>
              <a:t>	</a:t>
            </a:r>
            <a:r>
              <a:rPr lang="ru-RU" dirty="0" err="1" smtClean="0"/>
              <a:t>Субдуральное</a:t>
            </a:r>
            <a:r>
              <a:rPr lang="ru-RU" dirty="0" smtClean="0"/>
              <a:t> </a:t>
            </a:r>
          </a:p>
          <a:p>
            <a:pPr>
              <a:buNone/>
            </a:pPr>
            <a:r>
              <a:rPr lang="ru-RU" dirty="0" smtClean="0"/>
              <a:t>	</a:t>
            </a:r>
            <a:r>
              <a:rPr lang="ru-RU" dirty="0" err="1" smtClean="0"/>
              <a:t>Эпидуральное</a:t>
            </a:r>
            <a:r>
              <a:rPr lang="ru-RU" dirty="0" smtClean="0"/>
              <a:t> </a:t>
            </a:r>
          </a:p>
          <a:p>
            <a:pPr>
              <a:buNone/>
            </a:pPr>
            <a:r>
              <a:rPr lang="ru-RU" dirty="0" smtClean="0"/>
              <a:t>Наблюдаются и сочетанные формы кровоизлияния: </a:t>
            </a:r>
          </a:p>
          <a:p>
            <a:pPr>
              <a:buNone/>
            </a:pPr>
            <a:r>
              <a:rPr lang="ru-RU" dirty="0" smtClean="0"/>
              <a:t>	</a:t>
            </a:r>
            <a:r>
              <a:rPr lang="ru-RU" dirty="0" err="1" smtClean="0"/>
              <a:t>субарахноидально-паренхиматозное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	</a:t>
            </a:r>
            <a:r>
              <a:rPr lang="ru-RU" dirty="0" err="1" smtClean="0"/>
              <a:t>паренхиматозно-субарахноидальное</a:t>
            </a:r>
            <a:r>
              <a:rPr lang="ru-RU" dirty="0" smtClean="0"/>
              <a:t> </a:t>
            </a:r>
          </a:p>
          <a:p>
            <a:pPr>
              <a:buNone/>
            </a:pPr>
            <a:r>
              <a:rPr lang="ru-RU" dirty="0" smtClean="0"/>
              <a:t>	</a:t>
            </a:r>
            <a:r>
              <a:rPr lang="ru-RU" dirty="0" err="1" smtClean="0"/>
              <a:t>паренхиматозно-вентрикулярное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Этиология и патогенез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Основной причиной геморрагического инсульта является гипертоническая болезнь и связанная с ней </a:t>
            </a:r>
            <a:r>
              <a:rPr lang="ru-RU" dirty="0" err="1" smtClean="0"/>
              <a:t>микроангиопатия</a:t>
            </a:r>
            <a:r>
              <a:rPr lang="ru-RU" dirty="0" smtClean="0"/>
              <a:t>. Длительная артериальная гипертензия способствует формированию </a:t>
            </a:r>
            <a:r>
              <a:rPr lang="ru-RU" dirty="0" err="1" smtClean="0"/>
              <a:t>липогиалиноза</a:t>
            </a:r>
            <a:r>
              <a:rPr lang="ru-RU" dirty="0" smtClean="0"/>
              <a:t>, а в последующем и </a:t>
            </a:r>
            <a:r>
              <a:rPr lang="ru-RU" dirty="0" err="1" smtClean="0"/>
              <a:t>фибриноидного</a:t>
            </a:r>
            <a:r>
              <a:rPr lang="ru-RU" dirty="0" smtClean="0"/>
              <a:t> некроза стенок </a:t>
            </a:r>
            <a:r>
              <a:rPr lang="ru-RU" dirty="0" err="1" smtClean="0"/>
              <a:t>перфорантных</a:t>
            </a:r>
            <a:r>
              <a:rPr lang="ru-RU" dirty="0" smtClean="0"/>
              <a:t> артерий, характеризующихся отсутствием анастомозов с другими </a:t>
            </a:r>
            <a:r>
              <a:rPr lang="ru-RU" dirty="0" smtClean="0"/>
              <a:t>сосудами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7346" name="Picture 2" descr="Картинки по запросу фибриноидный некроз стенок перфорантных артери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696"/>
            <a:ext cx="5038934" cy="2952328"/>
          </a:xfrm>
          <a:prstGeom prst="rect">
            <a:avLst/>
          </a:prstGeom>
          <a:noFill/>
        </p:spPr>
      </p:pic>
      <p:pic>
        <p:nvPicPr>
          <p:cNvPr id="57348" name="Picture 4" descr="Картинки по запросу фибриноидный некроз стенок перфорантных артери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75448" y="3645024"/>
            <a:ext cx="4968552" cy="28474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При </a:t>
            </a:r>
            <a:r>
              <a:rPr lang="ru-RU" dirty="0" smtClean="0"/>
              <a:t>повышении артериального давление происходит разрыв стенок этих сосудов с формированием гематом (</a:t>
            </a:r>
            <a:r>
              <a:rPr lang="ru-RU" dirty="0" err="1" smtClean="0"/>
              <a:t>путаменальные</a:t>
            </a:r>
            <a:r>
              <a:rPr lang="ru-RU" dirty="0" smtClean="0"/>
              <a:t>, мозжечковые, субкортикальные) или геморрагическое пропитывание компонентами крови таламических и стволовых отделов мозга через патологически измененные сосудистые стенки. Такие кровоизлияния называют гипертензивными (первичными).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4211960" cy="5906128"/>
          </a:xfrm>
        </p:spPr>
        <p:txBody>
          <a:bodyPr>
            <a:normAutofit/>
          </a:bodyPr>
          <a:lstStyle/>
          <a:p>
            <a:pPr marL="88900" indent="-23813">
              <a:buNone/>
            </a:pPr>
            <a:r>
              <a:rPr lang="ru-RU" i="1" dirty="0" err="1" smtClean="0"/>
              <a:t>а-путаменальная</a:t>
            </a:r>
            <a:r>
              <a:rPr lang="ru-RU" i="1" dirty="0" smtClean="0"/>
              <a:t> </a:t>
            </a:r>
            <a:r>
              <a:rPr lang="ru-RU" i="1" dirty="0" smtClean="0"/>
              <a:t>гематома; </a:t>
            </a:r>
            <a:br>
              <a:rPr lang="ru-RU" i="1" dirty="0" smtClean="0"/>
            </a:br>
            <a:r>
              <a:rPr lang="ru-RU" i="1" dirty="0" err="1" smtClean="0"/>
              <a:t>б-субкортикальная</a:t>
            </a:r>
            <a:r>
              <a:rPr lang="ru-RU" i="1" dirty="0" smtClean="0"/>
              <a:t> </a:t>
            </a:r>
            <a:r>
              <a:rPr lang="ru-RU" i="1" dirty="0" smtClean="0"/>
              <a:t>гематома; </a:t>
            </a:r>
            <a:br>
              <a:rPr lang="ru-RU" i="1" dirty="0" smtClean="0"/>
            </a:br>
            <a:r>
              <a:rPr lang="ru-RU" i="1" dirty="0" smtClean="0"/>
              <a:t>в - таламическая гематома; </a:t>
            </a:r>
            <a:br>
              <a:rPr lang="ru-RU" i="1" dirty="0" smtClean="0"/>
            </a:br>
            <a:r>
              <a:rPr lang="ru-RU" i="1" dirty="0" smtClean="0"/>
              <a:t>г - гематома мозжечка; </a:t>
            </a:r>
            <a:br>
              <a:rPr lang="ru-RU" i="1" dirty="0" smtClean="0"/>
            </a:br>
            <a:r>
              <a:rPr lang="ru-RU" i="1" dirty="0" err="1" smtClean="0"/>
              <a:t>д</a:t>
            </a:r>
            <a:r>
              <a:rPr lang="ru-RU" i="1" dirty="0" smtClean="0"/>
              <a:t> - гематома моста.</a:t>
            </a:r>
            <a:r>
              <a:rPr lang="ru-RU" dirty="0" smtClean="0"/>
              <a:t> </a:t>
            </a:r>
            <a:endParaRPr lang="ru-RU" dirty="0"/>
          </a:p>
        </p:txBody>
      </p:sp>
      <p:pic>
        <p:nvPicPr>
          <p:cNvPr id="94210" name="Picture 2" descr="Картинки по запросу путаменальная гематом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7762" y="1817440"/>
            <a:ext cx="5716238" cy="50405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Значительно реже причиной внутримозговых кровоизлияний (вторичных) являются разрывы сосудистых </a:t>
            </a:r>
            <a:r>
              <a:rPr lang="ru-RU" dirty="0" err="1" smtClean="0"/>
              <a:t>мальформаций</a:t>
            </a:r>
            <a:r>
              <a:rPr lang="ru-RU" dirty="0" smtClean="0"/>
              <a:t>, </a:t>
            </a:r>
            <a:r>
              <a:rPr lang="ru-RU" dirty="0" err="1" smtClean="0"/>
              <a:t>васкулопатии</a:t>
            </a:r>
            <a:r>
              <a:rPr lang="ru-RU" dirty="0" smtClean="0"/>
              <a:t>, кровоизлияния в опухоли, нарушения свертываемости крови.</a:t>
            </a:r>
            <a:br>
              <a:rPr lang="ru-RU" dirty="0" smtClean="0"/>
            </a:br>
            <a:endParaRPr lang="ru-RU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После внутримозгового кровоизлияния в </a:t>
            </a:r>
            <a:r>
              <a:rPr lang="ru-RU" dirty="0" err="1" smtClean="0"/>
              <a:t>перигематомной</a:t>
            </a:r>
            <a:r>
              <a:rPr lang="ru-RU" dirty="0" smtClean="0"/>
              <a:t> области снижается кровоток, однако благодаря сниженному метаболизму она не страдает от ишемии. Продукты распада кровоизлияния вызывают развитие </a:t>
            </a:r>
            <a:r>
              <a:rPr lang="ru-RU" dirty="0" err="1" smtClean="0"/>
              <a:t>цитотаксического</a:t>
            </a:r>
            <a:r>
              <a:rPr lang="ru-RU" dirty="0" smtClean="0"/>
              <a:t>, а после нарушения гематоэнцефалического барьера и </a:t>
            </a:r>
            <a:r>
              <a:rPr lang="ru-RU" dirty="0" err="1" smtClean="0"/>
              <a:t>вазогенного</a:t>
            </a:r>
            <a:r>
              <a:rPr lang="ru-RU" dirty="0" smtClean="0"/>
              <a:t> отека. Развивается воспалительная реакция, </a:t>
            </a:r>
            <a:r>
              <a:rPr lang="ru-RU" dirty="0" err="1" smtClean="0"/>
              <a:t>апоптоз</a:t>
            </a:r>
            <a:r>
              <a:rPr lang="ru-RU" dirty="0" smtClean="0"/>
              <a:t> и некроз нервной ткани в </a:t>
            </a:r>
            <a:r>
              <a:rPr lang="ru-RU" dirty="0" err="1" smtClean="0"/>
              <a:t>перигематомной</a:t>
            </a:r>
            <a:r>
              <a:rPr lang="ru-RU" dirty="0" smtClean="0"/>
              <a:t> области. Формирование </a:t>
            </a:r>
            <a:r>
              <a:rPr lang="ru-RU" dirty="0" err="1" smtClean="0"/>
              <a:t>перигематомного</a:t>
            </a:r>
            <a:r>
              <a:rPr lang="ru-RU" dirty="0" smtClean="0"/>
              <a:t> отека усиливает </a:t>
            </a:r>
            <a:r>
              <a:rPr lang="ru-RU" dirty="0" err="1" smtClean="0"/>
              <a:t>сдавление</a:t>
            </a:r>
            <a:r>
              <a:rPr lang="ru-RU" dirty="0" smtClean="0"/>
              <a:t>, дислокацию головного мозга.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Клиническая картина и диагностика 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Для гипертензивных внутримозговых кровоизлияний характерно острое течение заболевания, наличие </a:t>
            </a:r>
            <a:r>
              <a:rPr lang="ru-RU" dirty="0" err="1" smtClean="0"/>
              <a:t>общемозговой</a:t>
            </a:r>
            <a:r>
              <a:rPr lang="ru-RU" dirty="0" smtClean="0"/>
              <a:t>, </a:t>
            </a:r>
            <a:r>
              <a:rPr lang="ru-RU" dirty="0" err="1" smtClean="0"/>
              <a:t>менингеальной</a:t>
            </a:r>
            <a:r>
              <a:rPr lang="ru-RU" dirty="0" smtClean="0"/>
              <a:t>, очаговой, дислокационной симптоматики. Клиническая картина заболевания определяется прежде всего локализацией геморрагического инсульта. 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3789040"/>
            <a:ext cx="8229600" cy="4572000"/>
          </a:xfrm>
        </p:spPr>
        <p:txBody>
          <a:bodyPr/>
          <a:lstStyle/>
          <a:p>
            <a:r>
              <a:rPr lang="ru-RU" dirty="0" smtClean="0"/>
              <a:t>Наиболее часто гипертензивные гематомы располагаются в скорлупы (55%), реже </a:t>
            </a:r>
            <a:r>
              <a:rPr lang="ru-RU" dirty="0" err="1" smtClean="0"/>
              <a:t>субкортикально</a:t>
            </a:r>
            <a:r>
              <a:rPr lang="ru-RU" dirty="0" smtClean="0"/>
              <a:t> (15%), в зрительном бугре (10%), мозжечке (10%), стволе головного мозга (10%).</a:t>
            </a:r>
            <a:endParaRPr lang="ru-RU" dirty="0"/>
          </a:p>
        </p:txBody>
      </p:sp>
      <p:pic>
        <p:nvPicPr>
          <p:cNvPr id="5427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8119928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Методы инструментальной диагностики геморрагического инсульта: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рентгеновская </a:t>
            </a:r>
            <a:r>
              <a:rPr lang="ru-RU" dirty="0" smtClean="0"/>
              <a:t>компьютерная томография, </a:t>
            </a:r>
            <a:endParaRPr lang="ru-RU" dirty="0" smtClean="0"/>
          </a:p>
          <a:p>
            <a:r>
              <a:rPr lang="ru-RU" dirty="0" err="1" smtClean="0"/>
              <a:t>магнитнорезонансная</a:t>
            </a:r>
            <a:r>
              <a:rPr lang="ru-RU" dirty="0" smtClean="0"/>
              <a:t> </a:t>
            </a:r>
            <a:r>
              <a:rPr lang="ru-RU" dirty="0" smtClean="0"/>
              <a:t>томография, </a:t>
            </a:r>
            <a:endParaRPr lang="ru-RU" dirty="0" smtClean="0"/>
          </a:p>
          <a:p>
            <a:r>
              <a:rPr lang="ru-RU" dirty="0" smtClean="0"/>
              <a:t>церебральная </a:t>
            </a:r>
            <a:r>
              <a:rPr lang="ru-RU" dirty="0" smtClean="0"/>
              <a:t>ангиография, </a:t>
            </a:r>
            <a:endParaRPr lang="ru-RU" dirty="0" smtClean="0"/>
          </a:p>
          <a:p>
            <a:r>
              <a:rPr lang="ru-RU" dirty="0" smtClean="0"/>
              <a:t>регистрация </a:t>
            </a:r>
            <a:r>
              <a:rPr lang="ru-RU" dirty="0" smtClean="0"/>
              <a:t>акустических стволовых вызванных потенциалов, </a:t>
            </a:r>
            <a:endParaRPr lang="ru-RU" dirty="0" smtClean="0"/>
          </a:p>
          <a:p>
            <a:r>
              <a:rPr lang="ru-RU" dirty="0" smtClean="0"/>
              <a:t>электрокардиография</a:t>
            </a:r>
            <a:r>
              <a:rPr lang="ru-RU" dirty="0" smtClean="0"/>
              <a:t>, эхо- кардиография.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458968"/>
            <a:ext cx="8229600" cy="1399032"/>
          </a:xfrm>
        </p:spPr>
        <p:txBody>
          <a:bodyPr/>
          <a:lstStyle/>
          <a:p>
            <a:r>
              <a:rPr lang="ru-RU" dirty="0" smtClean="0"/>
              <a:t>КТ головного мозга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2226" name="Picture 2" descr="Картинки по запросу геморрагический инсульт к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819860" cy="56294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5085184"/>
            <a:ext cx="8229600" cy="1399032"/>
          </a:xfrm>
        </p:spPr>
        <p:txBody>
          <a:bodyPr/>
          <a:lstStyle/>
          <a:p>
            <a:r>
              <a:rPr lang="ru-RU" dirty="0" smtClean="0"/>
              <a:t>МРТ головного мозга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51202" name="Picture 2" descr="Картинки по запросу геморрагический инсульт мр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76672"/>
            <a:ext cx="7884368" cy="47019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6048"/>
          </a:xfrm>
        </p:spPr>
        <p:txBody>
          <a:bodyPr>
            <a:normAutofit/>
          </a:bodyPr>
          <a:lstStyle/>
          <a:p>
            <a:r>
              <a:rPr lang="ru-RU" b="1" dirty="0" smtClean="0"/>
              <a:t>Церебральную ангиографию</a:t>
            </a:r>
            <a:r>
              <a:rPr lang="ru-RU" dirty="0" smtClean="0"/>
              <a:t> проводят для исключения аневризмы или сосудистой </a:t>
            </a:r>
            <a:r>
              <a:rPr lang="ru-RU" dirty="0" err="1" smtClean="0"/>
              <a:t>мальформации</a:t>
            </a:r>
            <a:r>
              <a:rPr lang="ru-RU" dirty="0" smtClean="0"/>
              <a:t> пациентам молодого возраста (до 45 лет), при отсутствии в анамнезе артериальной гипертонии, при наличии базального субарахноидального кровоизлияния и при субкортикальной локализации гематомы.</a:t>
            </a: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9154" name="Picture 2" descr="Картинки по запросу геморрагический инсульт ангиограф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79"/>
            <a:ext cx="9144000" cy="60632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Цели и задачи хирургического лечения: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i="1" dirty="0" smtClean="0"/>
              <a:t>Цели:</a:t>
            </a:r>
          </a:p>
          <a:p>
            <a:pPr>
              <a:buNone/>
            </a:pPr>
            <a:r>
              <a:rPr lang="ru-RU" b="1" i="1" dirty="0" smtClean="0"/>
              <a:t>-</a:t>
            </a:r>
            <a:r>
              <a:rPr lang="ru-RU" dirty="0" smtClean="0"/>
              <a:t>уменьшение </a:t>
            </a:r>
            <a:r>
              <a:rPr lang="ru-RU" dirty="0" err="1" smtClean="0"/>
              <a:t>масс-эффекта</a:t>
            </a:r>
            <a:r>
              <a:rPr lang="ru-RU" dirty="0" smtClean="0"/>
              <a:t>;</a:t>
            </a:r>
          </a:p>
          <a:p>
            <a:pPr>
              <a:buNone/>
            </a:pPr>
            <a:r>
              <a:rPr lang="ru-RU" dirty="0" smtClean="0"/>
              <a:t>-</a:t>
            </a:r>
            <a:r>
              <a:rPr lang="ru-RU" dirty="0" smtClean="0"/>
              <a:t>снижение </a:t>
            </a:r>
            <a:r>
              <a:rPr lang="ru-RU" dirty="0" smtClean="0"/>
              <a:t>локального и общего внутричерепного </a:t>
            </a:r>
            <a:r>
              <a:rPr lang="ru-RU" dirty="0" smtClean="0"/>
              <a:t>давления;</a:t>
            </a:r>
          </a:p>
          <a:p>
            <a:pPr>
              <a:buNone/>
            </a:pPr>
            <a:r>
              <a:rPr lang="ru-RU" dirty="0" smtClean="0"/>
              <a:t>-уменьшение </a:t>
            </a:r>
            <a:r>
              <a:rPr lang="ru-RU" dirty="0" smtClean="0"/>
              <a:t>высвобождения из гематомы нейротоксических веществ.</a:t>
            </a:r>
            <a:br>
              <a:rPr lang="ru-RU" dirty="0" smtClean="0"/>
            </a:br>
            <a:endParaRPr lang="ru-RU" dirty="0" smtClean="0"/>
          </a:p>
          <a:p>
            <a:r>
              <a:rPr lang="ru-RU" b="1" i="1" dirty="0" smtClean="0"/>
              <a:t>Задачи :</a:t>
            </a:r>
          </a:p>
          <a:p>
            <a:pPr>
              <a:buNone/>
            </a:pPr>
            <a:r>
              <a:rPr lang="ru-RU" b="1" i="1" dirty="0" smtClean="0"/>
              <a:t>-</a:t>
            </a:r>
            <a:r>
              <a:rPr lang="ru-RU" dirty="0" smtClean="0"/>
              <a:t>Максимально </a:t>
            </a:r>
            <a:r>
              <a:rPr lang="ru-RU" dirty="0" smtClean="0"/>
              <a:t>полное удаление сгустков </a:t>
            </a:r>
            <a:r>
              <a:rPr lang="ru-RU" dirty="0" smtClean="0"/>
              <a:t>крови;</a:t>
            </a:r>
          </a:p>
          <a:p>
            <a:pPr>
              <a:buNone/>
            </a:pPr>
            <a:r>
              <a:rPr lang="ru-RU" dirty="0" smtClean="0"/>
              <a:t>-</a:t>
            </a:r>
            <a:r>
              <a:rPr lang="ru-RU" dirty="0" smtClean="0"/>
              <a:t>Минимальное </a:t>
            </a:r>
            <a:r>
              <a:rPr lang="ru-RU" dirty="0" smtClean="0"/>
              <a:t>повреждение окружающей паренхимы мозга.</a:t>
            </a: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Операция необходима, если у пациента имеется: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субкортикальное </a:t>
            </a:r>
            <a:r>
              <a:rPr lang="ru-RU" dirty="0" smtClean="0"/>
              <a:t>или </a:t>
            </a:r>
            <a:r>
              <a:rPr lang="ru-RU" dirty="0" err="1" smtClean="0"/>
              <a:t>путаменальное</a:t>
            </a:r>
            <a:r>
              <a:rPr lang="ru-RU" dirty="0" smtClean="0"/>
              <a:t> кровоизлияние объемом более 20-30 </a:t>
            </a:r>
            <a:r>
              <a:rPr lang="ru-RU" dirty="0" smtClean="0"/>
              <a:t>см³ или </a:t>
            </a:r>
            <a:r>
              <a:rPr lang="ru-RU" dirty="0" smtClean="0"/>
              <a:t>диаметром более 3 см, приводящее к дислокации мозга и выраженному неврологическому дефициту</a:t>
            </a:r>
            <a:r>
              <a:rPr lang="ru-RU" dirty="0" smtClean="0"/>
              <a:t>;</a:t>
            </a:r>
          </a:p>
          <a:p>
            <a:r>
              <a:rPr lang="ru-RU" dirty="0" smtClean="0"/>
              <a:t>гематома </a:t>
            </a:r>
            <a:r>
              <a:rPr lang="ru-RU" dirty="0" smtClean="0"/>
              <a:t>мозжечка объемом более 10-15 </a:t>
            </a:r>
            <a:r>
              <a:rPr lang="ru-RU" dirty="0" smtClean="0"/>
              <a:t>см³, </a:t>
            </a:r>
            <a:r>
              <a:rPr lang="ru-RU" dirty="0" smtClean="0"/>
              <a:t>приводящая к компрессии ствола мозга и/или </a:t>
            </a:r>
            <a:r>
              <a:rPr lang="ru-RU" dirty="0" err="1" smtClean="0"/>
              <a:t>окклюзионной</a:t>
            </a:r>
            <a:r>
              <a:rPr lang="ru-RU" dirty="0" smtClean="0"/>
              <a:t> гидроцефалии</a:t>
            </a:r>
            <a:r>
              <a:rPr lang="ru-RU" dirty="0" smtClean="0"/>
              <a:t>;</a:t>
            </a:r>
          </a:p>
          <a:p>
            <a:r>
              <a:rPr lang="ru-RU" dirty="0" smtClean="0"/>
              <a:t>гематома </a:t>
            </a:r>
            <a:r>
              <a:rPr lang="ru-RU" dirty="0" smtClean="0"/>
              <a:t>таламуса, сопровождающаяся </a:t>
            </a:r>
            <a:r>
              <a:rPr lang="ru-RU" dirty="0" err="1" smtClean="0"/>
              <a:t>гемотампонадой</a:t>
            </a:r>
            <a:r>
              <a:rPr lang="ru-RU" dirty="0" smtClean="0"/>
              <a:t> боковых желудочков и </a:t>
            </a:r>
            <a:r>
              <a:rPr lang="ru-RU" dirty="0" err="1" smtClean="0"/>
              <a:t>окклюзионной</a:t>
            </a:r>
            <a:r>
              <a:rPr lang="ru-RU" dirty="0" smtClean="0"/>
              <a:t> гидроцефалией.</a:t>
            </a: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363272" cy="2225402"/>
          </a:xfrm>
        </p:spPr>
        <p:txBody>
          <a:bodyPr>
            <a:normAutofit fontScale="90000"/>
          </a:bodyPr>
          <a:lstStyle/>
          <a:p>
            <a:r>
              <a:rPr lang="ru-RU" b="1" i="1" dirty="0" smtClean="0"/>
              <a:t>Обсуждается целесообразность хирургического вмешательства при: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780928"/>
            <a:ext cx="8229600" cy="4572000"/>
          </a:xfrm>
        </p:spPr>
        <p:txBody>
          <a:bodyPr/>
          <a:lstStyle/>
          <a:p>
            <a:r>
              <a:rPr lang="ru-RU" dirty="0" smtClean="0"/>
              <a:t>таламической гематоме объемом более 10 мл, сопровождающейся неврологическим дефицитом</a:t>
            </a:r>
            <a:r>
              <a:rPr lang="ru-RU" dirty="0" smtClean="0"/>
              <a:t>;</a:t>
            </a:r>
          </a:p>
          <a:p>
            <a:r>
              <a:rPr lang="ru-RU" dirty="0" smtClean="0"/>
              <a:t>гематоме </a:t>
            </a:r>
            <a:r>
              <a:rPr lang="ru-RU" dirty="0" smtClean="0"/>
              <a:t>моста, сопровождающейся грубым неврологическим дефицитом.</a:t>
            </a: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Противопоказания к хирургическому лечению.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dirty="0" smtClean="0"/>
              <a:t>Абсолютные:</a:t>
            </a:r>
          </a:p>
          <a:p>
            <a:pPr>
              <a:buNone/>
            </a:pPr>
            <a:r>
              <a:rPr lang="ru-RU" dirty="0" smtClean="0"/>
              <a:t>-нарушение </a:t>
            </a:r>
            <a:r>
              <a:rPr lang="ru-RU" dirty="0" smtClean="0"/>
              <a:t>бодрствования до комы</a:t>
            </a:r>
            <a:r>
              <a:rPr lang="ru-RU" dirty="0" smtClean="0"/>
              <a:t>;</a:t>
            </a:r>
          </a:p>
          <a:p>
            <a:pPr>
              <a:buNone/>
            </a:pPr>
            <a:r>
              <a:rPr lang="ru-RU" dirty="0" smtClean="0"/>
              <a:t>-</a:t>
            </a:r>
            <a:r>
              <a:rPr lang="ru-RU" dirty="0" smtClean="0"/>
              <a:t>нестабильная </a:t>
            </a:r>
            <a:r>
              <a:rPr lang="ru-RU" dirty="0" smtClean="0"/>
              <a:t>гемодинамика.</a:t>
            </a:r>
            <a:br>
              <a:rPr lang="ru-RU" dirty="0" smtClean="0"/>
            </a:br>
            <a:endParaRPr lang="ru-RU" dirty="0" smtClean="0"/>
          </a:p>
          <a:p>
            <a:r>
              <a:rPr lang="ru-RU" b="1" dirty="0" smtClean="0"/>
              <a:t>Относительные</a:t>
            </a:r>
            <a:r>
              <a:rPr lang="ru-RU" b="1" dirty="0" smtClean="0"/>
              <a:t>:</a:t>
            </a:r>
          </a:p>
          <a:p>
            <a:pPr>
              <a:buNone/>
            </a:pPr>
            <a:r>
              <a:rPr lang="ru-RU" dirty="0" smtClean="0"/>
              <a:t>-тяжелая </a:t>
            </a:r>
            <a:r>
              <a:rPr lang="ru-RU" dirty="0" smtClean="0"/>
              <a:t>соматическая патология (</a:t>
            </a:r>
            <a:r>
              <a:rPr lang="ru-RU" dirty="0" err="1" smtClean="0"/>
              <a:t>коагулопатия</a:t>
            </a:r>
            <a:r>
              <a:rPr lang="ru-RU" dirty="0" smtClean="0"/>
              <a:t>, сахарный диабет, сердечно-легочная и почечная недостаточность в стадии декомпенсации</a:t>
            </a:r>
            <a:r>
              <a:rPr lang="ru-RU" dirty="0" smtClean="0"/>
              <a:t>);</a:t>
            </a:r>
          </a:p>
          <a:p>
            <a:pPr>
              <a:buNone/>
            </a:pPr>
            <a:r>
              <a:rPr lang="ru-RU" dirty="0" smtClean="0"/>
              <a:t>-</a:t>
            </a:r>
            <a:r>
              <a:rPr lang="ru-RU" dirty="0" smtClean="0"/>
              <a:t>высокое</a:t>
            </a:r>
            <a:r>
              <a:rPr lang="ru-RU" dirty="0" smtClean="0"/>
              <a:t>, </a:t>
            </a:r>
            <a:r>
              <a:rPr lang="ru-RU" dirty="0" err="1" smtClean="0"/>
              <a:t>некорригируемое</a:t>
            </a:r>
            <a:r>
              <a:rPr lang="ru-RU" dirty="0" smtClean="0"/>
              <a:t> артериальное давление</a:t>
            </a:r>
            <a:r>
              <a:rPr lang="ru-RU" dirty="0" smtClean="0"/>
              <a:t>;</a:t>
            </a:r>
          </a:p>
          <a:p>
            <a:pPr>
              <a:buNone/>
            </a:pPr>
            <a:r>
              <a:rPr lang="ru-RU" dirty="0" smtClean="0"/>
              <a:t>-</a:t>
            </a:r>
            <a:r>
              <a:rPr lang="ru-RU" dirty="0" smtClean="0"/>
              <a:t>возраст </a:t>
            </a:r>
            <a:r>
              <a:rPr lang="ru-RU" dirty="0" smtClean="0"/>
              <a:t>больных старше 70-75 лет</a:t>
            </a: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Способы хирургических вмешательств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Для лечения гипертензивных кровоизлияний применяют открытое хирургическое вмешательство путем краниотомии, пункционные операции (аспирация и локальный </a:t>
            </a:r>
            <a:r>
              <a:rPr lang="ru-RU" dirty="0" err="1" smtClean="0"/>
              <a:t>фибринолиз</a:t>
            </a:r>
            <a:r>
              <a:rPr lang="ru-RU" dirty="0" smtClean="0"/>
              <a:t>, эндоскопическая аспирация гематомы и их сочетание) и дренирование желудочков мозга.</a:t>
            </a: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Открытое хирургическое лечение в настоящее время используют не более чем у 25% больных. Оно показано тогда, когда гематома расположена близко к поверхности мозга. При этом вмешательство не наносит дополнительную травму мозгу пациента. При глубинных кровоизлияниях в большие полушария мозга или в мозжечок к открытому вмешательству приходится прибегать как к </a:t>
            </a:r>
            <a:r>
              <a:rPr lang="ru-RU" dirty="0" err="1" smtClean="0"/>
              <a:t>жизнеспасающей</a:t>
            </a:r>
            <a:r>
              <a:rPr lang="ru-RU" dirty="0" smtClean="0"/>
              <a:t> операции у больных, находящихся в тяжелом состоянии.</a:t>
            </a: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3010" name="Picture 2" descr="http://www.neurosklif.ru/Files/Img/Big/Patients/Stroke/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Открытое удаление выполняется с учетом “проекционных подходов“, т.е. </a:t>
            </a:r>
            <a:r>
              <a:rPr lang="ru-RU" dirty="0" err="1" smtClean="0"/>
              <a:t>разметкиподхода</a:t>
            </a:r>
            <a:r>
              <a:rPr lang="ru-RU" dirty="0" smtClean="0"/>
              <a:t> </a:t>
            </a:r>
            <a:r>
              <a:rPr lang="ru-RU" dirty="0" smtClean="0"/>
              <a:t>в том месте, где гематома ближе всего прилежит к костям черепа и с учетом </a:t>
            </a:r>
            <a:r>
              <a:rPr lang="ru-RU" dirty="0" smtClean="0"/>
              <a:t>расположения </a:t>
            </a:r>
            <a:r>
              <a:rPr lang="ru-RU" dirty="0" smtClean="0"/>
              <a:t>функционально важных зон.</a:t>
            </a: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Ход операции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Костнопластическую </a:t>
            </a:r>
            <a:r>
              <a:rPr lang="ru-RU" dirty="0" smtClean="0"/>
              <a:t>трепанацию выполняют по традиционной </a:t>
            </a:r>
            <a:r>
              <a:rPr lang="ru-RU" dirty="0" smtClean="0"/>
              <a:t>методике. Трепанационное окно имеет, как правило, треугольную форму </a:t>
            </a:r>
            <a:r>
              <a:rPr lang="ru-RU" dirty="0" smtClean="0"/>
              <a:t>и размеры </a:t>
            </a:r>
            <a:r>
              <a:rPr lang="ru-RU" dirty="0" smtClean="0"/>
              <a:t>4х4х4 см. После </a:t>
            </a:r>
            <a:r>
              <a:rPr lang="ru-RU" dirty="0" err="1" smtClean="0"/>
              <a:t>энцефалотомии</a:t>
            </a:r>
            <a:r>
              <a:rPr lang="ru-RU" dirty="0" smtClean="0"/>
              <a:t> гематома удаляется с помощью аспиратора </a:t>
            </a:r>
            <a:r>
              <a:rPr lang="ru-RU" dirty="0" smtClean="0"/>
              <a:t>и </a:t>
            </a:r>
            <a:r>
              <a:rPr lang="ru-RU" dirty="0" err="1" smtClean="0"/>
              <a:t>окончатого</a:t>
            </a:r>
            <a:r>
              <a:rPr lang="ru-RU" dirty="0" smtClean="0"/>
              <a:t> </a:t>
            </a:r>
            <a:r>
              <a:rPr lang="ru-RU" dirty="0" smtClean="0"/>
              <a:t>пинцета. Гемостаз осуществляется биполярной коагуляцией с помощью </a:t>
            </a:r>
            <a:r>
              <a:rPr lang="ru-RU" dirty="0" err="1" smtClean="0"/>
              <a:t>гемостатической</a:t>
            </a:r>
            <a:r>
              <a:rPr lang="ru-RU" dirty="0" smtClean="0"/>
              <a:t> </a:t>
            </a:r>
            <a:r>
              <a:rPr lang="ru-RU" dirty="0" smtClean="0"/>
              <a:t>губки типа “</a:t>
            </a:r>
            <a:r>
              <a:rPr lang="ru-RU" dirty="0" err="1" smtClean="0"/>
              <a:t>Серджисел</a:t>
            </a:r>
            <a:r>
              <a:rPr lang="ru-RU" dirty="0" smtClean="0"/>
              <a:t>”. Твердая мозговая оболочка, как правило, </a:t>
            </a:r>
            <a:r>
              <a:rPr lang="ru-RU" dirty="0" smtClean="0"/>
              <a:t>ушивается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986" name="Picture 2" descr="http://www.neurosklif.ru/Files/Img/Big/Patients/Stroke/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68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459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Удаление гематом, располагающихся в полушарии мозжечка, осуществляется </a:t>
            </a:r>
            <a:r>
              <a:rPr lang="ru-RU" dirty="0" smtClean="0"/>
              <a:t>после </a:t>
            </a:r>
            <a:r>
              <a:rPr lang="ru-RU" dirty="0" smtClean="0"/>
              <a:t>трепанации задней черепной ямки. После удаления гематомы твердая мозговая </a:t>
            </a:r>
            <a:r>
              <a:rPr lang="ru-RU" dirty="0" smtClean="0"/>
              <a:t>оболочка </a:t>
            </a:r>
            <a:r>
              <a:rPr lang="ru-RU" dirty="0" smtClean="0"/>
              <a:t>не ушивается. При наличии </a:t>
            </a:r>
            <a:r>
              <a:rPr lang="ru-RU" dirty="0" err="1" smtClean="0"/>
              <a:t>обструктивной</a:t>
            </a:r>
            <a:r>
              <a:rPr lang="ru-RU" dirty="0" smtClean="0"/>
              <a:t> гидроцефалии устанавливается </a:t>
            </a:r>
            <a:r>
              <a:rPr lang="ru-RU" dirty="0" smtClean="0"/>
              <a:t>наружный </a:t>
            </a:r>
            <a:r>
              <a:rPr lang="ru-RU" dirty="0" err="1" smtClean="0"/>
              <a:t>вентрикулярный</a:t>
            </a:r>
            <a:r>
              <a:rPr lang="ru-RU" dirty="0" smtClean="0"/>
              <a:t> дренаж. </a:t>
            </a:r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8306" name="AutoShape 2" descr="Картинки по запросу трепанация задней черепной ям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8308" name="AutoShape 4" descr="Картинки по запросу трепанация задней черепной ям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8310" name="Picture 6" descr="Картинки по запросу трепанация задней черепной ямк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43400" cy="5505451"/>
          </a:xfrm>
          <a:prstGeom prst="rect">
            <a:avLst/>
          </a:prstGeom>
          <a:noFill/>
        </p:spPr>
      </p:pic>
      <p:pic>
        <p:nvPicPr>
          <p:cNvPr id="98312" name="Picture 8" descr="Картинки по запросу трепанация задней черепной ямк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86225" y="3028949"/>
            <a:ext cx="5057775" cy="38290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453336"/>
          </a:xfrm>
        </p:spPr>
        <p:txBody>
          <a:bodyPr>
            <a:normAutofit/>
          </a:bodyPr>
          <a:lstStyle/>
          <a:p>
            <a:pPr marL="0" indent="65088">
              <a:buNone/>
            </a:pPr>
            <a:r>
              <a:rPr lang="ru-RU" dirty="0" smtClean="0"/>
              <a:t>У большей части больных – около 75% – для эвакуации гематом применяют </a:t>
            </a:r>
            <a:r>
              <a:rPr lang="ru-RU" dirty="0" err="1" smtClean="0"/>
              <a:t>малотравматичные</a:t>
            </a:r>
            <a:r>
              <a:rPr lang="ru-RU" dirty="0" smtClean="0"/>
              <a:t> пункционные операции. Через небольшое трепанационное отверстие в гематому вводят инструмент диаметром 2-7 мм и </a:t>
            </a:r>
            <a:r>
              <a:rPr lang="ru-RU" dirty="0" err="1" smtClean="0"/>
              <a:t>одномоментно</a:t>
            </a:r>
            <a:r>
              <a:rPr lang="ru-RU" dirty="0" smtClean="0"/>
              <a:t> или в течение времени </a:t>
            </a:r>
            <a:r>
              <a:rPr lang="ru-RU" dirty="0" err="1" smtClean="0"/>
              <a:t>аспирируют</a:t>
            </a:r>
            <a:r>
              <a:rPr lang="ru-RU" dirty="0" smtClean="0"/>
              <a:t> ее через специальный катетер или эндоскоп. </a:t>
            </a:r>
            <a:endParaRPr lang="ru-RU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19416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Точность попадания инструмента в гематому обеспечивается современными навигационными системами (ультразвуковыми, электромагнитными или инфракрасными). Компьютерные </a:t>
            </a:r>
            <a:r>
              <a:rPr lang="ru-RU" dirty="0" err="1" smtClean="0"/>
              <a:t>томограммы</a:t>
            </a:r>
            <a:r>
              <a:rPr lang="ru-RU" dirty="0" smtClean="0"/>
              <a:t> пациента загружают в навигационную станцию, строят виртуальную модель расположения кровоизлияния и во время операции хирург в режиме реального времени может наблюдать расположение гематомы и хирургического инструмента относительно друг друга.</a:t>
            </a:r>
            <a:endParaRPr lang="ru-RU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9332" name="Picture 4" descr="Картинки по запросу стереотаксис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7200536" cy="5301208"/>
          </a:xfrm>
          <a:prstGeom prst="rect">
            <a:avLst/>
          </a:prstGeom>
          <a:noFill/>
        </p:spPr>
      </p:pic>
      <p:pic>
        <p:nvPicPr>
          <p:cNvPr id="99330" name="Picture 2" descr="Картинки по запросу стереотакси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3632621"/>
            <a:ext cx="4644008" cy="32253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399032"/>
          </a:xfrm>
        </p:spPr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7200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Стереотаксис (от греч. </a:t>
            </a:r>
            <a:r>
              <a:rPr lang="ru-RU" dirty="0" err="1" smtClean="0"/>
              <a:t>stereos</a:t>
            </a:r>
            <a:r>
              <a:rPr lang="ru-RU" dirty="0" smtClean="0"/>
              <a:t> – пространственный, </a:t>
            </a:r>
            <a:r>
              <a:rPr lang="ru-RU" dirty="0" err="1" smtClean="0"/>
              <a:t>taxis</a:t>
            </a:r>
            <a:r>
              <a:rPr lang="ru-RU" dirty="0" smtClean="0"/>
              <a:t> – расположение) - раздел в современной нейрохирургии, где для проведения операций используется специальная </a:t>
            </a:r>
            <a:r>
              <a:rPr lang="ru-RU" dirty="0" smtClean="0"/>
              <a:t>аппаратура </a:t>
            </a:r>
            <a:r>
              <a:rPr lang="ru-RU" dirty="0" smtClean="0"/>
              <a:t>и технология для определения точных координат интересующей зоны в головном мозге с последующими манипуляциями на ней. </a:t>
            </a:r>
            <a:endParaRPr lang="ru-RU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Стереотаксические операции по способу переноса </a:t>
            </a:r>
            <a:r>
              <a:rPr lang="ru-RU" dirty="0" err="1" smtClean="0"/>
              <a:t>томографических</a:t>
            </a:r>
            <a:r>
              <a:rPr lang="ru-RU" dirty="0" smtClean="0"/>
              <a:t> координат на стереотаксический аппарат можно разделить на </a:t>
            </a:r>
            <a:r>
              <a:rPr lang="ru-RU" dirty="0" err="1" smtClean="0"/>
              <a:t>КТ-рентгеновские</a:t>
            </a:r>
            <a:r>
              <a:rPr lang="ru-RU" dirty="0" smtClean="0"/>
              <a:t> стереотаксические и КТ- направленные стереотаксические операции.</a:t>
            </a:r>
            <a:endParaRPr lang="ru-RU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8850" name="Picture 2" descr="Картинки по запросу нейронавигац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037468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1138" name="Picture 2" descr="Картинки по запросу нейронавигац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20688"/>
            <a:ext cx="7848872" cy="56063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06128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При </a:t>
            </a:r>
            <a:r>
              <a:rPr lang="ru-RU" dirty="0" err="1" smtClean="0"/>
              <a:t>КТ-рентгеновских</a:t>
            </a:r>
            <a:r>
              <a:rPr lang="ru-RU" dirty="0" smtClean="0"/>
              <a:t> стереотаксических </a:t>
            </a:r>
            <a:r>
              <a:rPr lang="ru-RU" dirty="0" smtClean="0"/>
              <a:t>операциях </a:t>
            </a:r>
            <a:r>
              <a:rPr lang="ru-RU" dirty="0" smtClean="0"/>
              <a:t>удаления гематом (</a:t>
            </a:r>
            <a:r>
              <a:rPr lang="ru-RU" dirty="0" err="1" smtClean="0"/>
              <a:t>Кандель</a:t>
            </a:r>
            <a:r>
              <a:rPr lang="ru-RU" dirty="0" smtClean="0"/>
              <a:t> Э.И., </a:t>
            </a:r>
            <a:r>
              <a:rPr lang="ru-RU" dirty="0" err="1" smtClean="0"/>
              <a:t>Переседов</a:t>
            </a:r>
            <a:r>
              <a:rPr lang="ru-RU" dirty="0" smtClean="0"/>
              <a:t> В.В.), которые были впервые внедрены в нашей стране (1981-1997 гг.), используется стереотаксический аппарат, не совмещённый с томографом, и поэтому перенос координат проводится опосредованно, т.е. требуется </a:t>
            </a:r>
            <a:r>
              <a:rPr lang="ru-RU" dirty="0" smtClean="0"/>
              <a:t>специальная </a:t>
            </a:r>
            <a:r>
              <a:rPr lang="ru-RU" dirty="0" err="1" smtClean="0"/>
              <a:t>рентгеноперационная</a:t>
            </a:r>
            <a:r>
              <a:rPr lang="ru-RU" dirty="0" smtClean="0"/>
              <a:t> для выполнения рентгенографии черепа со стереотаксическим аппаратом и переносом данных о локализации гематомы вручную планиметрическим </a:t>
            </a:r>
            <a:r>
              <a:rPr lang="ru-RU" dirty="0" smtClean="0"/>
              <a:t>способом</a:t>
            </a:r>
            <a:r>
              <a:rPr lang="ru-RU" dirty="0" smtClean="0"/>
              <a:t>. </a:t>
            </a:r>
            <a:endParaRPr lang="ru-RU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0114" name="Picture 2" descr="Картинки по запросу нейронавигац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0"/>
            <a:ext cx="5632133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762112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В настоящее время наиболее совершенными считаются те стереотаксические </a:t>
            </a:r>
            <a:r>
              <a:rPr lang="ru-RU" dirty="0" smtClean="0"/>
              <a:t>системы</a:t>
            </a:r>
            <a:r>
              <a:rPr lang="ru-RU" dirty="0" smtClean="0"/>
              <a:t>, которые совместимы с томографами. В таких случаях сканирование мозга проводится с закрепленным к голове специальным </a:t>
            </a:r>
            <a:r>
              <a:rPr lang="ru-RU" dirty="0" err="1" smtClean="0"/>
              <a:t>локалайзером</a:t>
            </a:r>
            <a:r>
              <a:rPr lang="ru-RU" dirty="0" smtClean="0"/>
              <a:t>, а для расчета координат используется персональный компьютер. Выбор мишени проводится на мониторе компьютера. С 1998 г. в нейрохирургическом отделении Научного центра неврологии РАМН начало выполняться </a:t>
            </a:r>
            <a:r>
              <a:rPr lang="ru-RU" dirty="0" err="1" smtClean="0"/>
              <a:t>КТ-направленное</a:t>
            </a:r>
            <a:r>
              <a:rPr lang="ru-RU" dirty="0" smtClean="0"/>
              <a:t> стереотаксическое удаление гематом на стереосистеме CRW-FN (“</a:t>
            </a:r>
            <a:r>
              <a:rPr lang="ru-RU" dirty="0" err="1" smtClean="0"/>
              <a:t>Radionics</a:t>
            </a:r>
            <a:r>
              <a:rPr lang="ru-RU" dirty="0" smtClean="0"/>
              <a:t> </a:t>
            </a:r>
            <a:r>
              <a:rPr lang="ru-RU" dirty="0" err="1" smtClean="0"/>
              <a:t>Inc</a:t>
            </a:r>
            <a:r>
              <a:rPr lang="ru-RU" dirty="0" smtClean="0"/>
              <a:t>., 1997, USA). </a:t>
            </a:r>
            <a:endParaRPr lang="ru-RU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2152"/>
          </a:xfrm>
        </p:spPr>
        <p:txBody>
          <a:bodyPr>
            <a:normAutofit/>
          </a:bodyPr>
          <a:lstStyle/>
          <a:p>
            <a:r>
              <a:rPr lang="ru-RU" dirty="0" smtClean="0"/>
              <a:t>Стереотаксический метод предусматривает использование специальной техники (стереотаксической аппаратуры) для определения координат гематомы с </a:t>
            </a:r>
            <a:r>
              <a:rPr lang="ru-RU" dirty="0" smtClean="0"/>
              <a:t>последующим </a:t>
            </a:r>
            <a:r>
              <a:rPr lang="ru-RU" dirty="0" smtClean="0"/>
              <a:t>точным введением канюли в гематому. Сама гематома удаляется из глубоких отделов головного мозга специальным прибором (прибор </a:t>
            </a:r>
            <a:r>
              <a:rPr lang="ru-RU" dirty="0" err="1" smtClean="0"/>
              <a:t>Переседова-Канделя</a:t>
            </a:r>
            <a:r>
              <a:rPr lang="ru-RU" dirty="0" smtClean="0"/>
              <a:t> (Рис.3.)) или с </a:t>
            </a:r>
            <a:r>
              <a:rPr lang="ru-RU" dirty="0" smtClean="0"/>
              <a:t>помощью </a:t>
            </a:r>
            <a:r>
              <a:rPr lang="ru-RU" dirty="0" smtClean="0"/>
              <a:t>канюли </a:t>
            </a:r>
            <a:r>
              <a:rPr lang="ru-RU" dirty="0" err="1" smtClean="0"/>
              <a:t>Backlund</a:t>
            </a:r>
            <a:r>
              <a:rPr lang="ru-RU" dirty="0" smtClean="0"/>
              <a:t> (США). </a:t>
            </a:r>
            <a:endParaRPr lang="ru-RU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4165" y="1340768"/>
            <a:ext cx="9238165" cy="4667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8914" name="Picture 2" descr="http://www.neurosklif.ru/Files/Img/Big/Patients/Stroke/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37320"/>
            <a:ext cx="9260838" cy="57880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-110949"/>
            <a:ext cx="8208912" cy="6968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7890" name="Picture 2" descr="http://www.neurosklif.ru/Files/Img/Big/Patients/Stroke/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524"/>
            <a:ext cx="9610725" cy="68484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При развитии </a:t>
            </a:r>
            <a:r>
              <a:rPr lang="ru-RU" dirty="0" err="1" smtClean="0"/>
              <a:t>окклюзионной</a:t>
            </a:r>
            <a:r>
              <a:rPr lang="ru-RU" dirty="0" smtClean="0"/>
              <a:t> гидроцефалии проводят дренирование желудочков мозга. Если желудочки тампонированы сгустками крови и только дренирование не приводит к регрессу водянки мозга, то оно дополняется локальным </a:t>
            </a:r>
            <a:r>
              <a:rPr lang="ru-RU" dirty="0" err="1" smtClean="0"/>
              <a:t>фибринолизом</a:t>
            </a:r>
            <a:r>
              <a:rPr lang="ru-RU" dirty="0" smtClean="0"/>
              <a:t> сгустков крови.</a:t>
            </a:r>
            <a:endParaRPr lang="ru-RU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К наиболее современным методам хирургии геморрагического инсульта можно отнести </a:t>
            </a:r>
            <a:r>
              <a:rPr lang="ru-RU" dirty="0" err="1" smtClean="0"/>
              <a:t>видеоэндоскопический</a:t>
            </a:r>
            <a:r>
              <a:rPr lang="ru-RU" dirty="0" smtClean="0"/>
              <a:t>. </a:t>
            </a:r>
            <a:r>
              <a:rPr lang="ru-RU" dirty="0" err="1" smtClean="0"/>
              <a:t>Нейроэндоскопы</a:t>
            </a:r>
            <a:r>
              <a:rPr lang="ru-RU" dirty="0" smtClean="0"/>
              <a:t> позволяют как под контролем зрения, так и под виртуальным контролем навигационной станции осуществлять </a:t>
            </a:r>
            <a:r>
              <a:rPr lang="ru-RU" dirty="0" err="1" smtClean="0"/>
              <a:t>малотравматичное</a:t>
            </a:r>
            <a:r>
              <a:rPr lang="ru-RU" dirty="0" smtClean="0"/>
              <a:t> удаление даже значительных по размеру кровоизлияний.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  <p:sp>
        <p:nvSpPr>
          <p:cNvPr id="93186" name="AutoShape 2" descr="Картинки по запросу нейроэндоскоп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3188" name="AutoShape 4" descr="Картинки по запросу нейроэндоскоп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3190" name="AutoShape 6" descr="Картинки по запросу нейроэндоскоп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3192" name="Picture 8" descr="Картинки по запросу нейроэндоскоп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0" name="Picture 2" descr="Картинки по запросу нейроэндоскоп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2000"/>
            <a:ext cx="9144000" cy="609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4818" name="Picture 2" descr="http://www.neurosklif.ru/Files/Img/Big/Patients/Stroke/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4" name="Picture 2" descr="http://www.neurosklif.ru/Files/Img/Big/Patients/Stroke/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85184"/>
            <a:ext cx="8229600" cy="1772816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КТ до (а) и после (б) эндоскопического удаления </a:t>
            </a:r>
            <a:r>
              <a:rPr lang="ru-RU" dirty="0" smtClean="0"/>
              <a:t> </a:t>
            </a:r>
            <a:r>
              <a:rPr lang="ru-RU" dirty="0" smtClean="0"/>
              <a:t>внутримозговой гематомы, смежной с </a:t>
            </a:r>
            <a:r>
              <a:rPr lang="ru-RU" dirty="0" err="1" smtClean="0"/>
              <a:t>субдуральной</a:t>
            </a:r>
            <a:r>
              <a:rPr lang="ru-RU" dirty="0" smtClean="0"/>
              <a:t>. Повреждено доминантное по речи полушарие, </a:t>
            </a:r>
            <a:r>
              <a:rPr lang="ru-RU" dirty="0" smtClean="0"/>
              <a:t>удаление </a:t>
            </a:r>
            <a:r>
              <a:rPr lang="ru-RU" dirty="0" smtClean="0"/>
              <a:t>крови через место прорыва крови в </a:t>
            </a:r>
            <a:r>
              <a:rPr lang="ru-RU" dirty="0" err="1" smtClean="0"/>
              <a:t>субдуральное</a:t>
            </a:r>
            <a:r>
              <a:rPr lang="ru-RU" dirty="0" smtClean="0"/>
              <a:t> </a:t>
            </a:r>
            <a:r>
              <a:rPr lang="ru-RU" dirty="0" smtClean="0"/>
              <a:t>пространство</a:t>
            </a:r>
            <a:r>
              <a:rPr lang="ru-RU" dirty="0" smtClean="0"/>
              <a:t>, выздоровление без неврологического дефицита.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1380" name="Picture 4" descr="КТ до (а) и после (б) эндоскопического удаления травматической внутримозговой гематомы, смежной с субдуральной. Повреждено доминантное по речи полушарие, уда­ление крови через место прорыва крови в субдуральное про­странство, выздоровление без неврологического дефицита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0"/>
            <a:ext cx="5760640" cy="492777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Наружное </a:t>
            </a:r>
            <a:r>
              <a:rPr lang="ru-RU" dirty="0" err="1" smtClean="0"/>
              <a:t>вентрикулярное</a:t>
            </a:r>
            <a:r>
              <a:rPr lang="ru-RU" dirty="0" smtClean="0"/>
              <a:t> дренирование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Наружное </a:t>
            </a:r>
            <a:r>
              <a:rPr lang="ru-RU" dirty="0" err="1" smtClean="0"/>
              <a:t>вентрикулярное</a:t>
            </a:r>
            <a:r>
              <a:rPr lang="ru-RU" dirty="0" smtClean="0"/>
              <a:t> дренирование - установка </a:t>
            </a:r>
            <a:r>
              <a:rPr lang="ru-RU" dirty="0" err="1" smtClean="0"/>
              <a:t>вентрикулярного</a:t>
            </a:r>
            <a:r>
              <a:rPr lang="ru-RU" dirty="0" smtClean="0"/>
              <a:t> катетера в </a:t>
            </a:r>
            <a:r>
              <a:rPr lang="ru-RU" dirty="0" smtClean="0"/>
              <a:t>боковой </a:t>
            </a:r>
            <a:r>
              <a:rPr lang="ru-RU" dirty="0" smtClean="0"/>
              <a:t>желудочек головного мозга. Осуществляется для проведения мониторинга </a:t>
            </a:r>
            <a:r>
              <a:rPr lang="ru-RU" dirty="0" smtClean="0"/>
              <a:t>внутричерепного </a:t>
            </a:r>
            <a:r>
              <a:rPr lang="ru-RU" dirty="0" smtClean="0"/>
              <a:t>давления и эффективного снижения давления при его повышении с помощью </a:t>
            </a:r>
            <a:r>
              <a:rPr lang="ru-RU" dirty="0" smtClean="0"/>
              <a:t>выведения </a:t>
            </a:r>
            <a:r>
              <a:rPr lang="ru-RU" dirty="0" smtClean="0"/>
              <a:t>цереброспинальной жидкости из желудочков мозга. </a:t>
            </a:r>
            <a:endParaRPr lang="ru-RU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0354" name="Picture 2" descr="Картинки по запросу вентрикуло дренаж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0"/>
            <a:ext cx="4855464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4186808" cy="457200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КТ головного мозга. 2-е сутки от начала инсульта. Медиальное кровоизлияние </a:t>
            </a:r>
            <a:r>
              <a:rPr lang="ru-RU" dirty="0" err="1" smtClean="0"/>
              <a:t>обье</a:t>
            </a:r>
            <a:r>
              <a:rPr lang="ru-RU" dirty="0" smtClean="0"/>
              <a:t>- </a:t>
            </a:r>
            <a:r>
              <a:rPr lang="ru-RU" dirty="0" err="1" smtClean="0"/>
              <a:t>мом</a:t>
            </a:r>
            <a:r>
              <a:rPr lang="ru-RU" dirty="0" smtClean="0"/>
              <a:t> 10 см3 с прорывом крови в III и боковые желудочки мозга. Острая </a:t>
            </a:r>
            <a:r>
              <a:rPr lang="ru-RU" dirty="0" err="1" smtClean="0"/>
              <a:t>обструктивная</a:t>
            </a:r>
            <a:r>
              <a:rPr lang="ru-RU" dirty="0" smtClean="0"/>
              <a:t> </a:t>
            </a:r>
            <a:r>
              <a:rPr lang="ru-RU" dirty="0" smtClean="0"/>
              <a:t>гидроцефалия</a:t>
            </a:r>
            <a:endParaRPr lang="ru-RU" dirty="0"/>
          </a:p>
        </p:txBody>
      </p:sp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07818" y="764704"/>
            <a:ext cx="4436182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3970784" cy="5618096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КТ головного мозга. 4-е сутки после установки наружного </a:t>
            </a:r>
            <a:r>
              <a:rPr lang="ru-RU" dirty="0" err="1" smtClean="0"/>
              <a:t>вентрикулярного</a:t>
            </a:r>
            <a:r>
              <a:rPr lang="ru-RU" dirty="0" smtClean="0"/>
              <a:t> дренажа. Уменьшение степени гидроцефалии, санация желудочков мозга, организация </a:t>
            </a:r>
            <a:r>
              <a:rPr lang="ru-RU" dirty="0" err="1" smtClean="0"/>
              <a:t>паренхиматоз-ного</a:t>
            </a:r>
            <a:r>
              <a:rPr lang="ru-RU" dirty="0" smtClean="0"/>
              <a:t> </a:t>
            </a:r>
            <a:r>
              <a:rPr lang="ru-RU" dirty="0" smtClean="0"/>
              <a:t>очага</a:t>
            </a:r>
            <a:endParaRPr lang="ru-RU" dirty="0"/>
          </a:p>
        </p:txBody>
      </p:sp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35488" y="908720"/>
            <a:ext cx="4608512" cy="5519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Использованная литература: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1. Гусев Е. И. Неврология и нейрохирургия [Комплект] : учебник: в 2 т. Т.2 : Нейрохирургия / ред.: А. Н. Коновалов, А. В. Козлов. - 2-е </a:t>
            </a:r>
            <a:r>
              <a:rPr lang="ru-RU" dirty="0" err="1" smtClean="0"/>
              <a:t>изд.,испр.и</a:t>
            </a:r>
            <a:r>
              <a:rPr lang="ru-RU" dirty="0" smtClean="0"/>
              <a:t> доп. - М. : </a:t>
            </a:r>
            <a:r>
              <a:rPr lang="ru-RU" dirty="0" err="1" smtClean="0"/>
              <a:t>ГЭОТАР-Медиа</a:t>
            </a:r>
            <a:r>
              <a:rPr lang="ru-RU" dirty="0" smtClean="0"/>
              <a:t>, 2009. - 420 с. : ил. 1,0 5</a:t>
            </a:r>
          </a:p>
          <a:p>
            <a:r>
              <a:rPr lang="ru-RU" dirty="0" smtClean="0"/>
              <a:t>2. </a:t>
            </a:r>
            <a:r>
              <a:rPr lang="ru-RU" dirty="0" err="1" smtClean="0"/>
              <a:t>Можаев</a:t>
            </a:r>
            <a:r>
              <a:rPr lang="ru-RU" dirty="0" smtClean="0"/>
              <a:t> С. В. Нейрохирургия: учебник / С. В. </a:t>
            </a:r>
            <a:r>
              <a:rPr lang="ru-RU" dirty="0" err="1" smtClean="0"/>
              <a:t>Можаев</a:t>
            </a:r>
            <a:r>
              <a:rPr lang="ru-RU" dirty="0" smtClean="0"/>
              <a:t>, А. А. </a:t>
            </a:r>
            <a:r>
              <a:rPr lang="ru-RU" dirty="0" err="1" smtClean="0"/>
              <a:t>Скоромец</a:t>
            </a:r>
            <a:r>
              <a:rPr lang="ru-RU" dirty="0" smtClean="0"/>
              <a:t>, Т. А. </a:t>
            </a:r>
            <a:r>
              <a:rPr lang="ru-RU" dirty="0" err="1" smtClean="0"/>
              <a:t>Скоромец</a:t>
            </a:r>
            <a:r>
              <a:rPr lang="ru-RU" dirty="0" smtClean="0"/>
              <a:t>. - 2-е изд., </a:t>
            </a:r>
            <a:r>
              <a:rPr lang="ru-RU" dirty="0" err="1" smtClean="0"/>
              <a:t>перераб</a:t>
            </a:r>
            <a:r>
              <a:rPr lang="ru-RU" dirty="0" smtClean="0"/>
              <a:t>. и доп. - М. : </a:t>
            </a:r>
            <a:r>
              <a:rPr lang="ru-RU" dirty="0" err="1" smtClean="0"/>
              <a:t>ГЭОТАР-Медиа</a:t>
            </a:r>
            <a:r>
              <a:rPr lang="ru-RU" dirty="0" smtClean="0"/>
              <a:t>, 2009. - 480 с. : ил..</a:t>
            </a:r>
          </a:p>
          <a:p>
            <a:r>
              <a:rPr lang="ru-RU" dirty="0" smtClean="0"/>
              <a:t>3.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 err="1" smtClean="0"/>
              <a:t>Цементис</a:t>
            </a:r>
            <a:r>
              <a:rPr lang="ru-RU" dirty="0" smtClean="0"/>
              <a:t>, </a:t>
            </a:r>
            <a:r>
              <a:rPr lang="ru-RU" dirty="0" err="1" smtClean="0"/>
              <a:t>Сотириос</a:t>
            </a:r>
            <a:r>
              <a:rPr lang="ru-RU" dirty="0" smtClean="0"/>
              <a:t> А. Дифференциальная диагностика в неврологии и нейрохирургии : пер. с англ. / С. А. </a:t>
            </a:r>
            <a:r>
              <a:rPr lang="ru-RU" dirty="0" err="1" smtClean="0"/>
              <a:t>Цементис</a:t>
            </a:r>
            <a:r>
              <a:rPr lang="ru-RU" dirty="0" smtClean="0"/>
              <a:t> ; ред. Е. И. Гусев. - М. : </a:t>
            </a:r>
            <a:r>
              <a:rPr lang="ru-RU" dirty="0" err="1" smtClean="0"/>
              <a:t>ГЭОТАР-Медиа</a:t>
            </a:r>
            <a:r>
              <a:rPr lang="ru-RU" dirty="0" smtClean="0"/>
              <a:t>, 2007. - 384 с. : ил.</a:t>
            </a:r>
          </a:p>
          <a:p>
            <a:r>
              <a:rPr lang="ru-RU" dirty="0" smtClean="0"/>
              <a:t>Неврология и нейрохирургия : клинические рекомендации / ред. Е. И. Гусев, А. Н. Коновалов, А. Б. </a:t>
            </a:r>
            <a:r>
              <a:rPr lang="ru-RU" dirty="0" err="1" smtClean="0"/>
              <a:t>Гехт</a:t>
            </a:r>
            <a:r>
              <a:rPr lang="ru-RU" dirty="0" smtClean="0"/>
              <a:t>. - М. : </a:t>
            </a:r>
            <a:r>
              <a:rPr lang="ru-RU" dirty="0" err="1" smtClean="0"/>
              <a:t>ГЭОТАР-Медиа</a:t>
            </a:r>
            <a:r>
              <a:rPr lang="ru-RU" dirty="0" smtClean="0"/>
              <a:t>, 2007. – 368 с.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http://rudok.ru/wp-content/uploads/2014/02/g-insult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84784"/>
            <a:ext cx="9144000" cy="533989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139</TotalTime>
  <Words>1477</Words>
  <Application>Microsoft Office PowerPoint</Application>
  <PresentationFormat>Экран (4:3)</PresentationFormat>
  <Paragraphs>93</Paragraphs>
  <Slides>85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85</vt:i4>
      </vt:variant>
    </vt:vector>
  </HeadingPairs>
  <TitlesOfParts>
    <vt:vector size="86" baseType="lpstr">
      <vt:lpstr>Яркая</vt:lpstr>
      <vt:lpstr>Гипертензивное внутримозговое кровоизлияние </vt:lpstr>
      <vt:lpstr>Цель</vt:lpstr>
      <vt:lpstr>План лекции:</vt:lpstr>
      <vt:lpstr>Слайд 4</vt:lpstr>
      <vt:lpstr>Определение</vt:lpstr>
      <vt:lpstr>Слайд 6</vt:lpstr>
      <vt:lpstr>Этиология и патогенез</vt:lpstr>
      <vt:lpstr>Слайд 8</vt:lpstr>
      <vt:lpstr>Слайд 9</vt:lpstr>
      <vt:lpstr>Слайд 10</vt:lpstr>
      <vt:lpstr>Слайд 11</vt:lpstr>
      <vt:lpstr>Слайд 12</vt:lpstr>
      <vt:lpstr>Клиническая картина и диагностика </vt:lpstr>
      <vt:lpstr>Слайд 14</vt:lpstr>
      <vt:lpstr>Методы инструментальной диагностики геморрагического инсульта: </vt:lpstr>
      <vt:lpstr>КТ головного мозга</vt:lpstr>
      <vt:lpstr>МРТ головного мозга</vt:lpstr>
      <vt:lpstr>Слайд 18</vt:lpstr>
      <vt:lpstr>Слайд 19</vt:lpstr>
      <vt:lpstr>Цели и задачи хирургического лечения:</vt:lpstr>
      <vt:lpstr>Операция необходима, если у пациента имеется:</vt:lpstr>
      <vt:lpstr>Обсуждается целесообразность хирургического вмешательства при:</vt:lpstr>
      <vt:lpstr>Противопоказания к хирургическому лечению.</vt:lpstr>
      <vt:lpstr>Способы хирургических вмешательств</vt:lpstr>
      <vt:lpstr>Слайд 25</vt:lpstr>
      <vt:lpstr>Слайд 26</vt:lpstr>
      <vt:lpstr>Слайд 27</vt:lpstr>
      <vt:lpstr>Ход операции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Наружное вентрикулярное дренирование</vt:lpstr>
      <vt:lpstr>Слайд 56</vt:lpstr>
      <vt:lpstr>Слайд 57</vt:lpstr>
      <vt:lpstr>Слайд 58</vt:lpstr>
      <vt:lpstr>Использованная литература:</vt:lpstr>
      <vt:lpstr>Спасибо за внимание!</vt:lpstr>
      <vt:lpstr>Слайд 61</vt:lpstr>
      <vt:lpstr>Слайд 62</vt:lpstr>
      <vt:lpstr>Слайд 63</vt:lpstr>
      <vt:lpstr>Слайд 64</vt:lpstr>
      <vt:lpstr>Слайд 65</vt:lpstr>
      <vt:lpstr>Слайд 66</vt:lpstr>
      <vt:lpstr>Слайд 67</vt:lpstr>
      <vt:lpstr>Слайд 68</vt:lpstr>
      <vt:lpstr>Слайд 69</vt:lpstr>
      <vt:lpstr>Слайд 70</vt:lpstr>
      <vt:lpstr>Слайд 71</vt:lpstr>
      <vt:lpstr>Слайд 72</vt:lpstr>
      <vt:lpstr>Слайд 73</vt:lpstr>
      <vt:lpstr>Слайд 74</vt:lpstr>
      <vt:lpstr>Слайд 75</vt:lpstr>
      <vt:lpstr>Слайд 76</vt:lpstr>
      <vt:lpstr>Слайд 77</vt:lpstr>
      <vt:lpstr>Слайд 78</vt:lpstr>
      <vt:lpstr>Слайд 79</vt:lpstr>
      <vt:lpstr>Слайд 80</vt:lpstr>
      <vt:lpstr>Слайд 81</vt:lpstr>
      <vt:lpstr>Слайд 82</vt:lpstr>
      <vt:lpstr>Слайд 83</vt:lpstr>
      <vt:lpstr>Слайд 84</vt:lpstr>
      <vt:lpstr>Слайд 85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Гипертензивное внутримозговое кровоизлияние </dc:title>
  <dc:creator>Admin</dc:creator>
  <cp:lastModifiedBy>Admin</cp:lastModifiedBy>
  <cp:revision>1</cp:revision>
  <dcterms:created xsi:type="dcterms:W3CDTF">2016-10-26T15:53:06Z</dcterms:created>
  <dcterms:modified xsi:type="dcterms:W3CDTF">2016-10-26T18:12:24Z</dcterms:modified>
</cp:coreProperties>
</file>