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9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0"/>
  </p:notesMasterIdLst>
  <p:sldIdLst>
    <p:sldId id="257" r:id="rId3"/>
    <p:sldId id="258" r:id="rId4"/>
    <p:sldId id="259" r:id="rId5"/>
    <p:sldId id="260" r:id="rId6"/>
    <p:sldId id="290" r:id="rId7"/>
    <p:sldId id="302" r:id="rId8"/>
    <p:sldId id="303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86" r:id="rId17"/>
    <p:sldId id="287" r:id="rId18"/>
    <p:sldId id="288" r:id="rId19"/>
    <p:sldId id="289" r:id="rId20"/>
    <p:sldId id="304" r:id="rId21"/>
    <p:sldId id="301" r:id="rId22"/>
    <p:sldId id="291" r:id="rId23"/>
    <p:sldId id="292" r:id="rId24"/>
    <p:sldId id="293" r:id="rId25"/>
    <p:sldId id="294" r:id="rId26"/>
    <p:sldId id="296" r:id="rId27"/>
    <p:sldId id="297" r:id="rId28"/>
    <p:sldId id="298" r:id="rId29"/>
    <p:sldId id="299" r:id="rId30"/>
    <p:sldId id="300" r:id="rId31"/>
    <p:sldId id="262" r:id="rId32"/>
    <p:sldId id="263" r:id="rId33"/>
    <p:sldId id="264" r:id="rId34"/>
    <p:sldId id="265" r:id="rId35"/>
    <p:sldId id="266" r:id="rId36"/>
    <p:sldId id="267" r:id="rId37"/>
    <p:sldId id="268" r:id="rId38"/>
    <p:sldId id="269" r:id="rId39"/>
    <p:sldId id="270" r:id="rId40"/>
    <p:sldId id="271" r:id="rId41"/>
    <p:sldId id="272" r:id="rId42"/>
    <p:sldId id="273" r:id="rId43"/>
    <p:sldId id="274" r:id="rId44"/>
    <p:sldId id="275" r:id="rId45"/>
    <p:sldId id="276" r:id="rId46"/>
    <p:sldId id="277" r:id="rId47"/>
    <p:sldId id="295" r:id="rId48"/>
    <p:sldId id="305" r:id="rId4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8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302110-65FA-4F17-B38F-760E34F9F75B}" type="datetimeFigureOut">
              <a:rPr lang="ru-RU" smtClean="0"/>
              <a:t>23.10.2016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75CDA6-6898-4F4F-B1E7-16C4AE815924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1B02D9F-A229-487A-B52C-9AE8EE041697}" type="slidenum">
              <a:rPr lang="en-US"/>
              <a:pPr/>
              <a:t>5</a:t>
            </a:fld>
            <a:endParaRPr lang="en-US"/>
          </a:p>
        </p:txBody>
      </p:sp>
      <p:sp>
        <p:nvSpPr>
          <p:cNvPr id="2764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300163" y="801688"/>
            <a:ext cx="4249737" cy="318611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3CB8D4-74D6-4973-A5F7-5CE31C7A865B}" type="slidenum">
              <a:rPr lang="en-US"/>
              <a:pPr/>
              <a:t>21</a:t>
            </a:fld>
            <a:endParaRPr lang="en-US"/>
          </a:p>
        </p:txBody>
      </p:sp>
      <p:sp>
        <p:nvSpPr>
          <p:cNvPr id="2969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300163" y="801688"/>
            <a:ext cx="4249737" cy="318611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E2C6F8E-D08A-4BAF-8267-8975876B1EA7}" type="slidenum">
              <a:rPr lang="en-US"/>
              <a:pPr/>
              <a:t>22</a:t>
            </a:fld>
            <a:endParaRPr lang="en-US"/>
          </a:p>
        </p:txBody>
      </p:sp>
      <p:sp>
        <p:nvSpPr>
          <p:cNvPr id="3072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300163" y="801688"/>
            <a:ext cx="4254500" cy="3190875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4E07FB09-598B-4310-96A9-172CBB0B16D9}" type="slidenum">
              <a:rPr lang="en-US"/>
              <a:pPr/>
              <a:t>23</a:t>
            </a:fld>
            <a:endParaRPr lang="en-US"/>
          </a:p>
        </p:txBody>
      </p:sp>
      <p:sp>
        <p:nvSpPr>
          <p:cNvPr id="3174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69951" y="801975"/>
            <a:ext cx="5114925" cy="319007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9B09F29-3F91-4F62-AAED-4CCC30ABE8B1}" type="slidenum">
              <a:rPr lang="en-US"/>
              <a:pPr/>
              <a:t>24</a:t>
            </a:fld>
            <a:endParaRPr lang="en-US"/>
          </a:p>
        </p:txBody>
      </p:sp>
      <p:sp>
        <p:nvSpPr>
          <p:cNvPr id="3276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300163" y="801688"/>
            <a:ext cx="4249737" cy="318611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6AB0E89-310D-403A-BF28-DC72DFA4FA80}" type="slidenum">
              <a:rPr lang="en-US"/>
              <a:pPr/>
              <a:t>25</a:t>
            </a:fld>
            <a:endParaRPr lang="en-US"/>
          </a:p>
        </p:txBody>
      </p:sp>
      <p:sp>
        <p:nvSpPr>
          <p:cNvPr id="33793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71539" y="801975"/>
            <a:ext cx="5106987" cy="318562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4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06CF017A-2788-4D2F-909D-01008D1102E2}" type="slidenum">
              <a:rPr lang="en-US"/>
              <a:pPr/>
              <a:t>26</a:t>
            </a:fld>
            <a:endParaRPr lang="en-US"/>
          </a:p>
        </p:txBody>
      </p:sp>
      <p:sp>
        <p:nvSpPr>
          <p:cNvPr id="3481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68364" y="801976"/>
            <a:ext cx="5121275" cy="319304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35489B2-1D4B-4852-B4BA-F75599AE3CF2}" type="slidenum">
              <a:rPr lang="en-US"/>
              <a:pPr/>
              <a:t>27</a:t>
            </a:fld>
            <a:endParaRPr lang="en-US"/>
          </a:p>
        </p:txBody>
      </p:sp>
      <p:sp>
        <p:nvSpPr>
          <p:cNvPr id="39937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300163" y="801688"/>
            <a:ext cx="4257675" cy="31940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8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20C7A17-1206-411A-B85B-36221DFC1E89}" type="slidenum">
              <a:rPr lang="en-US"/>
              <a:pPr/>
              <a:t>28</a:t>
            </a:fld>
            <a:endParaRPr lang="en-US"/>
          </a:p>
        </p:txBody>
      </p:sp>
      <p:sp>
        <p:nvSpPr>
          <p:cNvPr id="40961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68364" y="801976"/>
            <a:ext cx="5121275" cy="319304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2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EB75E62-46E4-41BE-B278-BEF662EF1478}" type="slidenum">
              <a:rPr lang="en-US"/>
              <a:pPr/>
              <a:t>29</a:t>
            </a:fld>
            <a:endParaRPr lang="en-US"/>
          </a:p>
        </p:txBody>
      </p:sp>
      <p:sp>
        <p:nvSpPr>
          <p:cNvPr id="43009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1300163" y="801688"/>
            <a:ext cx="4257675" cy="31940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0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1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2CAD343-D1F4-4AFF-B945-BD8053B3814D}" type="slidenum">
              <a:rPr lang="en-US"/>
              <a:pPr/>
              <a:t>46</a:t>
            </a:fld>
            <a:endParaRPr lang="en-US"/>
          </a:p>
        </p:txBody>
      </p:sp>
      <p:sp>
        <p:nvSpPr>
          <p:cNvPr id="47105" name="Rectangle 1"/>
          <p:cNvSpPr txBox="1">
            <a:spLocks noChangeArrowheads="1"/>
          </p:cNvSpPr>
          <p:nvPr>
            <p:ph type="sldImg"/>
          </p:nvPr>
        </p:nvSpPr>
        <p:spPr bwMode="auto">
          <a:xfrm>
            <a:off x="868364" y="801976"/>
            <a:ext cx="5121275" cy="319304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6" name="Rectangle 2"/>
          <p:cNvSpPr txBox="1">
            <a:spLocks noChangeArrowheads="1"/>
          </p:cNvSpPr>
          <p:nvPr>
            <p:ph type="body" idx="1"/>
          </p:nvPr>
        </p:nvSpPr>
        <p:spPr bwMode="auto">
          <a:xfrm>
            <a:off x="914401" y="4345517"/>
            <a:ext cx="5019675" cy="384056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2DDA6EF5-3503-4965-8F7E-CE123F4968AF}" type="datetimeFigureOut">
              <a:rPr lang="ru-RU" smtClean="0"/>
              <a:pPr/>
              <a:t>23.10.2016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0DCDCE54-B035-4297-B227-5DC40E8B79D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298E1D9B-F6C2-4987-85F7-AA429546B5C7}" type="datetimeFigureOut">
              <a:rPr lang="ru-RU" smtClean="0">
                <a:solidFill>
                  <a:srgbClr val="D6ECFF"/>
                </a:solidFill>
              </a:rPr>
              <a:pPr/>
              <a:t>23.10.2016</a:t>
            </a:fld>
            <a:endParaRPr lang="ru-RU">
              <a:solidFill>
                <a:srgbClr val="D6ECFF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>
              <a:solidFill>
                <a:srgbClr val="D6ECFF"/>
              </a:solidFill>
            </a:endParaRPr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9D67AC63-AD6B-4B58-BE93-79EBFA799F99}" type="slidenum">
              <a:rPr lang="ru-RU" smtClean="0">
                <a:solidFill>
                  <a:srgbClr val="D6ECFF"/>
                </a:solidFill>
              </a:rPr>
              <a:pPr/>
              <a:t>‹#›</a:t>
            </a:fld>
            <a:endParaRPr lang="ru-RU">
              <a:solidFill>
                <a:srgbClr val="D6ECFF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edicport.ru/" TargetMode="External"/><Relationship Id="rId3" Type="http://schemas.openxmlformats.org/officeDocument/2006/relationships/hyperlink" Target="http://www.sciencephoto.com/" TargetMode="External"/><Relationship Id="rId7" Type="http://schemas.openxmlformats.org/officeDocument/2006/relationships/hyperlink" Target="http://www.medklassika.ru/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ed-lib.ru/" TargetMode="External"/><Relationship Id="rId5" Type="http://schemas.openxmlformats.org/officeDocument/2006/relationships/hyperlink" Target="http://www.neuro-med.ru/" TargetMode="External"/><Relationship Id="rId10" Type="http://schemas.openxmlformats.org/officeDocument/2006/relationships/hyperlink" Target="http://lekmed.ru/" TargetMode="External"/><Relationship Id="rId4" Type="http://schemas.openxmlformats.org/officeDocument/2006/relationships/hyperlink" Target="http://www.4medic.ru/" TargetMode="External"/><Relationship Id="rId9" Type="http://schemas.openxmlformats.org/officeDocument/2006/relationships/hyperlink" Target="http://medkarta.com/" TargetMode="Externa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384104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Анатомия и физиология мозгового кровообращения. Основные оперативные доступы и приёмы в хирургическом лечении цереброваскулярной патологии.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1600" y="5589240"/>
            <a:ext cx="7772400" cy="914400"/>
          </a:xfrm>
        </p:spPr>
        <p:txBody>
          <a:bodyPr/>
          <a:lstStyle/>
          <a:p>
            <a:r>
              <a:rPr lang="ru-RU" dirty="0" smtClean="0"/>
              <a:t>Кафедра нейрохирургии НГМУ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180195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лекции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3600" dirty="0"/>
              <a:t>рассмотреть кровоснабжение </a:t>
            </a:r>
            <a:r>
              <a:rPr lang="ru-RU" sz="3600" dirty="0" smtClean="0"/>
              <a:t>ЦНС</a:t>
            </a:r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3243270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задачи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Изучение анатомии сосудов головного мозга, </a:t>
            </a:r>
            <a:r>
              <a:rPr lang="ru-RU" dirty="0" smtClean="0"/>
              <a:t>а также </a:t>
            </a:r>
            <a:r>
              <a:rPr lang="ru-RU" dirty="0" smtClean="0"/>
              <a:t>основные </a:t>
            </a:r>
            <a:r>
              <a:rPr lang="ru-RU" dirty="0" smtClean="0"/>
              <a:t>оперативные доступы и приёмы в хирургическом лечении цереброваскулярной патологии.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5671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ПЛАН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Кровоснабжение головного мозга</a:t>
            </a:r>
          </a:p>
          <a:p>
            <a:r>
              <a:rPr lang="ru-RU" dirty="0" smtClean="0"/>
              <a:t>Основные </a:t>
            </a:r>
            <a:r>
              <a:rPr lang="ru-RU" dirty="0" smtClean="0"/>
              <a:t>оперативные доступы и приёмы в хирургическом лечении цереброваскулярной патологии.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93879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0" y="39689"/>
            <a:ext cx="9118604" cy="860425"/>
          </a:xfrm>
          <a:ln/>
        </p:spPr>
        <p:txBody>
          <a:bodyPr>
            <a:normAutofit fontScale="90000"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sz="2800" i="1" u="sng" dirty="0">
                <a:solidFill>
                  <a:schemeClr val="tx1"/>
                </a:solidFill>
              </a:rPr>
              <a:t>Особенности артериального кровоснабжения головного мозга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9431" y="900115"/>
            <a:ext cx="4844617" cy="5625230"/>
          </a:xfrm>
          <a:ln/>
        </p:spPr>
        <p:txBody>
          <a:bodyPr>
            <a:normAutofit fontScale="92500" lnSpcReduction="10000"/>
          </a:bodyPr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 i="1" dirty="0">
                <a:solidFill>
                  <a:srgbClr val="FFFFFF"/>
                </a:solidFill>
              </a:rPr>
              <a:t>1</a:t>
            </a:r>
            <a:r>
              <a:rPr lang="ru-RU" sz="2200" i="1" dirty="0"/>
              <a:t>. </a:t>
            </a:r>
            <a:r>
              <a:rPr lang="ru-RU" sz="2200" i="1" dirty="0">
                <a:cs typeface="Arial" charset="0"/>
              </a:rPr>
              <a:t>Коллатеральное артериальное кровоснабжение (осуществляется благодаря </a:t>
            </a:r>
            <a:r>
              <a:rPr lang="ru-RU" sz="2200" i="1" dirty="0" err="1">
                <a:cs typeface="Arial" charset="0"/>
              </a:rPr>
              <a:t>виллизиевому</a:t>
            </a:r>
            <a:r>
              <a:rPr lang="ru-RU" sz="2200" i="1" dirty="0">
                <a:cs typeface="Arial" charset="0"/>
              </a:rPr>
              <a:t> кругу).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 i="1" dirty="0"/>
              <a:t>1. Отсутствие «воротной системы». Крупные артериальные ветви идут только по поверхности, а мелкие отходят от них под углом 90</a:t>
            </a:r>
            <a:r>
              <a:rPr lang="ru-RU" sz="2200" i="1" dirty="0">
                <a:cs typeface="Arial" charset="0"/>
              </a:rPr>
              <a:t>° в ткань мозга.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 i="1" dirty="0">
                <a:cs typeface="Arial" charset="0"/>
              </a:rPr>
              <a:t>3. Крупные артерии неподвижно фиксируются трабекулами паутинной оболочки.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 i="1" dirty="0">
                <a:cs typeface="Arial" charset="0"/>
              </a:rPr>
              <a:t>4. Наличие внутримозговых </a:t>
            </a:r>
            <a:r>
              <a:rPr lang="ru-RU" sz="2200" i="1" dirty="0" err="1">
                <a:cs typeface="Arial" charset="0"/>
              </a:rPr>
              <a:t>ликвороносных</a:t>
            </a:r>
            <a:r>
              <a:rPr lang="ru-RU" sz="2200" i="1" dirty="0">
                <a:cs typeface="Arial" charset="0"/>
              </a:rPr>
              <a:t> путей (</a:t>
            </a:r>
            <a:r>
              <a:rPr lang="ru-RU" sz="2200" i="1" dirty="0" err="1">
                <a:cs typeface="Arial" charset="0"/>
              </a:rPr>
              <a:t>периваскулярные</a:t>
            </a:r>
            <a:r>
              <a:rPr lang="ru-RU" sz="2200" i="1" dirty="0">
                <a:cs typeface="Arial" charset="0"/>
              </a:rPr>
              <a:t> пространства Вирхова-Робена) между сосудистой стенкой и мозговой тканью</a:t>
            </a:r>
            <a:r>
              <a:rPr lang="ru-RU" sz="2200" i="1" dirty="0">
                <a:solidFill>
                  <a:srgbClr val="FFFFFF"/>
                </a:solidFill>
                <a:cs typeface="Arial" charset="0"/>
              </a:rPr>
              <a:t>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endParaRPr lang="ru-RU" sz="2200" i="1" dirty="0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4117" y="946150"/>
            <a:ext cx="3815056" cy="5715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0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>
            <a:normAutofit fontScale="92500" lnSpcReduction="10000"/>
          </a:bodyPr>
          <a:lstStyle/>
          <a:p>
            <a:r>
              <a:rPr lang="ru-RU" b="1" i="1" dirty="0" smtClean="0"/>
              <a:t>Принцип </a:t>
            </a:r>
            <a:r>
              <a:rPr lang="ru-RU" b="1" i="1" dirty="0" err="1" smtClean="0"/>
              <a:t>саморегуляции</a:t>
            </a:r>
            <a:r>
              <a:rPr lang="ru-RU" dirty="0" smtClean="0"/>
              <a:t> системы мозгового кровообращения состоит в усилении кровотока в отдельных областях мозга при усилении их функциональной активности. </a:t>
            </a:r>
          </a:p>
          <a:p>
            <a:r>
              <a:rPr lang="ru-RU" dirty="0" err="1" smtClean="0"/>
              <a:t>Саморегуляция</a:t>
            </a:r>
            <a:r>
              <a:rPr lang="ru-RU" dirty="0" smtClean="0"/>
              <a:t> нарушается при определённых величинах скорости снижения системного артериального давления (АД). Минимальной величиной критического уровня системного АД принято считать 60 мм </a:t>
            </a:r>
            <a:r>
              <a:rPr lang="ru-RU" dirty="0" err="1" smtClean="0"/>
              <a:t>рт</a:t>
            </a:r>
            <a:r>
              <a:rPr lang="ru-RU" dirty="0" smtClean="0"/>
              <a:t>. ст. (при исходном уровне 120 мм </a:t>
            </a:r>
            <a:r>
              <a:rPr lang="ru-RU" dirty="0" err="1" smtClean="0"/>
              <a:t>рт</a:t>
            </a:r>
            <a:r>
              <a:rPr lang="ru-RU" dirty="0" smtClean="0"/>
              <a:t>. ст.). Ниже этой величины нарушается </a:t>
            </a:r>
            <a:r>
              <a:rPr lang="ru-RU" dirty="0" err="1" smtClean="0"/>
              <a:t>саморегуляция</a:t>
            </a:r>
            <a:r>
              <a:rPr lang="ru-RU" dirty="0" smtClean="0"/>
              <a:t> и мозговой кровоток.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778968"/>
          </a:xfrm>
        </p:spPr>
        <p:txBody>
          <a:bodyPr>
            <a:normAutofit/>
          </a:bodyPr>
          <a:lstStyle/>
          <a:p>
            <a:r>
              <a:rPr lang="ru-RU" dirty="0" smtClean="0"/>
              <a:t>Отношение диапазона изменений системного АД, в рамках которого мозговой кровоток сохраняет стабильность, к исходному уровню давления составляет </a:t>
            </a:r>
            <a:r>
              <a:rPr lang="ru-RU" b="1" i="1" dirty="0" smtClean="0"/>
              <a:t>показатель регуляции мозгового кровотока.</a:t>
            </a:r>
            <a:r>
              <a:rPr lang="ru-RU" dirty="0" smtClean="0"/>
              <a:t> Величина диапазона 120-60=60 мм </a:t>
            </a:r>
            <a:r>
              <a:rPr lang="ru-RU" dirty="0" err="1" smtClean="0"/>
              <a:t>рт</a:t>
            </a:r>
            <a:r>
              <a:rPr lang="ru-RU" dirty="0" smtClean="0"/>
              <a:t>. ст., а показатель </a:t>
            </a:r>
            <a:r>
              <a:rPr lang="ru-RU" dirty="0" err="1" smtClean="0"/>
              <a:t>саморегуляции</a:t>
            </a:r>
            <a:r>
              <a:rPr lang="ru-RU" dirty="0" smtClean="0"/>
              <a:t> (60/120=0,5). Эта величина является показателем высокого уровня </a:t>
            </a:r>
            <a:r>
              <a:rPr lang="ru-RU" dirty="0" err="1" smtClean="0"/>
              <a:t>саморегуляции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Кровоснабжение головного мозга обеспечивается двумя артериальными </a:t>
            </a:r>
            <a:r>
              <a:rPr lang="ru-RU" dirty="0" smtClean="0"/>
              <a:t>системами</a:t>
            </a:r>
            <a:r>
              <a:rPr lang="ru-RU" dirty="0"/>
              <a:t>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2564904"/>
          </a:xfrm>
        </p:spPr>
        <p:txBody>
          <a:bodyPr/>
          <a:lstStyle/>
          <a:p>
            <a:r>
              <a:rPr lang="ru-RU" dirty="0" smtClean="0"/>
              <a:t>внутренних </a:t>
            </a:r>
            <a:r>
              <a:rPr lang="ru-RU" dirty="0"/>
              <a:t>сонных артерий (</a:t>
            </a:r>
            <a:r>
              <a:rPr lang="ru-RU" dirty="0" smtClean="0"/>
              <a:t>каротидных)</a:t>
            </a:r>
          </a:p>
          <a:p>
            <a:r>
              <a:rPr lang="ru-RU" dirty="0" smtClean="0"/>
              <a:t>позвоночных </a:t>
            </a:r>
            <a:r>
              <a:rPr lang="ru-RU" dirty="0"/>
              <a:t>артерий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406728"/>
            <a:ext cx="3600400" cy="4434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7544" y="357301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/>
              <a:t>1 - дуга аорты; </a:t>
            </a:r>
          </a:p>
          <a:p>
            <a:r>
              <a:rPr lang="ru-RU" dirty="0" smtClean="0"/>
              <a:t>2 - плечеголовной ствол; </a:t>
            </a:r>
          </a:p>
          <a:p>
            <a:r>
              <a:rPr lang="ru-RU" dirty="0" smtClean="0"/>
              <a:t>3 - левая подключичная артерия;</a:t>
            </a:r>
          </a:p>
          <a:p>
            <a:r>
              <a:rPr lang="ru-RU" dirty="0" smtClean="0"/>
              <a:t> 4 - правая общая сонная артерия;</a:t>
            </a:r>
          </a:p>
          <a:p>
            <a:r>
              <a:rPr lang="ru-RU" dirty="0" smtClean="0"/>
              <a:t> 5 </a:t>
            </a:r>
            <a:r>
              <a:rPr lang="ru-RU" b="1" dirty="0" smtClean="0"/>
              <a:t>- позвоночная артерия; </a:t>
            </a:r>
          </a:p>
          <a:p>
            <a:r>
              <a:rPr lang="ru-RU" dirty="0" smtClean="0"/>
              <a:t>6 - наружная сонная артерия;</a:t>
            </a:r>
          </a:p>
          <a:p>
            <a:r>
              <a:rPr lang="ru-RU" dirty="0" smtClean="0"/>
              <a:t> 7 - </a:t>
            </a:r>
            <a:r>
              <a:rPr lang="ru-RU" b="1" dirty="0" smtClean="0"/>
              <a:t>внутренняя сонная артерия</a:t>
            </a:r>
            <a:r>
              <a:rPr lang="ru-RU" dirty="0" smtClean="0"/>
              <a:t>; </a:t>
            </a:r>
          </a:p>
          <a:p>
            <a:r>
              <a:rPr lang="ru-RU" dirty="0" smtClean="0"/>
              <a:t>8 - базилярная артерия; </a:t>
            </a:r>
          </a:p>
          <a:p>
            <a:r>
              <a:rPr lang="ru-RU" dirty="0" smtClean="0"/>
              <a:t>9 - глазная артерия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18864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3682752" cy="487680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 В полости черепа ПА располагаются на основании продолговатого мозга. На границе продолговатого мозга и моста мозга ПА сливаются в общий ствол крупной </a:t>
            </a:r>
            <a:r>
              <a:rPr lang="ru-RU" dirty="0">
                <a:solidFill>
                  <a:srgbClr val="FF0000"/>
                </a:solidFill>
              </a:rPr>
              <a:t>базилярной артерии</a:t>
            </a:r>
            <a:r>
              <a:rPr lang="ru-RU" dirty="0"/>
              <a:t>. У переднего края моста базилярная артерия разделяется на 2 </a:t>
            </a:r>
            <a:r>
              <a:rPr lang="ru-RU" dirty="0">
                <a:solidFill>
                  <a:srgbClr val="FF0000"/>
                </a:solidFill>
              </a:rPr>
              <a:t>задние мозговые артерии</a:t>
            </a:r>
            <a:r>
              <a:rPr lang="ru-RU" dirty="0"/>
              <a:t>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55976" y="476672"/>
            <a:ext cx="4683615" cy="5760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90468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196752"/>
            <a:ext cx="3106688" cy="4876800"/>
          </a:xfrm>
        </p:spPr>
        <p:txBody>
          <a:bodyPr>
            <a:normAutofit fontScale="85000" lnSpcReduction="10000"/>
          </a:bodyPr>
          <a:lstStyle/>
          <a:p>
            <a:r>
              <a:rPr lang="ru-RU" dirty="0"/>
              <a:t>Внутренняя сонная артерия является ветвью общей сонной артерии, которая </a:t>
            </a:r>
            <a:r>
              <a:rPr lang="ru-RU" dirty="0">
                <a:solidFill>
                  <a:srgbClr val="FF0000"/>
                </a:solidFill>
              </a:rPr>
              <a:t>слева</a:t>
            </a:r>
            <a:r>
              <a:rPr lang="ru-RU" dirty="0"/>
              <a:t> отходит непосредственно от </a:t>
            </a:r>
            <a:r>
              <a:rPr lang="ru-RU" dirty="0">
                <a:solidFill>
                  <a:srgbClr val="FF0000"/>
                </a:solidFill>
              </a:rPr>
              <a:t>аорты</a:t>
            </a:r>
            <a:r>
              <a:rPr lang="ru-RU" dirty="0"/>
              <a:t>, а </a:t>
            </a:r>
            <a:r>
              <a:rPr lang="ru-RU" dirty="0">
                <a:solidFill>
                  <a:srgbClr val="FF0000"/>
                </a:solidFill>
              </a:rPr>
              <a:t>справа - от правой подключичной </a:t>
            </a:r>
            <a:r>
              <a:rPr lang="ru-RU" dirty="0" smtClean="0">
                <a:solidFill>
                  <a:srgbClr val="FF0000"/>
                </a:solidFill>
              </a:rPr>
              <a:t>артерии.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32656"/>
            <a:ext cx="5112568" cy="6291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16311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Конечными ветвями </a:t>
            </a:r>
            <a:r>
              <a:rPr lang="ru-RU" dirty="0">
                <a:solidFill>
                  <a:srgbClr val="FF0000"/>
                </a:solidFill>
              </a:rPr>
              <a:t>внутренней сонной артерии </a:t>
            </a:r>
            <a:r>
              <a:rPr lang="ru-RU" dirty="0"/>
              <a:t>являются </a:t>
            </a:r>
            <a:r>
              <a:rPr lang="ru-RU" dirty="0">
                <a:solidFill>
                  <a:srgbClr val="FF0000"/>
                </a:solidFill>
              </a:rPr>
              <a:t>средняя мозговая артерия</a:t>
            </a:r>
            <a:r>
              <a:rPr lang="ru-RU" dirty="0"/>
              <a:t>, идущая по латеральной (</a:t>
            </a:r>
            <a:r>
              <a:rPr lang="ru-RU" dirty="0" err="1"/>
              <a:t>сильвиевой</a:t>
            </a:r>
            <a:r>
              <a:rPr lang="ru-RU" dirty="0"/>
              <a:t>) борозде между теменной, лобной и височной долями, и </a:t>
            </a:r>
            <a:r>
              <a:rPr lang="ru-RU" dirty="0">
                <a:solidFill>
                  <a:srgbClr val="FF0000"/>
                </a:solidFill>
              </a:rPr>
              <a:t>передняя мозговая артерия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162274"/>
            <a:ext cx="3775720" cy="36957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625" t="5978" r="46636"/>
          <a:stretch/>
        </p:blipFill>
        <p:spPr bwMode="auto">
          <a:xfrm>
            <a:off x="539552" y="3628102"/>
            <a:ext cx="3384376" cy="3058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14533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5050904" cy="6072336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Связь двух артериальных систем (внутренних сонных и позвоночных артерий) осуществляется </a:t>
            </a:r>
            <a:r>
              <a:rPr lang="ru-RU" dirty="0" smtClean="0"/>
              <a:t>благодаря наличию </a:t>
            </a:r>
            <a:r>
              <a:rPr lang="ru-RU" dirty="0" smtClean="0">
                <a:solidFill>
                  <a:srgbClr val="FF0000"/>
                </a:solidFill>
              </a:rPr>
              <a:t>артериального круга большого мозга </a:t>
            </a:r>
            <a:r>
              <a:rPr lang="ru-RU" dirty="0" smtClean="0"/>
              <a:t>(</a:t>
            </a:r>
            <a:r>
              <a:rPr lang="ru-RU" dirty="0" err="1" smtClean="0"/>
              <a:t>виллизиева</a:t>
            </a:r>
            <a:r>
              <a:rPr lang="ru-RU" dirty="0" smtClean="0"/>
              <a:t> </a:t>
            </a:r>
            <a:r>
              <a:rPr lang="ru-RU" dirty="0"/>
              <a:t>круга</a:t>
            </a:r>
            <a:r>
              <a:rPr lang="ru-RU" dirty="0" smtClean="0"/>
              <a:t>).</a:t>
            </a:r>
          </a:p>
          <a:p>
            <a:r>
              <a:rPr lang="ru-RU" dirty="0" smtClean="0"/>
              <a:t> </a:t>
            </a:r>
            <a:r>
              <a:rPr lang="ru-RU" dirty="0"/>
              <a:t>Две передние мозговые артерии </a:t>
            </a:r>
            <a:r>
              <a:rPr lang="ru-RU" dirty="0" err="1"/>
              <a:t>анастомозируют</a:t>
            </a:r>
            <a:r>
              <a:rPr lang="ru-RU" dirty="0"/>
              <a:t> с помощью </a:t>
            </a:r>
            <a:r>
              <a:rPr lang="ru-RU" dirty="0">
                <a:solidFill>
                  <a:srgbClr val="FF0000"/>
                </a:solidFill>
              </a:rPr>
              <a:t>передней</a:t>
            </a:r>
            <a:r>
              <a:rPr lang="ru-RU" dirty="0"/>
              <a:t> </a:t>
            </a:r>
            <a:r>
              <a:rPr lang="ru-RU" dirty="0">
                <a:solidFill>
                  <a:srgbClr val="FF0000"/>
                </a:solidFill>
              </a:rPr>
              <a:t>соединительной артерии</a:t>
            </a:r>
            <a:r>
              <a:rPr lang="ru-RU" dirty="0"/>
              <a:t>. Две средние мозговые артерии </a:t>
            </a:r>
            <a:r>
              <a:rPr lang="ru-RU" dirty="0" err="1"/>
              <a:t>анастомозируют</a:t>
            </a:r>
            <a:r>
              <a:rPr lang="ru-RU" dirty="0"/>
              <a:t> с задними мозговыми артериями </a:t>
            </a:r>
            <a:r>
              <a:rPr lang="ru-RU" dirty="0" err="1" smtClean="0"/>
              <a:t>спомощью</a:t>
            </a:r>
            <a:r>
              <a:rPr lang="ru-RU" dirty="0" smtClean="0"/>
              <a:t> </a:t>
            </a:r>
            <a:r>
              <a:rPr lang="ru-RU" dirty="0">
                <a:solidFill>
                  <a:srgbClr val="FF0000"/>
                </a:solidFill>
              </a:rPr>
              <a:t>задних соединительных артерий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7" y="548680"/>
            <a:ext cx="3544851" cy="4581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794979" y="4834070"/>
            <a:ext cx="43924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1 - передняя соединительная артерия;</a:t>
            </a:r>
          </a:p>
          <a:p>
            <a:r>
              <a:rPr lang="ru-RU" dirty="0" smtClean="0"/>
              <a:t>3 - внутренняя сонная артерия; 4 - передняя мозговая артерия; 5 - средняя мозговая артерия; 8 - задняя соединительная артерия; </a:t>
            </a:r>
          </a:p>
          <a:p>
            <a:r>
              <a:rPr lang="ru-RU" dirty="0" smtClean="0"/>
              <a:t>11 - основная артерия;; 14 - позвоночная артерия;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1149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476672"/>
            <a:ext cx="4176464" cy="5904656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Таким образом, артериальный круг большого мозга образуют </a:t>
            </a:r>
            <a:r>
              <a:rPr lang="ru-RU" dirty="0" smtClean="0"/>
              <a:t>артерии:</a:t>
            </a:r>
            <a:endParaRPr lang="ru-RU" dirty="0"/>
          </a:p>
          <a:p>
            <a:endParaRPr lang="ru-RU" dirty="0"/>
          </a:p>
          <a:p>
            <a:r>
              <a:rPr lang="ru-RU" dirty="0"/>
              <a:t>•  задние мозговые (</a:t>
            </a:r>
            <a:r>
              <a:rPr lang="ru-RU" dirty="0" smtClean="0"/>
              <a:t>система позвоночных </a:t>
            </a:r>
            <a:r>
              <a:rPr lang="ru-RU" dirty="0"/>
              <a:t>артерий);</a:t>
            </a:r>
          </a:p>
          <a:p>
            <a:endParaRPr lang="ru-RU" dirty="0"/>
          </a:p>
          <a:p>
            <a:r>
              <a:rPr lang="ru-RU" dirty="0"/>
              <a:t>•  задняя соединительная (система внутренней сонной артерии);</a:t>
            </a:r>
          </a:p>
          <a:p>
            <a:endParaRPr lang="ru-RU" dirty="0"/>
          </a:p>
          <a:p>
            <a:r>
              <a:rPr lang="ru-RU" dirty="0"/>
              <a:t>•  средняя мозговая (система внутренней сонной артерии);</a:t>
            </a:r>
          </a:p>
          <a:p>
            <a:endParaRPr lang="ru-RU" dirty="0"/>
          </a:p>
          <a:p>
            <a:r>
              <a:rPr lang="ru-RU" dirty="0"/>
              <a:t>•  передняя мозговая (система внутренней сонной артерии);</a:t>
            </a:r>
          </a:p>
          <a:p>
            <a:endParaRPr lang="ru-RU" dirty="0"/>
          </a:p>
          <a:p>
            <a:r>
              <a:rPr lang="ru-RU" dirty="0"/>
              <a:t>•  передняя соединительная (система внутренней </a:t>
            </a:r>
            <a:r>
              <a:rPr lang="ru-RU" dirty="0" smtClean="0"/>
              <a:t>сонной артерии</a:t>
            </a:r>
            <a:r>
              <a:rPr lang="ru-RU" dirty="0"/>
              <a:t>).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5" y="620688"/>
            <a:ext cx="3756035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563982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Передняя мозговая артерия </a:t>
            </a:r>
            <a:r>
              <a:rPr lang="ru-RU" dirty="0" err="1"/>
              <a:t>кровоснабжает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186808" cy="5257800"/>
          </a:xfrm>
        </p:spPr>
        <p:txBody>
          <a:bodyPr>
            <a:normAutofit fontScale="55000" lnSpcReduction="20000"/>
          </a:bodyPr>
          <a:lstStyle/>
          <a:p>
            <a:r>
              <a:rPr lang="ru-RU" dirty="0" smtClean="0"/>
              <a:t>•  кору большого мозга и субкортикальное белое вещество медиальной поверхности лобной и теменной долей части нижней (базальной) поверхности лобной доли;</a:t>
            </a:r>
          </a:p>
          <a:p>
            <a:r>
              <a:rPr lang="ru-RU" dirty="0" smtClean="0"/>
              <a:t> •  верхние отделы </a:t>
            </a:r>
            <a:r>
              <a:rPr lang="ru-RU" dirty="0" err="1" smtClean="0"/>
              <a:t>прецентральной</a:t>
            </a:r>
            <a:r>
              <a:rPr lang="ru-RU" dirty="0" smtClean="0"/>
              <a:t> и постцентральной извилин;</a:t>
            </a:r>
          </a:p>
          <a:p>
            <a:endParaRPr lang="ru-RU" dirty="0" smtClean="0"/>
          </a:p>
          <a:p>
            <a:r>
              <a:rPr lang="ru-RU" dirty="0" smtClean="0"/>
              <a:t>•  обонятельный тракт;</a:t>
            </a:r>
          </a:p>
          <a:p>
            <a:endParaRPr lang="ru-RU" dirty="0" smtClean="0"/>
          </a:p>
          <a:p>
            <a:r>
              <a:rPr lang="ru-RU" dirty="0" smtClean="0"/>
              <a:t>•  передние 4/5 мозолистого тела;</a:t>
            </a:r>
          </a:p>
          <a:p>
            <a:endParaRPr lang="ru-RU" dirty="0" smtClean="0"/>
          </a:p>
          <a:p>
            <a:r>
              <a:rPr lang="ru-RU" dirty="0" smtClean="0"/>
              <a:t>•  головку и наружную часть хвостатого ядра;</a:t>
            </a:r>
          </a:p>
          <a:p>
            <a:endParaRPr lang="ru-RU" dirty="0" smtClean="0"/>
          </a:p>
          <a:p>
            <a:r>
              <a:rPr lang="ru-RU" dirty="0" smtClean="0"/>
              <a:t>•  передние отделы чечевицеобразного (</a:t>
            </a:r>
            <a:r>
              <a:rPr lang="ru-RU" dirty="0" err="1" smtClean="0"/>
              <a:t>лентикулярного</a:t>
            </a:r>
            <a:r>
              <a:rPr lang="ru-RU" dirty="0" smtClean="0"/>
              <a:t>) ядра;</a:t>
            </a:r>
          </a:p>
          <a:p>
            <a:endParaRPr lang="ru-RU" dirty="0" smtClean="0"/>
          </a:p>
          <a:p>
            <a:r>
              <a:rPr lang="ru-RU" dirty="0" smtClean="0"/>
              <a:t>•  переднюю ножку внутренней капсулы.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75" r="52444"/>
          <a:stretch/>
        </p:blipFill>
        <p:spPr bwMode="auto">
          <a:xfrm>
            <a:off x="5436096" y="1159881"/>
            <a:ext cx="2529564" cy="4131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644008" y="5373216"/>
            <a:ext cx="4253674" cy="135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  <a:r>
              <a:rPr lang="ru-RU" sz="1600" dirty="0" smtClean="0"/>
              <a:t>I - фронтальный срез на уровне наиболее выраженных базальных ядер,</a:t>
            </a:r>
          </a:p>
          <a:p>
            <a:r>
              <a:rPr lang="ru-RU" sz="1600" dirty="0" smtClean="0"/>
              <a:t>II- фронтальный срез на уровне ядер таламуса. </a:t>
            </a:r>
            <a:r>
              <a:rPr lang="ru-RU" sz="1600" dirty="0">
                <a:solidFill>
                  <a:srgbClr val="0070C0"/>
                </a:solidFill>
              </a:rPr>
              <a:t>С</a:t>
            </a:r>
            <a:r>
              <a:rPr lang="ru-RU" sz="1600" dirty="0" smtClean="0">
                <a:solidFill>
                  <a:srgbClr val="0070C0"/>
                </a:solidFill>
              </a:rPr>
              <a:t>иним</a:t>
            </a:r>
            <a:r>
              <a:rPr lang="ru-RU" sz="1600" dirty="0" smtClean="0"/>
              <a:t> -бассейн передней мозговой артерии.</a:t>
            </a:r>
          </a:p>
        </p:txBody>
      </p:sp>
    </p:spTree>
    <p:extLst>
      <p:ext uri="{BB962C8B-B14F-4D97-AF65-F5344CB8AC3E}">
        <p14:creationId xmlns:p14="http://schemas.microsoft.com/office/powerpoint/2010/main" xmlns="" val="2686801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Средняя мозговая артерия обеспечивает </a:t>
            </a:r>
            <a:r>
              <a:rPr lang="ru-RU" dirty="0" smtClean="0"/>
              <a:t>кровоснабжение: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474840" cy="5141168"/>
          </a:xfrm>
        </p:spPr>
        <p:txBody>
          <a:bodyPr>
            <a:normAutofit fontScale="47500" lnSpcReduction="20000"/>
          </a:bodyPr>
          <a:lstStyle/>
          <a:p>
            <a:endParaRPr lang="ru-RU" dirty="0"/>
          </a:p>
          <a:p>
            <a:r>
              <a:rPr lang="ru-RU" dirty="0"/>
              <a:t>•  коры большого мозга и подкоркового белого вещества большей части наружной поверхности больших полушарий;</a:t>
            </a:r>
          </a:p>
          <a:p>
            <a:endParaRPr lang="ru-RU" dirty="0"/>
          </a:p>
          <a:p>
            <a:r>
              <a:rPr lang="ru-RU" dirty="0"/>
              <a:t>•  колена и передних 2/3 задней ножки внутренней капсулы;</a:t>
            </a:r>
          </a:p>
          <a:p>
            <a:endParaRPr lang="ru-RU" dirty="0"/>
          </a:p>
          <a:p>
            <a:r>
              <a:rPr lang="ru-RU" dirty="0"/>
              <a:t>•  части хвостатого и чечевицеобразного ядер;</a:t>
            </a:r>
          </a:p>
          <a:p>
            <a:endParaRPr lang="ru-RU" dirty="0"/>
          </a:p>
          <a:p>
            <a:r>
              <a:rPr lang="ru-RU" dirty="0"/>
              <a:t>•  зрительной лучистости (пучка </a:t>
            </a:r>
            <a:r>
              <a:rPr lang="ru-RU" dirty="0" err="1"/>
              <a:t>Грациоле</a:t>
            </a:r>
            <a:r>
              <a:rPr lang="ru-RU" dirty="0"/>
              <a:t>);</a:t>
            </a:r>
          </a:p>
          <a:p>
            <a:endParaRPr lang="ru-RU" dirty="0"/>
          </a:p>
          <a:p>
            <a:r>
              <a:rPr lang="ru-RU" dirty="0"/>
              <a:t>•  центра Вернике височной доли;</a:t>
            </a:r>
          </a:p>
          <a:p>
            <a:endParaRPr lang="ru-RU" dirty="0"/>
          </a:p>
          <a:p>
            <a:r>
              <a:rPr lang="ru-RU" dirty="0"/>
              <a:t>•  теменной доли;</a:t>
            </a:r>
          </a:p>
          <a:p>
            <a:endParaRPr lang="ru-RU" dirty="0"/>
          </a:p>
          <a:p>
            <a:r>
              <a:rPr lang="ru-RU" dirty="0"/>
              <a:t>•  средней и нижней лобных извилин;</a:t>
            </a:r>
          </a:p>
          <a:p>
            <a:endParaRPr lang="ru-RU" dirty="0"/>
          </a:p>
          <a:p>
            <a:r>
              <a:rPr lang="ru-RU" dirty="0"/>
              <a:t>•  задненижнего отдела лобной доли;</a:t>
            </a:r>
          </a:p>
          <a:p>
            <a:endParaRPr lang="ru-RU" dirty="0"/>
          </a:p>
          <a:p>
            <a:r>
              <a:rPr lang="ru-RU" dirty="0"/>
              <a:t>•  центральной дольки.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52328"/>
          <a:stretch/>
        </p:blipFill>
        <p:spPr bwMode="auto">
          <a:xfrm>
            <a:off x="6357412" y="1342940"/>
            <a:ext cx="2282532" cy="394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427984" y="56317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Красным цветом </a:t>
            </a:r>
            <a:r>
              <a:rPr lang="ru-RU" dirty="0" smtClean="0"/>
              <a:t>обозначен бассейн средней мозговой артерии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755125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0872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Задняя мозговая артерия </a:t>
            </a:r>
            <a:r>
              <a:rPr lang="ru-RU" dirty="0" err="1"/>
              <a:t>васкуляризует</a:t>
            </a:r>
            <a:r>
              <a:rPr lang="ru-RU" dirty="0"/>
              <a:t>: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284784"/>
            <a:ext cx="4320480" cy="5573216"/>
          </a:xfrm>
        </p:spPr>
        <p:txBody>
          <a:bodyPr>
            <a:normAutofit fontScale="70000" lnSpcReduction="20000"/>
          </a:bodyPr>
          <a:lstStyle/>
          <a:p>
            <a:endParaRPr lang="ru-RU" dirty="0"/>
          </a:p>
          <a:p>
            <a:r>
              <a:rPr lang="ru-RU" dirty="0"/>
              <a:t>•  кору большого мозга и субкортикальное белое вещество затылочной доли, заднего отдела теменной доли, нижней и задней частей височной доли;</a:t>
            </a:r>
          </a:p>
          <a:p>
            <a:r>
              <a:rPr lang="ru-RU" dirty="0" smtClean="0"/>
              <a:t>•  </a:t>
            </a:r>
            <a:r>
              <a:rPr lang="ru-RU" dirty="0"/>
              <a:t>задние отделы зрительного бугра;</a:t>
            </a:r>
          </a:p>
          <a:p>
            <a:r>
              <a:rPr lang="ru-RU" dirty="0" smtClean="0"/>
              <a:t>•  </a:t>
            </a:r>
            <a:r>
              <a:rPr lang="ru-RU" dirty="0"/>
              <a:t>гипоталамус;</a:t>
            </a:r>
          </a:p>
          <a:p>
            <a:r>
              <a:rPr lang="ru-RU" dirty="0" smtClean="0"/>
              <a:t>•  </a:t>
            </a:r>
            <a:r>
              <a:rPr lang="ru-RU" dirty="0"/>
              <a:t>мозолистое тело;</a:t>
            </a:r>
          </a:p>
          <a:p>
            <a:r>
              <a:rPr lang="ru-RU" dirty="0" smtClean="0"/>
              <a:t>•  </a:t>
            </a:r>
            <a:r>
              <a:rPr lang="ru-RU" dirty="0"/>
              <a:t>хвостатое ядро;</a:t>
            </a:r>
          </a:p>
          <a:p>
            <a:r>
              <a:rPr lang="ru-RU" dirty="0" smtClean="0"/>
              <a:t>•  </a:t>
            </a:r>
            <a:r>
              <a:rPr lang="ru-RU" dirty="0"/>
              <a:t>часть зрительной лучистости (пучка </a:t>
            </a:r>
            <a:r>
              <a:rPr lang="ru-RU" dirty="0" err="1"/>
              <a:t>Грациоле</a:t>
            </a:r>
            <a:r>
              <a:rPr lang="ru-RU" dirty="0"/>
              <a:t>);</a:t>
            </a:r>
          </a:p>
          <a:p>
            <a:r>
              <a:rPr lang="ru-RU" dirty="0" smtClean="0"/>
              <a:t>•  </a:t>
            </a:r>
            <a:r>
              <a:rPr lang="ru-RU" dirty="0" err="1"/>
              <a:t>субталамическое</a:t>
            </a:r>
            <a:r>
              <a:rPr lang="ru-RU" dirty="0"/>
              <a:t> ядро (</a:t>
            </a:r>
            <a:r>
              <a:rPr lang="ru-RU" dirty="0" err="1"/>
              <a:t>льюисово</a:t>
            </a:r>
            <a:r>
              <a:rPr lang="ru-RU" dirty="0"/>
              <a:t> тело);</a:t>
            </a:r>
          </a:p>
          <a:p>
            <a:r>
              <a:rPr lang="ru-RU" dirty="0" smtClean="0"/>
              <a:t>•  </a:t>
            </a:r>
            <a:r>
              <a:rPr lang="ru-RU" dirty="0"/>
              <a:t>четверохолмие;</a:t>
            </a:r>
          </a:p>
          <a:p>
            <a:r>
              <a:rPr lang="ru-RU" dirty="0" smtClean="0"/>
              <a:t>•  </a:t>
            </a:r>
            <a:r>
              <a:rPr lang="ru-RU" dirty="0"/>
              <a:t>ножки мозга.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988840"/>
            <a:ext cx="4572000" cy="35646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923928" y="6014684"/>
            <a:ext cx="50404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rgbClr val="00B050"/>
                </a:solidFill>
              </a:rPr>
              <a:t>зеленым</a:t>
            </a:r>
            <a:r>
              <a:rPr lang="ru-RU" dirty="0" smtClean="0"/>
              <a:t> – бассейн задней мозговой артерии</a:t>
            </a:r>
          </a:p>
          <a:p>
            <a:r>
              <a:rPr lang="ru-RU" dirty="0" smtClean="0"/>
              <a:t>1 – бассейн задней мозговой артерии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32362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48680"/>
            <a:ext cx="8183880" cy="1051560"/>
          </a:xfrm>
        </p:spPr>
        <p:txBody>
          <a:bodyPr>
            <a:normAutofit fontScale="90000"/>
          </a:bodyPr>
          <a:lstStyle/>
          <a:p>
            <a:r>
              <a:rPr lang="ru-RU" dirty="0"/>
              <a:t>Кровоснабжение ствола большого мозга и мозжечка </a:t>
            </a:r>
            <a:r>
              <a:rPr lang="ru-RU" dirty="0" smtClean="0"/>
              <a:t>обеспечивается: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4114800" cy="4876800"/>
          </a:xfrm>
        </p:spPr>
        <p:txBody>
          <a:bodyPr/>
          <a:lstStyle/>
          <a:p>
            <a:r>
              <a:rPr lang="ru-RU" dirty="0"/>
              <a:t>позвоночными артериями</a:t>
            </a:r>
            <a:r>
              <a:rPr lang="ru-RU" dirty="0" smtClean="0"/>
              <a:t>,</a:t>
            </a:r>
          </a:p>
          <a:p>
            <a:r>
              <a:rPr lang="ru-RU" dirty="0" smtClean="0"/>
              <a:t> </a:t>
            </a:r>
            <a:r>
              <a:rPr lang="ru-RU" dirty="0"/>
              <a:t>базилярной </a:t>
            </a:r>
            <a:endParaRPr lang="ru-RU" dirty="0" smtClean="0"/>
          </a:p>
          <a:p>
            <a:r>
              <a:rPr lang="ru-RU" dirty="0" smtClean="0"/>
              <a:t> </a:t>
            </a:r>
            <a:r>
              <a:rPr lang="ru-RU" dirty="0"/>
              <a:t>задними мозговыми артериями</a:t>
            </a: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7145" y="1844824"/>
            <a:ext cx="541685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227019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183880" cy="1051560"/>
          </a:xfrm>
        </p:spPr>
        <p:txBody>
          <a:bodyPr/>
          <a:lstStyle/>
          <a:p>
            <a:r>
              <a:rPr lang="ru-RU" dirty="0"/>
              <a:t>Базилярная артерия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700808"/>
            <a:ext cx="8183880" cy="4187952"/>
          </a:xfrm>
        </p:spPr>
        <p:txBody>
          <a:bodyPr/>
          <a:lstStyle/>
          <a:p>
            <a:r>
              <a:rPr lang="ru-RU" dirty="0" smtClean="0"/>
              <a:t>принимает </a:t>
            </a:r>
            <a:r>
              <a:rPr lang="ru-RU" dirty="0"/>
              <a:t>участие в </a:t>
            </a:r>
            <a:r>
              <a:rPr lang="ru-RU" dirty="0" err="1"/>
              <a:t>васкуляризации</a:t>
            </a:r>
            <a:r>
              <a:rPr lang="ru-RU" dirty="0"/>
              <a:t> моста мозга и мозжечка. </a:t>
            </a:r>
            <a:endParaRPr lang="ru-RU" dirty="0" smtClean="0"/>
          </a:p>
          <a:p>
            <a:r>
              <a:rPr lang="ru-RU" dirty="0" smtClean="0"/>
              <a:t>Кровоснабжение </a:t>
            </a:r>
            <a:r>
              <a:rPr lang="ru-RU" b="1" dirty="0"/>
              <a:t>мозжечка</a:t>
            </a:r>
            <a:r>
              <a:rPr lang="ru-RU" dirty="0"/>
              <a:t> осуществляется тремя парами </a:t>
            </a:r>
            <a:r>
              <a:rPr lang="ru-RU" dirty="0">
                <a:solidFill>
                  <a:srgbClr val="FF0000"/>
                </a:solidFill>
              </a:rPr>
              <a:t>мозжечковых артерий</a:t>
            </a:r>
            <a:r>
              <a:rPr lang="ru-RU" dirty="0"/>
              <a:t>, две из которых отходят от основной артерии (верхняя и передняя нижняя), а одна (задняя нижняя) является наиболее крупной ветвью позвоночной артерии.</a:t>
            </a:r>
          </a:p>
        </p:txBody>
      </p:sp>
    </p:spTree>
    <p:extLst>
      <p:ext uri="{BB962C8B-B14F-4D97-AF65-F5344CB8AC3E}">
        <p14:creationId xmlns:p14="http://schemas.microsoft.com/office/powerpoint/2010/main" xmlns="" val="1999837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83880" cy="1051560"/>
          </a:xfrm>
        </p:spPr>
        <p:txBody>
          <a:bodyPr/>
          <a:lstStyle/>
          <a:p>
            <a:r>
              <a:rPr lang="ru-RU" dirty="0" smtClean="0"/>
              <a:t>Позвоночные артерии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700808"/>
            <a:ext cx="8183880" cy="4187952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Позвоночную артерию принято делить на </a:t>
            </a:r>
            <a:r>
              <a:rPr lang="ru-RU" u="sng" dirty="0" smtClean="0"/>
              <a:t>экстракраниальный отдел</a:t>
            </a:r>
            <a:r>
              <a:rPr lang="ru-RU" dirty="0" smtClean="0"/>
              <a:t>, включающий три отрезка (V</a:t>
            </a:r>
            <a:r>
              <a:rPr lang="ru-RU" baseline="-25000" dirty="0" smtClean="0"/>
              <a:t>1</a:t>
            </a:r>
            <a:r>
              <a:rPr lang="ru-RU" dirty="0" smtClean="0"/>
              <a:t>-V</a:t>
            </a:r>
            <a:r>
              <a:rPr lang="ru-RU" baseline="-25000" dirty="0" smtClean="0"/>
              <a:t>3</a:t>
            </a:r>
            <a:r>
              <a:rPr lang="ru-RU" dirty="0" smtClean="0"/>
              <a:t>) и </a:t>
            </a:r>
            <a:r>
              <a:rPr lang="ru-RU" u="sng" dirty="0" err="1" smtClean="0"/>
              <a:t>интракраниальный</a:t>
            </a:r>
            <a:r>
              <a:rPr lang="ru-RU" u="sng" dirty="0" smtClean="0"/>
              <a:t> отдел</a:t>
            </a:r>
            <a:r>
              <a:rPr lang="ru-RU" dirty="0" smtClean="0"/>
              <a:t> (V</a:t>
            </a:r>
            <a:r>
              <a:rPr lang="ru-RU" baseline="-25000" dirty="0" smtClean="0"/>
              <a:t>4</a:t>
            </a:r>
            <a:r>
              <a:rPr lang="ru-RU" dirty="0" smtClean="0"/>
              <a:t>), не имеющий разделения.</a:t>
            </a:r>
            <a:br>
              <a:rPr lang="ru-RU" dirty="0" smtClean="0"/>
            </a:br>
            <a:r>
              <a:rPr lang="ru-RU" dirty="0" smtClean="0"/>
              <a:t>V</a:t>
            </a:r>
            <a:r>
              <a:rPr lang="ru-RU" baseline="-25000" dirty="0" smtClean="0"/>
              <a:t>1</a:t>
            </a:r>
            <a:r>
              <a:rPr lang="ru-RU" dirty="0" smtClean="0"/>
              <a:t> - от подключичной артерии до поперечного отростка С</a:t>
            </a:r>
            <a:r>
              <a:rPr lang="ru-RU" baseline="-25000" dirty="0" smtClean="0"/>
              <a:t>6</a:t>
            </a:r>
            <a:r>
              <a:rPr lang="ru-RU" dirty="0" smtClean="0"/>
              <a:t>;</a:t>
            </a:r>
            <a:br>
              <a:rPr lang="ru-RU" dirty="0" smtClean="0"/>
            </a:br>
            <a:r>
              <a:rPr lang="ru-RU" dirty="0" smtClean="0"/>
              <a:t>V</a:t>
            </a:r>
            <a:r>
              <a:rPr lang="ru-RU" baseline="-25000" dirty="0" smtClean="0"/>
              <a:t>2</a:t>
            </a:r>
            <a:r>
              <a:rPr lang="ru-RU" dirty="0" smtClean="0"/>
              <a:t> - в костном канале на протяжении VI-II шейных позвонков;</a:t>
            </a:r>
            <a:br>
              <a:rPr lang="ru-RU" dirty="0" smtClean="0"/>
            </a:br>
            <a:r>
              <a:rPr lang="ru-RU" dirty="0" smtClean="0"/>
              <a:t>V</a:t>
            </a:r>
            <a:r>
              <a:rPr lang="ru-RU" baseline="-25000" dirty="0" smtClean="0"/>
              <a:t>3</a:t>
            </a:r>
            <a:r>
              <a:rPr lang="ru-RU" dirty="0" smtClean="0"/>
              <a:t> - от позвонка С</a:t>
            </a:r>
            <a:r>
              <a:rPr lang="ru-RU" baseline="-25000" dirty="0" smtClean="0"/>
              <a:t>2</a:t>
            </a:r>
            <a:r>
              <a:rPr lang="ru-RU" dirty="0" smtClean="0"/>
              <a:t> до твёрдой мозговой оболочки в области большого затылочного отверстия;</a:t>
            </a:r>
            <a:br>
              <a:rPr lang="ru-RU" dirty="0" smtClean="0"/>
            </a:br>
            <a:r>
              <a:rPr lang="ru-RU" dirty="0" smtClean="0"/>
              <a:t>V</a:t>
            </a:r>
            <a:r>
              <a:rPr lang="ru-RU" baseline="-25000" dirty="0" smtClean="0"/>
              <a:t>4</a:t>
            </a:r>
            <a:r>
              <a:rPr lang="ru-RU" dirty="0" smtClean="0"/>
              <a:t> - </a:t>
            </a:r>
            <a:r>
              <a:rPr lang="ru-RU" dirty="0" err="1" smtClean="0"/>
              <a:t>интракраниальную</a:t>
            </a:r>
            <a:r>
              <a:rPr lang="ru-RU" dirty="0" smtClean="0"/>
              <a:t> часть до слияния обеих позвоночных артерий в основную.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436578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69363" y="158750"/>
            <a:ext cx="4876047" cy="66802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7170" name="Rectangle 2"/>
          <p:cNvSpPr>
            <a:spLocks noGrp="1" noChangeArrowheads="1"/>
          </p:cNvSpPr>
          <p:nvPr>
            <p:ph type="body"/>
          </p:nvPr>
        </p:nvSpPr>
        <p:spPr>
          <a:xfrm>
            <a:off x="0" y="548680"/>
            <a:ext cx="4268553" cy="6673850"/>
          </a:xfrm>
          <a:ln/>
        </p:spPr>
        <p:txBody>
          <a:bodyPr anchor="t">
            <a:normAutofit fontScale="85000" lnSpcReduction="10000"/>
          </a:bodyPr>
          <a:lstStyle/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1 — фрагмент кости свода черепа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2 — твердая оболочка мозга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3 — паутинная оболочка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4 — мягкая (сосудистая) оболочка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5 — головной мозг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6 — </a:t>
            </a:r>
            <a:r>
              <a:rPr lang="ru-RU" sz="2000" b="0" i="1" dirty="0" err="1">
                <a:solidFill>
                  <a:schemeClr val="tx1"/>
                </a:solidFill>
              </a:rPr>
              <a:t>эпидуральное</a:t>
            </a:r>
            <a:r>
              <a:rPr lang="ru-RU" sz="2000" b="0" i="1" dirty="0">
                <a:solidFill>
                  <a:schemeClr val="tx1"/>
                </a:solidFill>
              </a:rPr>
              <a:t> пространство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7 — </a:t>
            </a:r>
            <a:r>
              <a:rPr lang="ru-RU" sz="2000" b="0" i="1" dirty="0" err="1">
                <a:solidFill>
                  <a:schemeClr val="tx1"/>
                </a:solidFill>
              </a:rPr>
              <a:t>субдуральное</a:t>
            </a:r>
            <a:r>
              <a:rPr lang="ru-RU" sz="2000" b="0" i="1" dirty="0">
                <a:solidFill>
                  <a:schemeClr val="tx1"/>
                </a:solidFill>
              </a:rPr>
              <a:t> пространство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8 — субарахноидальное пространство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9 — система </a:t>
            </a:r>
            <a:r>
              <a:rPr lang="ru-RU" sz="2000" b="0" i="1" dirty="0" err="1">
                <a:solidFill>
                  <a:schemeClr val="tx1"/>
                </a:solidFill>
              </a:rPr>
              <a:t>ликвороносных</a:t>
            </a:r>
            <a:r>
              <a:rPr lang="ru-RU" sz="2000" b="0" i="1" dirty="0">
                <a:solidFill>
                  <a:schemeClr val="tx1"/>
                </a:solidFill>
              </a:rPr>
              <a:t> каналов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10 — субарахноидальные ячеи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11 — артерии в </a:t>
            </a:r>
            <a:r>
              <a:rPr lang="ru-RU" sz="2000" b="0" i="1" dirty="0" err="1">
                <a:solidFill>
                  <a:schemeClr val="tx1"/>
                </a:solidFill>
              </a:rPr>
              <a:t>ликвороносных</a:t>
            </a:r>
            <a:r>
              <a:rPr lang="ru-RU" sz="2000" b="0" i="1" dirty="0">
                <a:solidFill>
                  <a:schemeClr val="tx1"/>
                </a:solidFill>
              </a:rPr>
              <a:t> каналах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12 — вены в системе субарахноидальных ячей</a:t>
            </a:r>
          </a:p>
          <a:p>
            <a:pPr marL="342900" indent="-339725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>
                <a:solidFill>
                  <a:schemeClr val="tx1"/>
                </a:solidFill>
              </a:rPr>
              <a:t>13 — конструкции, стабилизирующие артерии в просвете </a:t>
            </a:r>
            <a:r>
              <a:rPr lang="ru-RU" sz="2000" b="0" i="1" dirty="0" err="1">
                <a:solidFill>
                  <a:schemeClr val="tx1"/>
                </a:solidFill>
              </a:rPr>
              <a:t>иквороносных</a:t>
            </a:r>
            <a:r>
              <a:rPr lang="ru-RU" sz="2000" b="0" i="1" dirty="0">
                <a:solidFill>
                  <a:schemeClr val="tx1"/>
                </a:solidFill>
              </a:rPr>
              <a:t> каналов</a:t>
            </a: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0" dur="5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561" y="1954213"/>
            <a:ext cx="4818201" cy="47053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59432" y="133350"/>
            <a:ext cx="8959173" cy="585788"/>
          </a:xfrm>
          <a:ln/>
        </p:spPr>
        <p:txBody>
          <a:bodyPr>
            <a:normAutofit fontScale="90000"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b="0" i="1" u="sng" dirty="0">
                <a:solidFill>
                  <a:schemeClr val="tx1"/>
                </a:solidFill>
              </a:rPr>
              <a:t>Особенности венозного оттока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0273" y="900114"/>
            <a:ext cx="8638899" cy="720725"/>
          </a:xfrm>
          <a:ln/>
        </p:spPr>
        <p:txBody>
          <a:bodyPr>
            <a:normAutofit fontScale="77500" lnSpcReduction="20000"/>
          </a:bodyPr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2200" b="0" i="1" dirty="0">
                <a:cs typeface="Arial" charset="0"/>
              </a:rPr>
              <a:t>1. В венах, обеспечивающих отток от мозговой ткани, нет клапанов, но между ними отмечается большое </a:t>
            </a:r>
            <a:r>
              <a:rPr lang="ru-RU" sz="2200" b="0" i="1" dirty="0" err="1">
                <a:cs typeface="Arial" charset="0"/>
              </a:rPr>
              <a:t>колическтво</a:t>
            </a:r>
            <a:r>
              <a:rPr lang="ru-RU" sz="2200" b="0" i="1" dirty="0">
                <a:cs typeface="Arial" charset="0"/>
              </a:rPr>
              <a:t> анастомозов.</a:t>
            </a:r>
          </a:p>
        </p:txBody>
      </p:sp>
      <p:sp>
        <p:nvSpPr>
          <p:cNvPr id="8196" name="Rectangle 4"/>
          <p:cNvSpPr>
            <a:spLocks noGrp="1" noChangeArrowheads="1"/>
          </p:cNvSpPr>
          <p:nvPr>
            <p:ph type="body" idx="2"/>
          </p:nvPr>
        </p:nvSpPr>
        <p:spPr>
          <a:xfrm>
            <a:off x="320273" y="1619250"/>
            <a:ext cx="3679610" cy="5056188"/>
          </a:xfrm>
          <a:ln/>
        </p:spPr>
        <p:txBody>
          <a:bodyPr>
            <a:normAutofit fontScale="92500" lnSpcReduction="10000"/>
          </a:bodyPr>
          <a:lstStyle/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 b="0" i="1" dirty="0"/>
              <a:t>2</a:t>
            </a:r>
            <a:r>
              <a:rPr lang="ru-RU" sz="2400" b="0" i="1" dirty="0"/>
              <a:t>. </a:t>
            </a:r>
            <a:r>
              <a:rPr lang="ru-RU" sz="2200" b="0" i="1" dirty="0"/>
              <a:t>Венозное давление в полости черепа соответствует внутричерепному. Затруднение оттока крови из полости черепа вызывает задержку притока крови и последующую гипоксию мозга.</a:t>
            </a:r>
          </a:p>
          <a:p>
            <a:pPr indent="-341313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200" b="0" i="1" dirty="0"/>
              <a:t>3. В обеспечении венозного оттока принимают участие мозговые синусы, образованные листками твердой </a:t>
            </a:r>
            <a:r>
              <a:rPr lang="ru-RU" sz="2200" b="0" i="1" dirty="0">
                <a:solidFill>
                  <a:srgbClr val="FFFFFF"/>
                </a:solidFill>
              </a:rPr>
              <a:t>мозговой оболочки.</a:t>
            </a: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1" dur="1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5" dur="500"/>
                                        <p:tgtEl>
                                          <p:spTgt spid="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320273" y="0"/>
            <a:ext cx="8638899" cy="1143000"/>
          </a:xfrm>
          <a:ln/>
        </p:spPr>
        <p:txBody>
          <a:bodyPr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i="1" u="sng">
                <a:solidFill>
                  <a:srgbClr val="FFFFFF"/>
                </a:solidFill>
              </a:rPr>
              <a:t>Пещеристый венозный синус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9112" y="1166813"/>
            <a:ext cx="6425208" cy="53133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159432" y="98426"/>
            <a:ext cx="8959173" cy="1243013"/>
          </a:xfrm>
          <a:ln/>
        </p:spPr>
        <p:txBody>
          <a:bodyPr>
            <a:normAutofit fontScale="90000"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2800" i="1" u="sng" dirty="0">
                <a:solidFill>
                  <a:schemeClr val="tx1"/>
                </a:solidFill>
              </a:rPr>
              <a:t>Относительная стабильность мозгового кровообращения. Механизмы регуляции кровотока в головном мозге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59431" y="1439863"/>
            <a:ext cx="5118721" cy="5219700"/>
          </a:xfrm>
          <a:ln/>
        </p:spPr>
        <p:txBody>
          <a:bodyPr>
            <a:normAutofit fontScale="85000" lnSpcReduction="10000"/>
          </a:bodyPr>
          <a:lstStyle/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u="sng" dirty="0"/>
              <a:t>1. Нейрогенные механизмы: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0" i="1" dirty="0"/>
              <a:t>    </a:t>
            </a:r>
            <a:r>
              <a:rPr lang="ru-RU" sz="2000" b="0" i="1" dirty="0"/>
              <a:t>Центральное звено — в сосудодвигательном центре продолговатого мозга.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/>
              <a:t>    Симпатическая </a:t>
            </a:r>
            <a:r>
              <a:rPr lang="ru-RU" sz="2000" b="0" i="1" dirty="0" err="1"/>
              <a:t>норадренергическая</a:t>
            </a:r>
            <a:r>
              <a:rPr lang="ru-RU" sz="2000" b="0" i="1" dirty="0"/>
              <a:t> иннервация — осуществляется верхними шейными симпатическими ганглиями.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0" i="1" dirty="0"/>
              <a:t>    Холинергическая иннервация — парасимпатическое ядро лицевого нерва.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u="sng" dirty="0"/>
              <a:t>2. Метаболические механизмы.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u="sng" dirty="0"/>
              <a:t>3. </a:t>
            </a:r>
            <a:r>
              <a:rPr lang="ru-RU" i="1" u="sng" dirty="0" err="1"/>
              <a:t>Миогенный</a:t>
            </a:r>
            <a:r>
              <a:rPr lang="ru-RU" i="1" u="sng" dirty="0"/>
              <a:t> механизм: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0" i="1" dirty="0"/>
              <a:t>    </a:t>
            </a:r>
            <a:r>
              <a:rPr lang="ru-RU" sz="2000" b="0" i="1" dirty="0"/>
              <a:t>Феномен </a:t>
            </a:r>
            <a:r>
              <a:rPr lang="ru-RU" sz="2000" b="0" i="1" dirty="0" err="1"/>
              <a:t>Остроумова-Бейлисса</a:t>
            </a:r>
            <a:r>
              <a:rPr lang="ru-RU" sz="2000" b="0" i="1" dirty="0"/>
              <a:t> (повышение давления внутри сосуда вызывает его сокращение, а снижение давления - расслабление).</a:t>
            </a: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8994" y="1619251"/>
            <a:ext cx="3091267" cy="3419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148144" y="130175"/>
            <a:ext cx="8959173" cy="652463"/>
          </a:xfrm>
          <a:ln/>
        </p:spPr>
        <p:txBody>
          <a:bodyPr>
            <a:normAutofit fontScale="90000"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3200" i="1" u="sng">
                <a:solidFill>
                  <a:srgbClr val="FFFFFF"/>
                </a:solidFill>
              </a:rPr>
              <a:t>Формирование сосудов мозга в эмбриогенезе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984687" y="5219701"/>
            <a:ext cx="4159313" cy="1439863"/>
          </a:xfrm>
          <a:ln/>
        </p:spPr>
        <p:txBody>
          <a:bodyPr>
            <a:normAutofit fontScale="77500" lnSpcReduction="20000"/>
          </a:bodyPr>
          <a:lstStyle/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>
                <a:solidFill>
                  <a:srgbClr val="FFFFFF"/>
                </a:solidFill>
              </a:rPr>
              <a:t>1 — спинная аорта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>
                <a:solidFill>
                  <a:srgbClr val="FFFFFF"/>
                </a:solidFill>
              </a:rPr>
              <a:t>2 — артериальный проток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>
                <a:solidFill>
                  <a:srgbClr val="FFFFFF"/>
                </a:solidFill>
              </a:rPr>
              <a:t>3-8  —  аортальные дуги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3590" y="954089"/>
            <a:ext cx="4275007" cy="5705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1268" name="AutoShape 4"/>
          <p:cNvSpPr>
            <a:spLocks noChangeArrowheads="1"/>
          </p:cNvSpPr>
          <p:nvPr/>
        </p:nvSpPr>
        <p:spPr bwMode="auto">
          <a:xfrm>
            <a:off x="4959290" y="900113"/>
            <a:ext cx="3999882" cy="4140200"/>
          </a:xfrm>
          <a:prstGeom prst="wedgeRectCallout">
            <a:avLst>
              <a:gd name="adj1" fmla="val -100056"/>
              <a:gd name="adj2" fmla="val -11856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>
            <a:outerShdw dist="152735" dir="2700000" algn="ctr" rotWithShape="0">
              <a:srgbClr val="808080"/>
            </a:outerShdw>
          </a:effectLst>
        </p:spPr>
        <p:txBody>
          <a:bodyPr wrap="none" anchor="ctr"/>
          <a:lstStyle/>
          <a:p>
            <a:endParaRPr lang="ru-RU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0429" y="1079500"/>
            <a:ext cx="3589313" cy="3784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2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5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Text Box 1"/>
          <p:cNvSpPr txBox="1">
            <a:spLocks noChangeArrowheads="1"/>
          </p:cNvSpPr>
          <p:nvPr/>
        </p:nvSpPr>
        <p:spPr bwMode="auto">
          <a:xfrm>
            <a:off x="1537874" y="577850"/>
            <a:ext cx="5937039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382353" y="1565275"/>
            <a:ext cx="4341318" cy="4972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0" y="-139700"/>
            <a:ext cx="9144000" cy="679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2160" tIns="46080" rIns="92160" bIns="46080" anchor="ctr"/>
          <a:lstStyle/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b="1" i="1" u="sng">
                <a:solidFill>
                  <a:srgbClr val="FFFFFF"/>
                </a:solidFill>
                <a:latin typeface="Arial" charset="0"/>
                <a:ea typeface="돋움" pitchFamily="48" charset="0"/>
                <a:cs typeface="돋움" pitchFamily="48" charset="0"/>
              </a:rPr>
              <a:t>Формирование венозных синусов твердой мозговой оболочки</a:t>
            </a:r>
          </a:p>
        </p:txBody>
      </p:sp>
      <p:sp>
        <p:nvSpPr>
          <p:cNvPr id="12292" name="Rectangle 4"/>
          <p:cNvSpPr>
            <a:spLocks noChangeArrowheads="1"/>
          </p:cNvSpPr>
          <p:nvPr/>
        </p:nvSpPr>
        <p:spPr bwMode="auto">
          <a:xfrm>
            <a:off x="1821464" y="1079501"/>
            <a:ext cx="5858029" cy="5076825"/>
          </a:xfrm>
          <a:prstGeom prst="rect">
            <a:avLst/>
          </a:prstGeom>
          <a:blipFill dpi="0" rotWithShape="0">
            <a:blip r:embed="rId3" cstate="print"/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>
            <a:outerShdw dist="152735" dir="2700000" algn="ctr" rotWithShape="0">
              <a:srgbClr val="808080"/>
            </a:outerShdw>
          </a:effectLst>
        </p:spPr>
        <p:txBody>
          <a:bodyPr lIns="90000" tIns="45000" rIns="90000" bIns="45000" anchor="ctr" anchorCtr="1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i="1">
                <a:solidFill>
                  <a:srgbClr val="000000"/>
                </a:solidFill>
                <a:ea typeface="굴림" pitchFamily="1" charset="0"/>
                <a:cs typeface="굴림" pitchFamily="1" charset="0"/>
              </a:rPr>
              <a:t>.</a:t>
            </a:r>
          </a:p>
        </p:txBody>
      </p:sp>
      <p:sp>
        <p:nvSpPr>
          <p:cNvPr id="12293" name="Line 5"/>
          <p:cNvSpPr>
            <a:spLocks noChangeShapeType="1"/>
          </p:cNvSpPr>
          <p:nvPr/>
        </p:nvSpPr>
        <p:spPr bwMode="auto">
          <a:xfrm>
            <a:off x="1279681" y="1619250"/>
            <a:ext cx="799976" cy="179388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294" name="Text Box 6"/>
          <p:cNvSpPr txBox="1">
            <a:spLocks noChangeArrowheads="1"/>
          </p:cNvSpPr>
          <p:nvPr/>
        </p:nvSpPr>
        <p:spPr bwMode="auto">
          <a:xfrm>
            <a:off x="148144" y="1339850"/>
            <a:ext cx="1166808" cy="395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Plexus ant</a:t>
            </a:r>
            <a:r>
              <a:rPr lang="ru-RU" sz="2000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.</a:t>
            </a:r>
          </a:p>
        </p:txBody>
      </p:sp>
      <p:sp>
        <p:nvSpPr>
          <p:cNvPr id="12295" name="Line 7"/>
          <p:cNvSpPr>
            <a:spLocks noChangeShapeType="1"/>
          </p:cNvSpPr>
          <p:nvPr/>
        </p:nvSpPr>
        <p:spPr bwMode="auto">
          <a:xfrm>
            <a:off x="1439112" y="1260476"/>
            <a:ext cx="1120249" cy="720725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1" y="900114"/>
            <a:ext cx="1392552" cy="395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N. trigeminus</a:t>
            </a:r>
          </a:p>
        </p:txBody>
      </p:sp>
      <p:sp>
        <p:nvSpPr>
          <p:cNvPr id="12297" name="Line 9"/>
          <p:cNvSpPr>
            <a:spLocks noChangeShapeType="1"/>
          </p:cNvSpPr>
          <p:nvPr/>
        </p:nvSpPr>
        <p:spPr bwMode="auto">
          <a:xfrm>
            <a:off x="2239088" y="900114"/>
            <a:ext cx="320272" cy="720725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812675" y="504825"/>
            <a:ext cx="1587255" cy="395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Plexus medialis</a:t>
            </a:r>
          </a:p>
        </p:txBody>
      </p:sp>
      <p:sp>
        <p:nvSpPr>
          <p:cNvPr id="12299" name="Line 11"/>
          <p:cNvSpPr>
            <a:spLocks noChangeShapeType="1"/>
          </p:cNvSpPr>
          <p:nvPr/>
        </p:nvSpPr>
        <p:spPr bwMode="auto">
          <a:xfrm>
            <a:off x="2879634" y="900113"/>
            <a:ext cx="1410" cy="900112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0" name="Text Box 12"/>
          <p:cNvSpPr txBox="1">
            <a:spLocks noChangeArrowheads="1"/>
          </p:cNvSpPr>
          <p:nvPr/>
        </p:nvSpPr>
        <p:spPr bwMode="auto">
          <a:xfrm>
            <a:off x="2399930" y="539751"/>
            <a:ext cx="1614062" cy="5746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V. capitis prima</a:t>
            </a:r>
          </a:p>
        </p:txBody>
      </p:sp>
      <p:sp>
        <p:nvSpPr>
          <p:cNvPr id="12301" name="Line 13"/>
          <p:cNvSpPr>
            <a:spLocks noChangeShapeType="1"/>
          </p:cNvSpPr>
          <p:nvPr/>
        </p:nvSpPr>
        <p:spPr bwMode="auto">
          <a:xfrm flipH="1">
            <a:off x="3195674" y="900113"/>
            <a:ext cx="967873" cy="900112"/>
          </a:xfrm>
          <a:prstGeom prst="line">
            <a:avLst/>
          </a:prstGeom>
          <a:noFill/>
          <a:ln w="1080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4023868" y="539750"/>
            <a:ext cx="1255695" cy="395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Plexus post</a:t>
            </a:r>
            <a:r>
              <a:rPr lang="ru-RU" sz="2000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.</a:t>
            </a:r>
          </a:p>
        </p:txBody>
      </p:sp>
      <p:sp>
        <p:nvSpPr>
          <p:cNvPr id="12303" name="Line 15"/>
          <p:cNvSpPr>
            <a:spLocks noChangeShapeType="1"/>
          </p:cNvSpPr>
          <p:nvPr/>
        </p:nvSpPr>
        <p:spPr bwMode="auto">
          <a:xfrm flipH="1">
            <a:off x="7034714" y="1439864"/>
            <a:ext cx="808442" cy="720725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4" name="Text Box 16"/>
          <p:cNvSpPr txBox="1">
            <a:spLocks noChangeArrowheads="1"/>
          </p:cNvSpPr>
          <p:nvPr/>
        </p:nvSpPr>
        <p:spPr bwMode="auto">
          <a:xfrm>
            <a:off x="7838924" y="1079500"/>
            <a:ext cx="2239088" cy="395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F. jugulare</a:t>
            </a:r>
          </a:p>
        </p:txBody>
      </p:sp>
      <p:sp>
        <p:nvSpPr>
          <p:cNvPr id="12305" name="Line 17"/>
          <p:cNvSpPr>
            <a:spLocks noChangeShapeType="1"/>
          </p:cNvSpPr>
          <p:nvPr/>
        </p:nvSpPr>
        <p:spPr bwMode="auto">
          <a:xfrm flipV="1">
            <a:off x="1439111" y="3594100"/>
            <a:ext cx="1279681" cy="1270000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6" name="Text Box 18"/>
          <p:cNvSpPr txBox="1">
            <a:spLocks noChangeArrowheads="1"/>
          </p:cNvSpPr>
          <p:nvPr/>
        </p:nvSpPr>
        <p:spPr bwMode="auto">
          <a:xfrm>
            <a:off x="7055" y="4645025"/>
            <a:ext cx="1432056" cy="395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V. ophtalmica</a:t>
            </a:r>
          </a:p>
        </p:txBody>
      </p:sp>
      <p:sp>
        <p:nvSpPr>
          <p:cNvPr id="12307" name="Line 19"/>
          <p:cNvSpPr>
            <a:spLocks noChangeShapeType="1"/>
          </p:cNvSpPr>
          <p:nvPr/>
        </p:nvSpPr>
        <p:spPr bwMode="auto">
          <a:xfrm flipV="1">
            <a:off x="1439111" y="3414714"/>
            <a:ext cx="1439111" cy="909637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08" name="Text Box 20"/>
          <p:cNvSpPr txBox="1">
            <a:spLocks noChangeArrowheads="1"/>
          </p:cNvSpPr>
          <p:nvPr/>
        </p:nvSpPr>
        <p:spPr bwMode="auto">
          <a:xfrm>
            <a:off x="0" y="4105275"/>
            <a:ext cx="1477206" cy="3952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Sinus petrosus</a:t>
            </a:r>
          </a:p>
        </p:txBody>
      </p:sp>
      <p:sp>
        <p:nvSpPr>
          <p:cNvPr id="12309" name="Line 21"/>
          <p:cNvSpPr>
            <a:spLocks noChangeShapeType="1"/>
          </p:cNvSpPr>
          <p:nvPr/>
        </p:nvSpPr>
        <p:spPr bwMode="auto">
          <a:xfrm flipV="1">
            <a:off x="1599954" y="3775075"/>
            <a:ext cx="1120249" cy="1449388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10" name="Text Box 22"/>
          <p:cNvSpPr txBox="1">
            <a:spLocks noChangeArrowheads="1"/>
          </p:cNvSpPr>
          <p:nvPr/>
        </p:nvSpPr>
        <p:spPr bwMode="auto">
          <a:xfrm>
            <a:off x="0" y="5075239"/>
            <a:ext cx="1728345" cy="3952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Sinus cavernosus</a:t>
            </a:r>
          </a:p>
        </p:txBody>
      </p:sp>
      <p:sp>
        <p:nvSpPr>
          <p:cNvPr id="12311" name="Line 23"/>
          <p:cNvSpPr>
            <a:spLocks noChangeShapeType="1"/>
          </p:cNvSpPr>
          <p:nvPr/>
        </p:nvSpPr>
        <p:spPr bwMode="auto">
          <a:xfrm>
            <a:off x="1279681" y="2700338"/>
            <a:ext cx="959407" cy="360362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12" name="Text Box 24"/>
          <p:cNvSpPr txBox="1">
            <a:spLocks noChangeArrowheads="1"/>
          </p:cNvSpPr>
          <p:nvPr/>
        </p:nvSpPr>
        <p:spPr bwMode="auto">
          <a:xfrm>
            <a:off x="450076" y="2339975"/>
            <a:ext cx="989036" cy="700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Plexus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sagittalis</a:t>
            </a:r>
          </a:p>
        </p:txBody>
      </p:sp>
      <p:sp>
        <p:nvSpPr>
          <p:cNvPr id="12313" name="Line 25"/>
          <p:cNvSpPr>
            <a:spLocks noChangeShapeType="1"/>
          </p:cNvSpPr>
          <p:nvPr/>
        </p:nvSpPr>
        <p:spPr bwMode="auto">
          <a:xfrm flipV="1">
            <a:off x="799977" y="3235326"/>
            <a:ext cx="2239087" cy="188913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14" name="Text Box 26"/>
          <p:cNvSpPr txBox="1">
            <a:spLocks noChangeArrowheads="1"/>
          </p:cNvSpPr>
          <p:nvPr/>
        </p:nvSpPr>
        <p:spPr bwMode="auto">
          <a:xfrm>
            <a:off x="179185" y="3138489"/>
            <a:ext cx="1741042" cy="822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Sinus </a:t>
            </a:r>
          </a:p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transversus</a:t>
            </a:r>
          </a:p>
        </p:txBody>
      </p:sp>
      <p:sp>
        <p:nvSpPr>
          <p:cNvPr id="12315" name="Line 27"/>
          <p:cNvSpPr>
            <a:spLocks noChangeShapeType="1"/>
          </p:cNvSpPr>
          <p:nvPr/>
        </p:nvSpPr>
        <p:spPr bwMode="auto">
          <a:xfrm flipH="1">
            <a:off x="6234738" y="2160588"/>
            <a:ext cx="1608418" cy="1079500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16" name="Line 28"/>
          <p:cNvSpPr>
            <a:spLocks noChangeShapeType="1"/>
          </p:cNvSpPr>
          <p:nvPr/>
        </p:nvSpPr>
        <p:spPr bwMode="auto">
          <a:xfrm flipH="1">
            <a:off x="6395580" y="2879726"/>
            <a:ext cx="1447577" cy="360363"/>
          </a:xfrm>
          <a:prstGeom prst="line">
            <a:avLst/>
          </a:prstGeom>
          <a:noFill/>
          <a:ln w="9360">
            <a:solidFill>
              <a:srgbClr val="FF0000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ru-RU"/>
          </a:p>
        </p:txBody>
      </p:sp>
      <p:sp>
        <p:nvSpPr>
          <p:cNvPr id="12317" name="Text Box 29"/>
          <p:cNvSpPr txBox="1">
            <a:spLocks noChangeArrowheads="1"/>
          </p:cNvSpPr>
          <p:nvPr/>
        </p:nvSpPr>
        <p:spPr bwMode="auto">
          <a:xfrm>
            <a:off x="7860087" y="1820864"/>
            <a:ext cx="1099085" cy="700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Sin.sagitt. sup.</a:t>
            </a:r>
          </a:p>
        </p:txBody>
      </p:sp>
      <p:sp>
        <p:nvSpPr>
          <p:cNvPr id="12318" name="Text Box 30"/>
          <p:cNvSpPr txBox="1">
            <a:spLocks noChangeArrowheads="1"/>
          </p:cNvSpPr>
          <p:nvPr/>
        </p:nvSpPr>
        <p:spPr bwMode="auto">
          <a:xfrm>
            <a:off x="7841745" y="2700339"/>
            <a:ext cx="1117428" cy="1260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5000" rIns="90000" bIns="45000"/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000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Sin. rectus</a:t>
            </a: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7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1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5" dur="5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9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3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7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31" dur="5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3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39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43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47" dur="5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51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55" dur="500"/>
                                        <p:tgtEl>
                                          <p:spTgt spid="12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59" dur="500"/>
                                        <p:tgtEl>
                                          <p:spTgt spid="12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63" dur="500"/>
                                        <p:tgtEl>
                                          <p:spTgt spid="12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67" dur="500"/>
                                        <p:tgtEl>
                                          <p:spTgt spid="12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71" dur="500"/>
                                        <p:tgtEl>
                                          <p:spTgt spid="123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75" dur="500"/>
                                        <p:tgtEl>
                                          <p:spTgt spid="12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79" dur="500"/>
                                        <p:tgtEl>
                                          <p:spTgt spid="12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83" dur="500"/>
                                        <p:tgtEl>
                                          <p:spTgt spid="12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87" dur="500"/>
                                        <p:tgtEl>
                                          <p:spTgt spid="12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91" dur="5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95" dur="500"/>
                                        <p:tgtEl>
                                          <p:spTgt spid="12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99" dur="500"/>
                                        <p:tgtEl>
                                          <p:spTgt spid="12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103" dur="500"/>
                                        <p:tgtEl>
                                          <p:spTgt spid="12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07" dur="5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3" grpId="0" animBg="1"/>
      <p:bldP spid="12295" grpId="0" animBg="1"/>
      <p:bldP spid="12297" grpId="0" animBg="1"/>
      <p:bldP spid="12299" grpId="0" animBg="1"/>
      <p:bldP spid="12301" grpId="0" animBg="1"/>
      <p:bldP spid="12303" grpId="0" animBg="1"/>
      <p:bldP spid="12305" grpId="0" animBg="1"/>
      <p:bldP spid="12307" grpId="0" animBg="1"/>
      <p:bldP spid="12309" grpId="0" animBg="1"/>
      <p:bldP spid="12311" grpId="0" animBg="1"/>
      <p:bldP spid="12313" grpId="0" animBg="1"/>
      <p:bldP spid="12315" grpId="0" animBg="1"/>
      <p:bldP spid="123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1"/>
          <p:cNvSpPr txBox="1">
            <a:spLocks noChangeArrowheads="1"/>
          </p:cNvSpPr>
          <p:nvPr/>
        </p:nvSpPr>
        <p:spPr bwMode="auto">
          <a:xfrm>
            <a:off x="2110697" y="231775"/>
            <a:ext cx="4710973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0" name="Text Box 2"/>
          <p:cNvSpPr txBox="1">
            <a:spLocks noChangeArrowheads="1"/>
          </p:cNvSpPr>
          <p:nvPr/>
        </p:nvSpPr>
        <p:spPr bwMode="auto">
          <a:xfrm>
            <a:off x="228565" y="990600"/>
            <a:ext cx="2209459" cy="4972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59432" y="55563"/>
            <a:ext cx="8959173" cy="969962"/>
          </a:xfrm>
          <a:ln/>
        </p:spPr>
        <p:txBody>
          <a:bodyPr>
            <a:normAutofit fontScale="90000"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3200" i="1" u="sng" dirty="0">
                <a:solidFill>
                  <a:schemeClr val="tx1"/>
                </a:solidFill>
              </a:rPr>
              <a:t>Постнатальное развитие сосудов головного мозга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1277937"/>
            <a:ext cx="9144000" cy="5580063"/>
          </a:xfrm>
          <a:ln/>
        </p:spPr>
        <p:txBody>
          <a:bodyPr>
            <a:normAutofit fontScale="92500" lnSpcReduction="10000"/>
          </a:bodyPr>
          <a:lstStyle/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i="1" dirty="0">
                <a:cs typeface="Arial" charset="0"/>
              </a:rPr>
              <a:t>• Просвет церебральных сосудов у детей с возрастом непрерывно увеличивается.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i="1" dirty="0">
                <a:cs typeface="Arial" charset="0"/>
              </a:rPr>
              <a:t>• </a:t>
            </a:r>
            <a:r>
              <a:rPr lang="ru-RU" i="1" dirty="0" err="1">
                <a:cs typeface="Arial" charset="0"/>
              </a:rPr>
              <a:t>Венозрые</a:t>
            </a:r>
            <a:r>
              <a:rPr lang="ru-RU" i="1" dirty="0">
                <a:cs typeface="Arial" charset="0"/>
              </a:rPr>
              <a:t> синусы в первые годы жизни более широкие, чем у взрослых. Нормальные размеры они приобретают лишь с развитием </a:t>
            </a:r>
            <a:r>
              <a:rPr lang="ru-RU" i="1" dirty="0" err="1">
                <a:cs typeface="Arial" charset="0"/>
              </a:rPr>
              <a:t>диплоэтических</a:t>
            </a:r>
            <a:r>
              <a:rPr lang="ru-RU" i="1" dirty="0">
                <a:cs typeface="Arial" charset="0"/>
              </a:rPr>
              <a:t> вен, которые образуются после закрытия родничков.</a:t>
            </a:r>
          </a:p>
          <a:p>
            <a:pPr indent="-339725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sz="3200" i="1" u="sng" dirty="0">
                <a:cs typeface="Arial" charset="0"/>
              </a:rPr>
              <a:t>Причины нарушения мозгового кровоснабжения у детей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i="1" dirty="0">
                <a:cs typeface="Arial" charset="0"/>
              </a:rPr>
              <a:t>• Родовая травма шейного отдела позвоночника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i="1" dirty="0">
                <a:cs typeface="Arial" charset="0"/>
              </a:rPr>
              <a:t>• Гипоксия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i="1" dirty="0">
                <a:cs typeface="Arial" charset="0"/>
              </a:rPr>
              <a:t>• Повышение АД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r>
              <a:rPr lang="ru-RU" i="1" dirty="0">
                <a:cs typeface="Arial" charset="0"/>
              </a:rPr>
              <a:t>• Аномалии развития сосудов</a:t>
            </a:r>
          </a:p>
          <a:p>
            <a:pPr indent="-339725" algn="ctr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  <a:tab pos="10134600" algn="l"/>
              </a:tabLst>
            </a:pPr>
            <a:endParaRPr lang="ru-RU" i="1" dirty="0">
              <a:cs typeface="Arial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0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1" dur="1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ext Box 1"/>
          <p:cNvSpPr txBox="1">
            <a:spLocks noChangeArrowheads="1"/>
          </p:cNvSpPr>
          <p:nvPr/>
        </p:nvSpPr>
        <p:spPr bwMode="auto">
          <a:xfrm>
            <a:off x="2110697" y="231775"/>
            <a:ext cx="4710973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34" name="Text Box 2"/>
          <p:cNvSpPr txBox="1">
            <a:spLocks noChangeArrowheads="1"/>
          </p:cNvSpPr>
          <p:nvPr/>
        </p:nvSpPr>
        <p:spPr bwMode="auto">
          <a:xfrm>
            <a:off x="228565" y="990600"/>
            <a:ext cx="2209459" cy="4972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59432" y="55563"/>
            <a:ext cx="8959173" cy="969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2160" tIns="46080" rIns="92160" bIns="46080" anchor="ctr"/>
          <a:lstStyle/>
          <a:p>
            <a:pPr algn="ctr">
              <a:lnSpc>
                <a:spcPct val="90000"/>
              </a:lnSpc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3200" b="1" i="1" u="sng">
                <a:solidFill>
                  <a:srgbClr val="FFFFFF"/>
                </a:solidFill>
                <a:latin typeface="Arial" charset="0"/>
                <a:cs typeface="Arial" charset="0"/>
              </a:rPr>
              <a:t>Особенности кровоснабжения ЦНС в пожилом возрасте: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0" y="1079501"/>
            <a:ext cx="9144000" cy="4200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2160" tIns="46080" rIns="92160" bIns="46080"/>
          <a:lstStyle/>
          <a:p>
            <a:pPr marL="342900" indent="-339725">
              <a:lnSpc>
                <a:spcPct val="90000"/>
              </a:lnSpc>
              <a:spcBef>
                <a:spcPts val="9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</a:pPr>
            <a:endParaRPr lang="ru-RU" b="1" i="1" u="sng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marL="342900" indent="-339725">
              <a:lnSpc>
                <a:spcPct val="90000"/>
              </a:lnSpc>
              <a:spcBef>
                <a:spcPts val="9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</a:pPr>
            <a:endParaRPr lang="ru-RU" b="1" i="1">
              <a:solidFill>
                <a:srgbClr val="FFFFFF"/>
              </a:solidFill>
              <a:latin typeface="Arial" charset="0"/>
              <a:cs typeface="Arial" charset="0"/>
            </a:endParaRPr>
          </a:p>
          <a:p>
            <a:pPr marL="342900" indent="-339725" algn="r">
              <a:lnSpc>
                <a:spcPct val="90000"/>
              </a:lnSpc>
              <a:spcBef>
                <a:spcPts val="9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  <a:tab pos="9410700" algn="l"/>
                <a:tab pos="10134600" algn="l"/>
              </a:tabLst>
            </a:pPr>
            <a:endParaRPr lang="ru-RU" b="1" i="1">
              <a:solidFill>
                <a:srgbClr val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159432" y="1260476"/>
            <a:ext cx="3039064" cy="1260475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Нарушение функций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лимбической системы,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гипоталамуса</a:t>
            </a:r>
          </a:p>
        </p:txBody>
      </p:sp>
      <p:sp>
        <p:nvSpPr>
          <p:cNvPr id="18439" name="AutoShape 7"/>
          <p:cNvSpPr>
            <a:spLocks noChangeArrowheads="1"/>
          </p:cNvSpPr>
          <p:nvPr/>
        </p:nvSpPr>
        <p:spPr bwMode="auto">
          <a:xfrm>
            <a:off x="1439111" y="2519363"/>
            <a:ext cx="479704" cy="539750"/>
          </a:xfrm>
          <a:prstGeom prst="down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0" name="Rectangle 8"/>
          <p:cNvSpPr>
            <a:spLocks noChangeArrowheads="1"/>
          </p:cNvSpPr>
          <p:nvPr/>
        </p:nvSpPr>
        <p:spPr bwMode="auto">
          <a:xfrm>
            <a:off x="159432" y="3060701"/>
            <a:ext cx="3039064" cy="2339975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159432" y="3060700"/>
            <a:ext cx="3129361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Нарушение регуляции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вегетативных ф-ций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(развитие гипертензии,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коронарной недоста-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точности, сахарного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диабета и др.)</a:t>
            </a:r>
          </a:p>
        </p:txBody>
      </p:sp>
      <p:sp>
        <p:nvSpPr>
          <p:cNvPr id="18442" name="Rectangle 10"/>
          <p:cNvSpPr>
            <a:spLocks noChangeArrowheads="1"/>
          </p:cNvSpPr>
          <p:nvPr/>
        </p:nvSpPr>
        <p:spPr bwMode="auto">
          <a:xfrm>
            <a:off x="3679610" y="3060701"/>
            <a:ext cx="2239088" cy="1260475"/>
          </a:xfrm>
          <a:prstGeom prst="rect">
            <a:avLst/>
          </a:prstGeom>
          <a:noFill/>
          <a:ln w="7200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3690897" y="3060700"/>
            <a:ext cx="2227801" cy="11874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Нарушения мозгового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кровоснабжения</a:t>
            </a:r>
          </a:p>
        </p:txBody>
      </p:sp>
      <p:sp>
        <p:nvSpPr>
          <p:cNvPr id="18444" name="Rectangle 12"/>
          <p:cNvSpPr>
            <a:spLocks noChangeArrowheads="1"/>
          </p:cNvSpPr>
          <p:nvPr/>
        </p:nvSpPr>
        <p:spPr bwMode="auto">
          <a:xfrm>
            <a:off x="6398402" y="1260475"/>
            <a:ext cx="2559360" cy="2160588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5" name="Text Box 13"/>
          <p:cNvSpPr txBox="1">
            <a:spLocks noChangeArrowheads="1"/>
          </p:cNvSpPr>
          <p:nvPr/>
        </p:nvSpPr>
        <p:spPr bwMode="auto">
          <a:xfrm>
            <a:off x="6398402" y="1439863"/>
            <a:ext cx="2720202" cy="197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Снижение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приспособительных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реакций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гемодинамики</a:t>
            </a:r>
          </a:p>
        </p:txBody>
      </p:sp>
      <p:sp>
        <p:nvSpPr>
          <p:cNvPr id="18446" name="Rectangle 14"/>
          <p:cNvSpPr>
            <a:spLocks noChangeArrowheads="1"/>
          </p:cNvSpPr>
          <p:nvPr/>
        </p:nvSpPr>
        <p:spPr bwMode="auto">
          <a:xfrm>
            <a:off x="3679610" y="4859338"/>
            <a:ext cx="2239088" cy="1439862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3679610" y="4746626"/>
            <a:ext cx="2239088" cy="15541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Морфологи-ческие изменения сосудов</a:t>
            </a:r>
          </a:p>
        </p:txBody>
      </p:sp>
      <p:sp>
        <p:nvSpPr>
          <p:cNvPr id="18448" name="AutoShape 16"/>
          <p:cNvSpPr>
            <a:spLocks noChangeArrowheads="1"/>
          </p:cNvSpPr>
          <p:nvPr/>
        </p:nvSpPr>
        <p:spPr bwMode="auto">
          <a:xfrm>
            <a:off x="3199906" y="3600451"/>
            <a:ext cx="479704" cy="360363"/>
          </a:xfrm>
          <a:prstGeom prst="rightArrow">
            <a:avLst>
              <a:gd name="adj1" fmla="val 50000"/>
              <a:gd name="adj2" fmla="val 37445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49" name="AutoShape 17"/>
          <p:cNvSpPr>
            <a:spLocks noChangeArrowheads="1"/>
          </p:cNvSpPr>
          <p:nvPr/>
        </p:nvSpPr>
        <p:spPr bwMode="auto">
          <a:xfrm>
            <a:off x="4639018" y="2519363"/>
            <a:ext cx="320273" cy="539750"/>
          </a:xfrm>
          <a:prstGeom prst="downArrow">
            <a:avLst>
              <a:gd name="adj1" fmla="val 50000"/>
              <a:gd name="adj2" fmla="val 37445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50" name="AutoShape 18"/>
          <p:cNvSpPr>
            <a:spLocks noChangeArrowheads="1"/>
          </p:cNvSpPr>
          <p:nvPr/>
        </p:nvSpPr>
        <p:spPr bwMode="auto">
          <a:xfrm>
            <a:off x="4639018" y="4319588"/>
            <a:ext cx="320273" cy="539750"/>
          </a:xfrm>
          <a:prstGeom prst="upArrow">
            <a:avLst>
              <a:gd name="adj1" fmla="val 50000"/>
              <a:gd name="adj2" fmla="val 37445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51" name="Rectangle 19"/>
          <p:cNvSpPr>
            <a:spLocks noChangeArrowheads="1"/>
          </p:cNvSpPr>
          <p:nvPr/>
        </p:nvSpPr>
        <p:spPr bwMode="auto">
          <a:xfrm>
            <a:off x="6398402" y="3600450"/>
            <a:ext cx="2559360" cy="1619250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52" name="AutoShape 20"/>
          <p:cNvSpPr>
            <a:spLocks noChangeArrowheads="1"/>
          </p:cNvSpPr>
          <p:nvPr/>
        </p:nvSpPr>
        <p:spPr bwMode="auto">
          <a:xfrm>
            <a:off x="5918698" y="3779838"/>
            <a:ext cx="479704" cy="360362"/>
          </a:xfrm>
          <a:prstGeom prst="leftArrow">
            <a:avLst>
              <a:gd name="adj1" fmla="val 50000"/>
              <a:gd name="adj2" fmla="val 37445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53" name="Rectangle 21"/>
          <p:cNvSpPr>
            <a:spLocks noChangeArrowheads="1"/>
          </p:cNvSpPr>
          <p:nvPr/>
        </p:nvSpPr>
        <p:spPr bwMode="auto">
          <a:xfrm>
            <a:off x="3518768" y="1260476"/>
            <a:ext cx="2720202" cy="1260475"/>
          </a:xfrm>
          <a:prstGeom prst="rect">
            <a:avLst/>
          </a:prstGeom>
          <a:noFill/>
          <a:ln w="9360">
            <a:solidFill>
              <a:srgbClr val="FFFFFF"/>
            </a:solidFill>
            <a:round/>
            <a:headEnd/>
            <a:tailEnd/>
          </a:ln>
          <a:effectLst/>
        </p:spPr>
        <p:txBody>
          <a:bodyPr wrap="none" lIns="90000" tIns="45000" rIns="90000" bIns="45000" anchor="ctr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Снижение общего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адаптационого </a:t>
            </a:r>
          </a:p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синдрома при стрессе</a:t>
            </a:r>
          </a:p>
        </p:txBody>
      </p:sp>
      <p:sp>
        <p:nvSpPr>
          <p:cNvPr id="18454" name="AutoShape 22"/>
          <p:cNvSpPr>
            <a:spLocks noChangeArrowheads="1"/>
          </p:cNvSpPr>
          <p:nvPr/>
        </p:nvSpPr>
        <p:spPr bwMode="auto">
          <a:xfrm>
            <a:off x="3199907" y="1619251"/>
            <a:ext cx="320273" cy="360363"/>
          </a:xfrm>
          <a:prstGeom prst="rightArrow">
            <a:avLst>
              <a:gd name="adj1" fmla="val 50000"/>
              <a:gd name="adj2" fmla="val 25000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8455" name="Text Box 23"/>
          <p:cNvSpPr txBox="1">
            <a:spLocks noChangeArrowheads="1"/>
          </p:cNvSpPr>
          <p:nvPr/>
        </p:nvSpPr>
        <p:spPr bwMode="auto">
          <a:xfrm>
            <a:off x="6398402" y="3665538"/>
            <a:ext cx="2680697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0000" tIns="45000" rIns="90000" bIns="45000"/>
          <a:lstStyle/>
          <a:p>
            <a:pPr algn="ctr"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b="1" i="1">
                <a:solidFill>
                  <a:srgbClr val="FFFFFF"/>
                </a:solidFill>
                <a:ea typeface="굴림" pitchFamily="1" charset="0"/>
                <a:cs typeface="굴림" pitchFamily="1" charset="0"/>
              </a:rPr>
              <a:t>Нарушение механизмов ауторегуляции</a:t>
            </a:r>
          </a:p>
        </p:txBody>
      </p:sp>
      <p:sp>
        <p:nvSpPr>
          <p:cNvPr id="18456" name="AutoShape 24"/>
          <p:cNvSpPr>
            <a:spLocks noChangeArrowheads="1"/>
          </p:cNvSpPr>
          <p:nvPr/>
        </p:nvSpPr>
        <p:spPr bwMode="auto">
          <a:xfrm>
            <a:off x="5918698" y="3060701"/>
            <a:ext cx="479704" cy="360363"/>
          </a:xfrm>
          <a:prstGeom prst="leftArrow">
            <a:avLst>
              <a:gd name="adj1" fmla="val 50000"/>
              <a:gd name="adj2" fmla="val 37445"/>
            </a:avLst>
          </a:prstGeom>
          <a:solidFill>
            <a:srgbClr val="FFFFFF"/>
          </a:solidFill>
          <a:ln w="9360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5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0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5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0" dur="500"/>
                                        <p:tgtEl>
                                          <p:spTgt spid="18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4" dur="50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27" dur="5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31" dur="500"/>
                                        <p:tgtEl>
                                          <p:spTgt spid="18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36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40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44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49" dur="50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52" dur="500"/>
                                        <p:tgtEl>
                                          <p:spTgt spid="18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56" dur="5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61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64" dur="500"/>
                                        <p:tgtEl>
                                          <p:spTgt spid="18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3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 additive="repl">
                                        <p:cTn id="68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3" dur="50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6" dur="500"/>
                                        <p:tgtEl>
                                          <p:spTgt spid="18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80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animBg="1"/>
      <p:bldP spid="18440" grpId="0" animBg="1"/>
      <p:bldP spid="18442" grpId="0" animBg="1"/>
      <p:bldP spid="18444" grpId="0" animBg="1"/>
      <p:bldP spid="18446" grpId="0" animBg="1"/>
      <p:bldP spid="18448" grpId="0" animBg="1"/>
      <p:bldP spid="18449" grpId="0" animBg="1"/>
      <p:bldP spid="18450" grpId="0" animBg="1"/>
      <p:bldP spid="18451" grpId="0" animBg="1"/>
      <p:bldP spid="18452" grpId="0" animBg="1"/>
      <p:bldP spid="18454" grpId="0" animBg="1"/>
      <p:bldP spid="1845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018989" y="304800"/>
            <a:ext cx="4485229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2" name="Text Box 2"/>
          <p:cNvSpPr txBox="1">
            <a:spLocks noChangeArrowheads="1"/>
          </p:cNvSpPr>
          <p:nvPr/>
        </p:nvSpPr>
        <p:spPr bwMode="auto">
          <a:xfrm>
            <a:off x="533318" y="1371600"/>
            <a:ext cx="3809412" cy="19240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99630" y="5257801"/>
            <a:ext cx="7318303" cy="131286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>
          <a:xfrm>
            <a:off x="159432" y="179388"/>
            <a:ext cx="8959173" cy="539750"/>
          </a:xfrm>
          <a:ln/>
        </p:spPr>
        <p:txBody>
          <a:bodyPr>
            <a:normAutofit fontScale="90000"/>
          </a:bodyPr>
          <a:lstStyle/>
          <a:p>
            <a:pPr>
              <a:buClrTx/>
              <a:buFontTx/>
              <a:buNone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3200" i="1" u="sng" dirty="0">
                <a:solidFill>
                  <a:schemeClr val="tx1"/>
                </a:solidFill>
              </a:rPr>
              <a:t>Аномалии развития сосудов головного мозга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0" y="900113"/>
            <a:ext cx="4159313" cy="5759450"/>
          </a:xfrm>
          <a:ln/>
        </p:spPr>
        <p:txBody>
          <a:bodyPr>
            <a:normAutofit fontScale="85000" lnSpcReduction="20000"/>
          </a:bodyPr>
          <a:lstStyle/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dirty="0"/>
              <a:t>    </a:t>
            </a:r>
            <a:r>
              <a:rPr lang="ru-RU" i="1" u="sng" dirty="0"/>
              <a:t>Гипоплазия соединительных артерий </a:t>
            </a:r>
            <a:r>
              <a:rPr lang="ru-RU" i="1" u="sng" dirty="0" err="1"/>
              <a:t>виллизиева</a:t>
            </a:r>
            <a:r>
              <a:rPr lang="ru-RU" i="1" u="sng" dirty="0"/>
              <a:t> круга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dirty="0"/>
              <a:t>    Типы аномалий: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dirty="0"/>
              <a:t>1) разомкнутые варианты круга (на рисунке справа)</a:t>
            </a:r>
            <a:r>
              <a:rPr lang="ru-RU" i="1" dirty="0">
                <a:cs typeface="Arial" charset="0"/>
              </a:rPr>
              <a:t>*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dirty="0"/>
              <a:t>2) нетипичное начало мозговых артерий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dirty="0"/>
              <a:t>3) ассиметричный диаметр сосудов правой и левой частей круга.</a:t>
            </a:r>
          </a:p>
          <a:p>
            <a:pPr indent="-339725"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i="1" dirty="0"/>
              <a:t>   </a:t>
            </a:r>
            <a:r>
              <a:rPr lang="ru-RU" i="1" dirty="0">
                <a:cs typeface="Arial" charset="0"/>
              </a:rPr>
              <a:t>*</a:t>
            </a:r>
            <a:r>
              <a:rPr lang="ru-RU" i="1" dirty="0"/>
              <a:t>Наиболее  неблагоприятным является первый вариант.</a:t>
            </a:r>
          </a:p>
        </p:txBody>
      </p:sp>
      <p:pic>
        <p:nvPicPr>
          <p:cNvPr id="2048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6739" y="900113"/>
            <a:ext cx="4821023" cy="36687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3863026" y="4757738"/>
            <a:ext cx="5118721" cy="1979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lIns="92160" tIns="46080" rIns="92160" bIns="46080"/>
          <a:lstStyle/>
          <a:p>
            <a:pPr marL="342900" indent="-339725">
              <a:lnSpc>
                <a:spcPct val="90000"/>
              </a:lnSpc>
              <a:spcBef>
                <a:spcPts val="900"/>
              </a:spcBef>
              <a:buClrTx/>
              <a:buFontTx/>
              <a:buNone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</a:pPr>
            <a:r>
              <a:rPr lang="ru-RU" b="1" dirty="0">
                <a:latin typeface="Arial" charset="0"/>
                <a:ea typeface="돋움" pitchFamily="48" charset="0"/>
                <a:cs typeface="돋움" pitchFamily="48" charset="0"/>
              </a:rPr>
              <a:t> </a:t>
            </a:r>
            <a:r>
              <a:rPr lang="ru-RU" b="1" i="1" dirty="0">
                <a:latin typeface="Arial" charset="0"/>
                <a:ea typeface="돋움" pitchFamily="48" charset="0"/>
                <a:cs typeface="돋움" pitchFamily="48" charset="0"/>
              </a:rPr>
              <a:t>   В случае разобщения </a:t>
            </a:r>
            <a:r>
              <a:rPr lang="ru-RU" b="1" i="1" dirty="0" err="1">
                <a:latin typeface="Arial" charset="0"/>
                <a:ea typeface="돋움" pitchFamily="48" charset="0"/>
                <a:cs typeface="돋움" pitchFamily="48" charset="0"/>
              </a:rPr>
              <a:t>виллизиева</a:t>
            </a:r>
            <a:r>
              <a:rPr lang="ru-RU" b="1" i="1" dirty="0">
                <a:latin typeface="Arial" charset="0"/>
                <a:ea typeface="돋움" pitchFamily="48" charset="0"/>
                <a:cs typeface="돋움" pitchFamily="48" charset="0"/>
              </a:rPr>
              <a:t> круга при нарушении мозгового кровообращения развиваются обширные очаги ишемического поражения мозга.</a:t>
            </a: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7" dur="10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9" dur="2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0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repl">
                                        <p:cTn id="13" dur="5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762206" y="685800"/>
            <a:ext cx="4710972" cy="642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78" name="Text Box 2"/>
          <p:cNvSpPr txBox="1">
            <a:spLocks noChangeArrowheads="1"/>
          </p:cNvSpPr>
          <p:nvPr/>
        </p:nvSpPr>
        <p:spPr bwMode="auto">
          <a:xfrm>
            <a:off x="730843" y="2133600"/>
            <a:ext cx="7340878" cy="2533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/>
          </p:nvPr>
        </p:nvSpPr>
        <p:spPr>
          <a:xfrm>
            <a:off x="159432" y="179389"/>
            <a:ext cx="8638899" cy="6829425"/>
          </a:xfrm>
          <a:ln/>
        </p:spPr>
        <p:txBody>
          <a:bodyPr anchor="t">
            <a:normAutofit lnSpcReduction="10000"/>
          </a:bodyPr>
          <a:lstStyle/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 u="sng">
                <a:solidFill>
                  <a:srgbClr val="FFFFFF"/>
                </a:solidFill>
              </a:rPr>
              <a:t>Список использованной литературы: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1.    Матиас Бер и Михель Фротшер: «Топический диагноз в неврологии по Петеру Дуусу.». М.: Практическая медицина, 2009.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2.    «Физиология человека» под ред. В. М. Покровского, Г. Ф. Коротько. М.: Медицина, 1997.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3.    Д. В. Свистов «Патология синусов и вен твердой мозговой оболочки». Кафедра нейрохирургии Российской Военно-медицинской академии, Санкт-Петербург.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4.    «Большая медицинская энциклопедия». М.: Эксмо, 2009.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5.    Бадалян Л. О. «Детская неврология». М.: МЕДпресс, 2010.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6.    Клоссовский Б. Н. «Циркуляция крови в мозгу».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7.    З.А. Суслина, Ю.Я. Варакин, Н.В. Верещагин «Сосудистые заболевания головного мозга». М.: МЕДпресс-информ, 2009.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>
                <a:solidFill>
                  <a:srgbClr val="FFFFFF"/>
                </a:solidFill>
              </a:rPr>
              <a:t>8.    В.М. Смирнов, Д.С. Свешников, В.Н. Яковлев, В.А. Правдивцев: «Физиология центральной нервной системы». М.: Издательский центр «Академия», 2008.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ru-RU" sz="1300" i="1" u="sng">
                <a:solidFill>
                  <a:srgbClr val="FFFFFF"/>
                </a:solidFill>
              </a:rPr>
              <a:t>Интернет-ресурсы: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3"/>
              </a:rPr>
              <a:t>http://www.sciencephoto.com/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4"/>
              </a:rPr>
              <a:t>http://www.4medic.ru/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5"/>
              </a:rPr>
              <a:t>http://www.neuro-med.ru/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6"/>
              </a:rPr>
              <a:t>http://med-lib.ru/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7"/>
              </a:rPr>
              <a:t>http://www.medklassika.ru/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8"/>
              </a:rPr>
              <a:t>http://www.medicport.ru/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9"/>
              </a:rPr>
              <a:t>http://medkarta.com/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10"/>
              </a:rPr>
              <a:t>http://lekmed.ru/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  <a:hlinkClick r:id="rId4"/>
              </a:rPr>
              <a:t>http://www.4medic.ru/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r>
              <a:rPr lang="en-US" sz="1300" i="1" u="sng">
                <a:solidFill>
                  <a:srgbClr val="00FFFF"/>
                </a:solidFill>
              </a:rPr>
              <a:t>http://meduniver.com/</a:t>
            </a:r>
          </a:p>
          <a:p>
            <a:pPr marL="342900" indent="-341313" algn="l">
              <a:spcBef>
                <a:spcPts val="900"/>
              </a:spcBef>
              <a:buClrTx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9410700" algn="l"/>
              </a:tabLst>
            </a:pPr>
            <a:endParaRPr lang="en-US" sz="1300" i="1" u="sng">
              <a:solidFill>
                <a:srgbClr val="00FF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tun.com/wp-content/uploads/2014/09/brain-833x6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9247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332656"/>
            <a:ext cx="5544616" cy="648072"/>
          </a:xfrm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/>
          <a:lstStyle/>
          <a:p>
            <a:pPr algn="ctr"/>
            <a:r>
              <a:rPr lang="ru-RU" dirty="0" smtClean="0">
                <a:solidFill>
                  <a:schemeClr val="tx2">
                    <a:lumMod val="7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Times New Roman" pitchFamily="18" charset="0"/>
                <a:cs typeface="Times New Roman" pitchFamily="18" charset="0"/>
              </a:rPr>
              <a:t>Спасибо за внимание…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69</TotalTime>
  <Words>1581</Words>
  <Application>Microsoft Office PowerPoint</Application>
  <PresentationFormat>Экран (4:3)</PresentationFormat>
  <Paragraphs>222</Paragraphs>
  <Slides>47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47</vt:i4>
      </vt:variant>
    </vt:vector>
  </HeadingPairs>
  <TitlesOfParts>
    <vt:vector size="49" baseType="lpstr">
      <vt:lpstr>Аспект</vt:lpstr>
      <vt:lpstr>Метро</vt:lpstr>
      <vt:lpstr>Анатомия и физиология мозгового кровообращения. Основные оперативные доступы и приёмы в хирургическом лечении цереброваскулярной патологии.</vt:lpstr>
      <vt:lpstr>Цель лекции</vt:lpstr>
      <vt:lpstr>задачи</vt:lpstr>
      <vt:lpstr>ПЛАН</vt:lpstr>
      <vt:lpstr>Особенности артериального кровоснабжения головного мозга</vt:lpstr>
      <vt:lpstr>Слайд 6</vt:lpstr>
      <vt:lpstr>Слайд 7</vt:lpstr>
      <vt:lpstr>Кровоснабжение головного мозга обеспечивается двумя артериальными системами:</vt:lpstr>
      <vt:lpstr>Слайд 9</vt:lpstr>
      <vt:lpstr>Слайд 10</vt:lpstr>
      <vt:lpstr>Слайд 11</vt:lpstr>
      <vt:lpstr>Слайд 12</vt:lpstr>
      <vt:lpstr>Слайд 13</vt:lpstr>
      <vt:lpstr>Передняя мозговая артерия кровоснабжает</vt:lpstr>
      <vt:lpstr>Средняя мозговая артерия обеспечивает кровоснабжение: </vt:lpstr>
      <vt:lpstr>Задняя мозговая артерия васкуляризует: </vt:lpstr>
      <vt:lpstr>Кровоснабжение ствола большого мозга и мозжечка обеспечивается:</vt:lpstr>
      <vt:lpstr>Базилярная артерия </vt:lpstr>
      <vt:lpstr>Позвоночные артерии</vt:lpstr>
      <vt:lpstr>Слайд 20</vt:lpstr>
      <vt:lpstr>Слайд 21</vt:lpstr>
      <vt:lpstr>Особенности венозного оттока</vt:lpstr>
      <vt:lpstr>Пещеристый венозный синус</vt:lpstr>
      <vt:lpstr>Относительная стабильность мозгового кровообращения. Механизмы регуляции кровотока в головном мозге</vt:lpstr>
      <vt:lpstr>Формирование сосудов мозга в эмбриогенезе</vt:lpstr>
      <vt:lpstr>Слайд 26</vt:lpstr>
      <vt:lpstr>Постнатальное развитие сосудов головного мозга</vt:lpstr>
      <vt:lpstr>Слайд 28</vt:lpstr>
      <vt:lpstr>Аномалии развития сосудов головного мозга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Спасибо за внимание…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Ангиографическая анатомия</dc:title>
  <dc:creator>Admin</dc:creator>
  <cp:lastModifiedBy>Admin</cp:lastModifiedBy>
  <cp:revision>2</cp:revision>
  <dcterms:created xsi:type="dcterms:W3CDTF">2016-10-23T10:20:54Z</dcterms:created>
  <dcterms:modified xsi:type="dcterms:W3CDTF">2016-10-23T14:45:40Z</dcterms:modified>
</cp:coreProperties>
</file>