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6" r:id="rId3"/>
    <p:sldId id="257" r:id="rId4"/>
    <p:sldId id="277" r:id="rId5"/>
    <p:sldId id="273" r:id="rId6"/>
    <p:sldId id="258" r:id="rId7"/>
    <p:sldId id="270" r:id="rId8"/>
    <p:sldId id="259" r:id="rId9"/>
    <p:sldId id="268" r:id="rId10"/>
    <p:sldId id="275" r:id="rId11"/>
    <p:sldId id="260" r:id="rId12"/>
    <p:sldId id="261" r:id="rId13"/>
    <p:sldId id="266" r:id="rId14"/>
    <p:sldId id="280" r:id="rId15"/>
    <p:sldId id="281" r:id="rId16"/>
    <p:sldId id="282" r:id="rId17"/>
    <p:sldId id="262" r:id="rId18"/>
    <p:sldId id="272" r:id="rId19"/>
    <p:sldId id="267" r:id="rId20"/>
    <p:sldId id="263" r:id="rId21"/>
    <p:sldId id="265" r:id="rId22"/>
    <p:sldId id="274" r:id="rId23"/>
    <p:sldId id="269" r:id="rId24"/>
    <p:sldId id="264" r:id="rId25"/>
    <p:sldId id="271" r:id="rId26"/>
    <p:sldId id="279" r:id="rId27"/>
    <p:sldId id="283" r:id="rId28"/>
    <p:sldId id="284" r:id="rId29"/>
    <p:sldId id="285" r:id="rId30"/>
    <p:sldId id="278" r:id="rId3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147" autoAdjust="0"/>
    <p:restoredTop sz="94660"/>
  </p:normalViewPr>
  <p:slideViewPr>
    <p:cSldViewPr snapToGrid="0">
      <p:cViewPr varScale="1">
        <p:scale>
          <a:sx n="113" d="100"/>
          <a:sy n="113" d="100"/>
        </p:scale>
        <p:origin x="-408"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ru-R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ru-RU"/>
          </a:p>
        </p:txBody>
      </p:sp>
      <p:sp>
        <p:nvSpPr>
          <p:cNvPr id="4" name="Date Placeholder 3"/>
          <p:cNvSpPr>
            <a:spLocks noGrp="1"/>
          </p:cNvSpPr>
          <p:nvPr>
            <p:ph type="dt" sz="half" idx="10"/>
          </p:nvPr>
        </p:nvSpPr>
        <p:spPr/>
        <p:txBody>
          <a:bodyPr/>
          <a:lstStyle/>
          <a:p>
            <a:fld id="{47B39A93-3FAC-45F8-B02C-4DC3EB01A45D}" type="datetimeFigureOut">
              <a:rPr lang="ru-RU" smtClean="0"/>
              <a:t>16.10.2016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B37F67-67AE-41F0-9C71-C429BF0624B9}" type="slidenum">
              <a:rPr lang="ru-RU" smtClean="0"/>
              <a:t>‹#›</a:t>
            </a:fld>
            <a:endParaRPr lang="ru-RU"/>
          </a:p>
        </p:txBody>
      </p:sp>
    </p:spTree>
    <p:extLst>
      <p:ext uri="{BB962C8B-B14F-4D97-AF65-F5344CB8AC3E}">
        <p14:creationId xmlns:p14="http://schemas.microsoft.com/office/powerpoint/2010/main" val="3067237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47B39A93-3FAC-45F8-B02C-4DC3EB01A45D}" type="datetimeFigureOut">
              <a:rPr lang="ru-RU" smtClean="0"/>
              <a:t>16.10.2016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B37F67-67AE-41F0-9C71-C429BF0624B9}" type="slidenum">
              <a:rPr lang="ru-RU" smtClean="0"/>
              <a:t>‹#›</a:t>
            </a:fld>
            <a:endParaRPr lang="ru-RU"/>
          </a:p>
        </p:txBody>
      </p:sp>
    </p:spTree>
    <p:extLst>
      <p:ext uri="{BB962C8B-B14F-4D97-AF65-F5344CB8AC3E}">
        <p14:creationId xmlns:p14="http://schemas.microsoft.com/office/powerpoint/2010/main" val="13087573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ru-R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7B39A93-3FAC-45F8-B02C-4DC3EB01A45D}" type="datetimeFigureOut">
              <a:rPr lang="ru-RU" smtClean="0"/>
              <a:t>16.10.2016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B37F67-67AE-41F0-9C71-C429BF0624B9}" type="slidenum">
              <a:rPr lang="ru-RU" smtClean="0"/>
              <a:t>‹#›</a:t>
            </a:fld>
            <a:endParaRPr lang="ru-RU"/>
          </a:p>
        </p:txBody>
      </p:sp>
    </p:spTree>
    <p:extLst>
      <p:ext uri="{BB962C8B-B14F-4D97-AF65-F5344CB8AC3E}">
        <p14:creationId xmlns:p14="http://schemas.microsoft.com/office/powerpoint/2010/main" val="19442786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Date Placeholder 4"/>
          <p:cNvSpPr>
            <a:spLocks noGrp="1"/>
          </p:cNvSpPr>
          <p:nvPr>
            <p:ph type="dt" sz="half" idx="10"/>
          </p:nvPr>
        </p:nvSpPr>
        <p:spPr/>
        <p:txBody>
          <a:bodyPr/>
          <a:lstStyle/>
          <a:p>
            <a:fld id="{47B39A93-3FAC-45F8-B02C-4DC3EB01A45D}" type="datetimeFigureOut">
              <a:rPr lang="ru-RU" smtClean="0"/>
              <a:t>16.10.2016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FB37F67-67AE-41F0-9C71-C429BF0624B9}" type="slidenum">
              <a:rPr lang="ru-RU" smtClean="0"/>
              <a:t>‹#›</a:t>
            </a:fld>
            <a:endParaRPr lang="ru-RU"/>
          </a:p>
        </p:txBody>
      </p:sp>
    </p:spTree>
    <p:extLst>
      <p:ext uri="{BB962C8B-B14F-4D97-AF65-F5344CB8AC3E}">
        <p14:creationId xmlns:p14="http://schemas.microsoft.com/office/powerpoint/2010/main" val="29363395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ru-R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7" name="Date Placeholder 6"/>
          <p:cNvSpPr>
            <a:spLocks noGrp="1"/>
          </p:cNvSpPr>
          <p:nvPr>
            <p:ph type="dt" sz="half" idx="10"/>
          </p:nvPr>
        </p:nvSpPr>
        <p:spPr/>
        <p:txBody>
          <a:bodyPr/>
          <a:lstStyle/>
          <a:p>
            <a:fld id="{47B39A93-3FAC-45F8-B02C-4DC3EB01A45D}" type="datetimeFigureOut">
              <a:rPr lang="ru-RU" smtClean="0"/>
              <a:t>16.10.2016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0FB37F67-67AE-41F0-9C71-C429BF0624B9}" type="slidenum">
              <a:rPr lang="ru-RU" smtClean="0"/>
              <a:t>‹#›</a:t>
            </a:fld>
            <a:endParaRPr lang="ru-RU"/>
          </a:p>
        </p:txBody>
      </p:sp>
    </p:spTree>
    <p:extLst>
      <p:ext uri="{BB962C8B-B14F-4D97-AF65-F5344CB8AC3E}">
        <p14:creationId xmlns:p14="http://schemas.microsoft.com/office/powerpoint/2010/main" val="38153989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Date Placeholder 2"/>
          <p:cNvSpPr>
            <a:spLocks noGrp="1"/>
          </p:cNvSpPr>
          <p:nvPr>
            <p:ph type="dt" sz="half" idx="10"/>
          </p:nvPr>
        </p:nvSpPr>
        <p:spPr/>
        <p:txBody>
          <a:bodyPr/>
          <a:lstStyle/>
          <a:p>
            <a:fld id="{47B39A93-3FAC-45F8-B02C-4DC3EB01A45D}" type="datetimeFigureOut">
              <a:rPr lang="ru-RU" smtClean="0"/>
              <a:t>16.10.2016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0FB37F67-67AE-41F0-9C71-C429BF0624B9}" type="slidenum">
              <a:rPr lang="ru-RU" smtClean="0"/>
              <a:t>‹#›</a:t>
            </a:fld>
            <a:endParaRPr lang="ru-RU"/>
          </a:p>
        </p:txBody>
      </p:sp>
    </p:spTree>
    <p:extLst>
      <p:ext uri="{BB962C8B-B14F-4D97-AF65-F5344CB8AC3E}">
        <p14:creationId xmlns:p14="http://schemas.microsoft.com/office/powerpoint/2010/main" val="18254352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7B39A93-3FAC-45F8-B02C-4DC3EB01A45D}" type="datetimeFigureOut">
              <a:rPr lang="ru-RU" smtClean="0"/>
              <a:t>16.10.2016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0FB37F67-67AE-41F0-9C71-C429BF0624B9}" type="slidenum">
              <a:rPr lang="ru-RU" smtClean="0"/>
              <a:t>‹#›</a:t>
            </a:fld>
            <a:endParaRPr lang="ru-RU"/>
          </a:p>
        </p:txBody>
      </p:sp>
    </p:spTree>
    <p:extLst>
      <p:ext uri="{BB962C8B-B14F-4D97-AF65-F5344CB8AC3E}">
        <p14:creationId xmlns:p14="http://schemas.microsoft.com/office/powerpoint/2010/main" val="8300104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7B39A93-3FAC-45F8-B02C-4DC3EB01A45D}" type="datetimeFigureOut">
              <a:rPr lang="ru-RU" smtClean="0"/>
              <a:t>16.10.2016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FB37F67-67AE-41F0-9C71-C429BF0624B9}" type="slidenum">
              <a:rPr lang="ru-RU" smtClean="0"/>
              <a:t>‹#›</a:t>
            </a:fld>
            <a:endParaRPr lang="ru-RU"/>
          </a:p>
        </p:txBody>
      </p:sp>
    </p:spTree>
    <p:extLst>
      <p:ext uri="{BB962C8B-B14F-4D97-AF65-F5344CB8AC3E}">
        <p14:creationId xmlns:p14="http://schemas.microsoft.com/office/powerpoint/2010/main" val="8003394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7B39A93-3FAC-45F8-B02C-4DC3EB01A45D}" type="datetimeFigureOut">
              <a:rPr lang="ru-RU" smtClean="0"/>
              <a:t>16.10.2016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FB37F67-67AE-41F0-9C71-C429BF0624B9}" type="slidenum">
              <a:rPr lang="ru-RU" smtClean="0"/>
              <a:t>‹#›</a:t>
            </a:fld>
            <a:endParaRPr lang="ru-RU"/>
          </a:p>
        </p:txBody>
      </p:sp>
    </p:spTree>
    <p:extLst>
      <p:ext uri="{BB962C8B-B14F-4D97-AF65-F5344CB8AC3E}">
        <p14:creationId xmlns:p14="http://schemas.microsoft.com/office/powerpoint/2010/main" val="3167612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47B39A93-3FAC-45F8-B02C-4DC3EB01A45D}" type="datetimeFigureOut">
              <a:rPr lang="ru-RU" smtClean="0"/>
              <a:t>16.10.2016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B37F67-67AE-41F0-9C71-C429BF0624B9}" type="slidenum">
              <a:rPr lang="ru-RU" smtClean="0"/>
              <a:t>‹#›</a:t>
            </a:fld>
            <a:endParaRPr lang="ru-RU"/>
          </a:p>
        </p:txBody>
      </p:sp>
    </p:spTree>
    <p:extLst>
      <p:ext uri="{BB962C8B-B14F-4D97-AF65-F5344CB8AC3E}">
        <p14:creationId xmlns:p14="http://schemas.microsoft.com/office/powerpoint/2010/main" val="36420043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ru-R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47B39A93-3FAC-45F8-B02C-4DC3EB01A45D}" type="datetimeFigureOut">
              <a:rPr lang="ru-RU" smtClean="0"/>
              <a:t>16.10.2016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B37F67-67AE-41F0-9C71-C429BF0624B9}" type="slidenum">
              <a:rPr lang="ru-RU" smtClean="0"/>
              <a:t>‹#›</a:t>
            </a:fld>
            <a:endParaRPr lang="ru-RU"/>
          </a:p>
        </p:txBody>
      </p:sp>
    </p:spTree>
    <p:extLst>
      <p:ext uri="{BB962C8B-B14F-4D97-AF65-F5344CB8AC3E}">
        <p14:creationId xmlns:p14="http://schemas.microsoft.com/office/powerpoint/2010/main" val="26699535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ru-R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B39A93-3FAC-45F8-B02C-4DC3EB01A45D}" type="datetimeFigureOut">
              <a:rPr lang="ru-RU" smtClean="0"/>
              <a:t>16.10.2016</a:t>
            </a:fld>
            <a:endParaRPr lang="ru-R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B37F67-67AE-41F0-9C71-C429BF0624B9}" type="slidenum">
              <a:rPr lang="ru-RU" smtClean="0"/>
              <a:t>‹#›</a:t>
            </a:fld>
            <a:endParaRPr lang="ru-RU"/>
          </a:p>
        </p:txBody>
      </p:sp>
    </p:spTree>
    <p:extLst>
      <p:ext uri="{BB962C8B-B14F-4D97-AF65-F5344CB8AC3E}">
        <p14:creationId xmlns:p14="http://schemas.microsoft.com/office/powerpoint/2010/main" val="29529111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ru-RU" dirty="0"/>
              <a:t>Современные подходы в лечении опухолей головного и спинного мозга.</a:t>
            </a:r>
          </a:p>
        </p:txBody>
      </p:sp>
      <p:sp>
        <p:nvSpPr>
          <p:cNvPr id="3" name="Subtitle 2"/>
          <p:cNvSpPr>
            <a:spLocks noGrp="1"/>
          </p:cNvSpPr>
          <p:nvPr>
            <p:ph type="subTitle" idx="1"/>
          </p:nvPr>
        </p:nvSpPr>
        <p:spPr/>
        <p:txBody>
          <a:bodyPr/>
          <a:lstStyle/>
          <a:p>
            <a:r>
              <a:rPr lang="ru-RU" dirty="0" smtClean="0"/>
              <a:t>Кафедра нейрохирургии НГМУ</a:t>
            </a:r>
            <a:endParaRPr lang="ru-RU" dirty="0"/>
          </a:p>
        </p:txBody>
      </p:sp>
    </p:spTree>
    <p:extLst>
      <p:ext uri="{BB962C8B-B14F-4D97-AF65-F5344CB8AC3E}">
        <p14:creationId xmlns:p14="http://schemas.microsoft.com/office/powerpoint/2010/main" val="9375191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Цель </a:t>
            </a:r>
            <a:endParaRPr lang="ru-RU" dirty="0"/>
          </a:p>
        </p:txBody>
      </p:sp>
      <p:sp>
        <p:nvSpPr>
          <p:cNvPr id="3" name="Content Placeholder 2"/>
          <p:cNvSpPr>
            <a:spLocks noGrp="1"/>
          </p:cNvSpPr>
          <p:nvPr>
            <p:ph idx="1"/>
          </p:nvPr>
        </p:nvSpPr>
        <p:spPr/>
        <p:txBody>
          <a:bodyPr/>
          <a:lstStyle/>
          <a:p>
            <a:r>
              <a:rPr lang="ru-RU" dirty="0" smtClean="0"/>
              <a:t>Ознакомиться с методами ведения опухолей в нейрохирургической практике</a:t>
            </a:r>
            <a:endParaRPr lang="ru-RU" dirty="0"/>
          </a:p>
        </p:txBody>
      </p:sp>
    </p:spTree>
    <p:extLst>
      <p:ext uri="{BB962C8B-B14F-4D97-AF65-F5344CB8AC3E}">
        <p14:creationId xmlns:p14="http://schemas.microsoft.com/office/powerpoint/2010/main" val="8418022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Задачи </a:t>
            </a:r>
            <a:endParaRPr lang="ru-RU" dirty="0"/>
          </a:p>
        </p:txBody>
      </p:sp>
      <p:sp>
        <p:nvSpPr>
          <p:cNvPr id="3" name="Content Placeholder 2"/>
          <p:cNvSpPr>
            <a:spLocks noGrp="1"/>
          </p:cNvSpPr>
          <p:nvPr>
            <p:ph idx="1"/>
          </p:nvPr>
        </p:nvSpPr>
        <p:spPr>
          <a:xfrm>
            <a:off x="838200" y="1602950"/>
            <a:ext cx="3437586" cy="4927712"/>
          </a:xfrm>
        </p:spPr>
        <p:txBody>
          <a:bodyPr/>
          <a:lstStyle/>
          <a:p>
            <a:r>
              <a:rPr lang="ru-RU" dirty="0"/>
              <a:t>Изучение </a:t>
            </a:r>
            <a:r>
              <a:rPr lang="ru-RU" dirty="0" smtClean="0"/>
              <a:t>особенностей методов диагностики, хирургического лечения </a:t>
            </a:r>
            <a:r>
              <a:rPr lang="ru-RU" dirty="0"/>
              <a:t>и терапии при опухолях </a:t>
            </a:r>
            <a:r>
              <a:rPr lang="ru-RU" dirty="0" smtClean="0"/>
              <a:t>головного </a:t>
            </a:r>
            <a:r>
              <a:rPr lang="ru-RU" dirty="0"/>
              <a:t>и спинного мозга.</a:t>
            </a:r>
          </a:p>
          <a:p>
            <a:endParaRPr lang="ru-RU"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30290" y="1352282"/>
            <a:ext cx="6423183" cy="5178380"/>
          </a:xfrm>
          <a:prstGeom prst="rect">
            <a:avLst/>
          </a:prstGeom>
        </p:spPr>
      </p:pic>
    </p:spTree>
    <p:extLst>
      <p:ext uri="{BB962C8B-B14F-4D97-AF65-F5344CB8AC3E}">
        <p14:creationId xmlns:p14="http://schemas.microsoft.com/office/powerpoint/2010/main" val="38138982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План </a:t>
            </a:r>
            <a:endParaRPr lang="ru-RU" dirty="0"/>
          </a:p>
        </p:txBody>
      </p:sp>
      <p:sp>
        <p:nvSpPr>
          <p:cNvPr id="3" name="Content Placeholder 2"/>
          <p:cNvSpPr>
            <a:spLocks noGrp="1"/>
          </p:cNvSpPr>
          <p:nvPr>
            <p:ph idx="1"/>
          </p:nvPr>
        </p:nvSpPr>
        <p:spPr/>
        <p:txBody>
          <a:bodyPr/>
          <a:lstStyle/>
          <a:p>
            <a:r>
              <a:rPr lang="ru-RU" dirty="0" smtClean="0"/>
              <a:t>Общие понятия</a:t>
            </a:r>
          </a:p>
          <a:p>
            <a:r>
              <a:rPr lang="ru-RU" dirty="0" smtClean="0"/>
              <a:t>Диагностика</a:t>
            </a:r>
          </a:p>
          <a:p>
            <a:r>
              <a:rPr lang="ru-RU" smtClean="0"/>
              <a:t>Лечение </a:t>
            </a:r>
            <a:endParaRPr lang="ru-RU" dirty="0"/>
          </a:p>
        </p:txBody>
      </p:sp>
    </p:spTree>
    <p:extLst>
      <p:ext uri="{BB962C8B-B14F-4D97-AF65-F5344CB8AC3E}">
        <p14:creationId xmlns:p14="http://schemas.microsoft.com/office/powerpoint/2010/main" val="1873899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0160" y="365125"/>
            <a:ext cx="9982939" cy="6125827"/>
          </a:xfrm>
        </p:spPr>
      </p:pic>
    </p:spTree>
    <p:extLst>
      <p:ext uri="{BB962C8B-B14F-4D97-AF65-F5344CB8AC3E}">
        <p14:creationId xmlns:p14="http://schemas.microsoft.com/office/powerpoint/2010/main" val="15173510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20000"/>
          </a:bodyPr>
          <a:lstStyle/>
          <a:p>
            <a:r>
              <a:rPr lang="ru-RU" dirty="0"/>
              <a:t>Главной особенностью хирургии опухолей головного и спинного мозга является невозможность в подавляющем большинстве случаев применять в ходе операции принципы онкологической абластики. Чтобы избежать повреждения прилежащих к опухоли функционально (а часто - и жизненно) важных </a:t>
            </a:r>
            <a:r>
              <a:rPr lang="ru-RU" dirty="0" smtClean="0"/>
              <a:t>структур,</a:t>
            </a:r>
            <a:r>
              <a:rPr lang="en-US" dirty="0" smtClean="0"/>
              <a:t> </a:t>
            </a:r>
            <a:r>
              <a:rPr lang="ru-RU" dirty="0" smtClean="0"/>
              <a:t>удаление </a:t>
            </a:r>
            <a:r>
              <a:rPr lang="ru-RU" dirty="0"/>
              <a:t>ее производится путем фрагментирования различными инструментами (пинцетами, кусачками, вакуумным отсосом, ультразвуковым дезинтегратором и т.д.), причем не во всех случаях удается осуществить даже макроскопически полное удаление новообразования.</a:t>
            </a:r>
          </a:p>
          <a:p>
            <a:r>
              <a:rPr lang="ru-RU" dirty="0"/>
              <a:t>Более того, в большинстве случаев злокачественные внутримозговые опухоли изначально отличаются инфильтративным ростом, и во внешне неизмененном веществе мозга на значительном отдалении от основного опухолевого узла могут быть обнаружены опухолевые клетки, распространяющиеся по проводящим путям и периваскулярным пространствам. В таких случаях лечение не может ограничиваться только удалением основной массы опухоли и должно включать в себя лучевую и химиотерапию.</a:t>
            </a:r>
          </a:p>
          <a:p>
            <a:endParaRPr lang="ru-RU" dirty="0"/>
          </a:p>
        </p:txBody>
      </p:sp>
    </p:spTree>
    <p:extLst>
      <p:ext uri="{BB962C8B-B14F-4D97-AF65-F5344CB8AC3E}">
        <p14:creationId xmlns:p14="http://schemas.microsoft.com/office/powerpoint/2010/main" val="266856205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ru-RU" dirty="0"/>
              <a:t>В большинстве случаев после установления (предположительного или верифицированного биопсией) гистологического диагноза производится удаление опухоли. При ограниченных доброкачественных опухолях, которые могут быть удалены практически полностью, другое лечение не требуется, такие опухоли обычно не рецидивируют. При не полностью удаленных доброкачественных опухолях дальнейшая тактика определяется индивидуально. После удаления злокачественных опухолей независимо от макроскопической радикальности обычно используются лучевое лечение и при показаниях - химиотерапия.</a:t>
            </a:r>
          </a:p>
          <a:p>
            <a:endParaRPr lang="ru-RU" dirty="0"/>
          </a:p>
        </p:txBody>
      </p:sp>
    </p:spTree>
    <p:extLst>
      <p:ext uri="{BB962C8B-B14F-4D97-AF65-F5344CB8AC3E}">
        <p14:creationId xmlns:p14="http://schemas.microsoft.com/office/powerpoint/2010/main" val="20052859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579550" y="1159277"/>
            <a:ext cx="10109916" cy="4708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000" b="0" i="0" u="none" strike="noStrike" cap="none" normalizeH="0" baseline="0" dirty="0" smtClean="0">
                <a:ln>
                  <a:noFill/>
                </a:ln>
                <a:solidFill>
                  <a:srgbClr val="000000"/>
                </a:solidFill>
                <a:effectLst/>
                <a:cs typeface="Arial" panose="020B0604020202020204" pitchFamily="34" charset="0"/>
              </a:rPr>
              <a:t>Иногда схема комплексного лечения меняется. Так, во многих случаях злокачественных опухолей основания черепа, распространяющихся на лицевой скелет и придаточные пазухи носа, после биопсии производятся предоперационное облучение и по показаниям - химиотерапия, затем - удаление опухоли с последующим продолжением лучевого и медикаментозного лечения. При некоторых опухолях (например, лимфомах и герминомах) прямое хирургическое вмешательство не улучшает прогноз, поэтому после установления гистологического диагноза (с помощью стереотаксической биопсии либо на основании набора косвенных признаков) проводится лучевая и химиотерапия. Наконец, развивающиеся в последние годы радиохирургические методы - стереотаксически ориентированное облучение сфокусированными пучками лучевой энергии (гамма-нож, линейный ускоритель, пучок протонов) - становятся альтернативой собственно хирургическому вмешательству как при злокачественных, так и при некоторых доброкачественных опухолях, особенно расположенных в труднодоступных отделах мозга и основания черепа.</a:t>
            </a:r>
          </a:p>
        </p:txBody>
      </p:sp>
    </p:spTree>
    <p:extLst>
      <p:ext uri="{BB962C8B-B14F-4D97-AF65-F5344CB8AC3E}">
        <p14:creationId xmlns:p14="http://schemas.microsoft.com/office/powerpoint/2010/main" val="68429964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lvl="0"/>
            <a:r>
              <a:rPr lang="ru-RU" altLang="ru-RU" dirty="0">
                <a:solidFill>
                  <a:srgbClr val="000000"/>
                </a:solidFill>
                <a:cs typeface="Arial" panose="020B0604020202020204" pitchFamily="34" charset="0"/>
              </a:rPr>
              <a:t>В случаях инкурабельных опухолей возможны вмешательства, направленные на уменьшение внутричерепной гипертензии (шунтирующие операции на ликворной системе; имплантация устройств для периодической аспирации содержимого опухолевых кист; изредка - декомпрессивная трепанация черепа). Среди нехирургических методов лечения на 1-м месте стоит назначение глюкокортикоидов (обычно - дексаметазона), уменьшающих перитуморозный отек мозга. Эффект глюкокортикоидов обусловлен преимущественно их способностью существенно (в 3-4 раза) снижать выработку опухолью фактора роста эндотелия сосудов и, возможно, других онкогенов, которые вызывают отек мозга у нейроонкологических больных</a:t>
            </a:r>
            <a:endParaRPr lang="ru-RU" altLang="ru-RU" dirty="0"/>
          </a:p>
          <a:p>
            <a:endParaRPr lang="ru-RU" dirty="0"/>
          </a:p>
        </p:txBody>
      </p:sp>
    </p:spTree>
    <p:extLst>
      <p:ext uri="{BB962C8B-B14F-4D97-AF65-F5344CB8AC3E}">
        <p14:creationId xmlns:p14="http://schemas.microsoft.com/office/powerpoint/2010/main" val="35230734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ru-RU" b="1" dirty="0"/>
              <a:t>Дифференциальный диагноз </a:t>
            </a:r>
            <a:r>
              <a:rPr lang="ru-RU" dirty="0"/>
              <a:t>проводят с инфарктами или абсцессами мозга, крупными очагами демиелинизации и внутричерепными гранулемами, которые на КТ и МРТ можно принять за опухоли, с паразитарными заболеваниями.</a:t>
            </a:r>
          </a:p>
        </p:txBody>
      </p:sp>
    </p:spTree>
    <p:extLst>
      <p:ext uri="{BB962C8B-B14F-4D97-AF65-F5344CB8AC3E}">
        <p14:creationId xmlns:p14="http://schemas.microsoft.com/office/powerpoint/2010/main" val="21559454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276" y="553792"/>
            <a:ext cx="10851524" cy="5623171"/>
          </a:xfrm>
        </p:spPr>
        <p:txBody>
          <a:bodyPr>
            <a:normAutofit fontScale="70000" lnSpcReduction="20000"/>
          </a:bodyPr>
          <a:lstStyle/>
          <a:p>
            <a:r>
              <a:rPr lang="ru-RU" b="1" dirty="0" smtClean="0"/>
              <a:t>Лечение</a:t>
            </a:r>
            <a:r>
              <a:rPr lang="ru-RU" b="1" dirty="0"/>
              <a:t> </a:t>
            </a:r>
            <a:r>
              <a:rPr lang="ru-RU" dirty="0"/>
              <a:t>опухолей головного мозга - хирургическое. Менингиомы, ангиоретикулемы полушарий мозжечка, астроцитомы, эпендимомы, папилломы, невриномы, ряд аденом гипофиза можно удалить тотально. Нейроэктодермальные опухоли в связи с внутримозговым ростом удаляют частично. В зависимости от расположения опухоли в доминантном или субдоминантном полушарии опухоль удаляют с сохранением зон высокой функциональной значимости.</a:t>
            </a:r>
          </a:p>
          <a:p>
            <a:r>
              <a:rPr lang="ru-RU" dirty="0"/>
              <a:t>Лучевая терапия является паллиативным методом лечения. Она показана после нерадикального удаления быстро растущих </a:t>
            </a:r>
            <a:r>
              <a:rPr lang="ru-RU" dirty="0" smtClean="0"/>
              <a:t>злокачественных </a:t>
            </a:r>
            <a:r>
              <a:rPr lang="ru-RU" dirty="0"/>
              <a:t>и нейроэктодермальных опухолей. Проведение лучевой терапии в полном объеме возможно у детей с 3-летнего возраста (срок завершения анатомо-функционального формирования ЦНС).</a:t>
            </a:r>
          </a:p>
          <a:p>
            <a:r>
              <a:rPr lang="ru-RU" dirty="0"/>
              <a:t>Полихимиотерапию (ПХТ) у детей раннего возраста применяют с целью отсрочить лучевую терапию. Опухоли с низким митотическим индексом и медленным ростом менее чувствительны к химиотерапии, чем опухоли с высоким митотическим индексом и быстрым ростом. Введение химиопрепаратов непосредственно в ЦСЖ позволяет достигнуть значительно более высоких их концентраций. Такой способ введения наиболее применим в случаях высокого риска метастазирования по ликворным путям. Более чувствительны к химиотерапии дети с медуллобластомами, злокачественными глиомами и эпендимомами. После окончания цикловой химиотерапии проводят лучевую терапию.</a:t>
            </a:r>
          </a:p>
          <a:p>
            <a:r>
              <a:rPr lang="ru-RU" dirty="0"/>
              <a:t>Комплексное лечение включает медикаментозную терапию. Большие дозы кортикостероидов уменьшают перифокальный отек, что приводит к снижению внутричерепного давления и частичному уменьшению очаговых симптомов. Эти средства применяют в пред- и послеоперационный периоды.</a:t>
            </a:r>
          </a:p>
          <a:p>
            <a:endParaRPr lang="ru-RU" dirty="0"/>
          </a:p>
        </p:txBody>
      </p:sp>
    </p:spTree>
    <p:extLst>
      <p:ext uri="{BB962C8B-B14F-4D97-AF65-F5344CB8AC3E}">
        <p14:creationId xmlns:p14="http://schemas.microsoft.com/office/powerpoint/2010/main" val="240697398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20000"/>
          </a:bodyPr>
          <a:lstStyle/>
          <a:p>
            <a:pPr marL="0" indent="0">
              <a:buNone/>
            </a:pPr>
            <a:r>
              <a:rPr lang="ru-RU" b="1" dirty="0"/>
              <a:t>Лечение опухолей головного мозга</a:t>
            </a:r>
            <a:endParaRPr lang="ru-RU" dirty="0"/>
          </a:p>
          <a:p>
            <a:r>
              <a:rPr lang="ru-RU" dirty="0"/>
              <a:t>Метод выбора - оперативное вмешательство. Производят трепанацию задней черепной ямки, ламинэктомию С</a:t>
            </a:r>
            <a:r>
              <a:rPr lang="ru-RU" baseline="-25000" dirty="0"/>
              <a:t>1</a:t>
            </a:r>
            <a:r>
              <a:rPr lang="ru-RU" dirty="0"/>
              <a:t>, а возможно, и </a:t>
            </a:r>
            <a:r>
              <a:rPr lang="ru-RU" dirty="0" smtClean="0"/>
              <a:t>С</a:t>
            </a:r>
            <a:r>
              <a:rPr lang="ru-RU" baseline="-25000" dirty="0" smtClean="0"/>
              <a:t>2</a:t>
            </a:r>
            <a:r>
              <a:rPr lang="ru-RU" dirty="0" smtClean="0"/>
              <a:t>позвонка</a:t>
            </a:r>
            <a:r>
              <a:rPr lang="ru-RU" dirty="0"/>
              <a:t>, удаление краниоспинальной опухоли. При рентгеночувствительной опухоли показано проведение курса лучевой терапии.</a:t>
            </a:r>
          </a:p>
          <a:p>
            <a:pPr marL="0" indent="0">
              <a:buNone/>
            </a:pPr>
            <a:r>
              <a:rPr lang="ru-RU" b="1" dirty="0"/>
              <a:t>Прогноз</a:t>
            </a:r>
            <a:endParaRPr lang="ru-RU" dirty="0"/>
          </a:p>
          <a:p>
            <a:r>
              <a:rPr lang="ru-RU" dirty="0"/>
              <a:t>Зависит от характера опухоли, её локализации, полноты её удаления и чувствительности к лучевой и химиотерапии (применяемой в послеоперационном периоде).</a:t>
            </a:r>
          </a:p>
          <a:p>
            <a:r>
              <a:rPr lang="ru-RU" dirty="0"/>
              <a:t>Краниоспинальные опухоли следует дифференцировать с аномалиями затылочно-шейной области (аномалия Киари, базилярная импрессия, платибазия и др.), а также с рассеянным склерозом, сирингобульбомиелией, бульбарным вариантом бокового амиотрофического склероза и др.</a:t>
            </a:r>
          </a:p>
          <a:p>
            <a:endParaRPr lang="ru-RU" dirty="0"/>
          </a:p>
        </p:txBody>
      </p:sp>
    </p:spTree>
    <p:extLst>
      <p:ext uri="{BB962C8B-B14F-4D97-AF65-F5344CB8AC3E}">
        <p14:creationId xmlns:p14="http://schemas.microsoft.com/office/powerpoint/2010/main" val="93128185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045" y="1374865"/>
            <a:ext cx="3450465" cy="4351338"/>
          </a:xfrm>
        </p:spPr>
        <p:txBody>
          <a:bodyPr>
            <a:normAutofit fontScale="85000" lnSpcReduction="20000"/>
          </a:bodyPr>
          <a:lstStyle/>
          <a:p>
            <a:pPr marL="0" indent="0">
              <a:buNone/>
            </a:pPr>
            <a:r>
              <a:rPr lang="ru-RU" i="1" dirty="0" smtClean="0"/>
              <a:t>Радиохирургия.</a:t>
            </a:r>
          </a:p>
          <a:p>
            <a:r>
              <a:rPr lang="ru-RU" i="1" dirty="0" smtClean="0"/>
              <a:t>Слева - множественные </a:t>
            </a:r>
            <a:r>
              <a:rPr lang="ru-RU" i="1" dirty="0"/>
              <a:t>(20) </a:t>
            </a:r>
            <a:r>
              <a:rPr lang="ru-RU" i="1" dirty="0" smtClean="0"/>
              <a:t>метастазы </a:t>
            </a:r>
            <a:r>
              <a:rPr lang="ru-RU" i="1" dirty="0"/>
              <a:t>рака молочной железы в головной мозг. </a:t>
            </a:r>
            <a:r>
              <a:rPr lang="ru-RU" i="1" dirty="0" smtClean="0"/>
              <a:t>Справа</a:t>
            </a:r>
            <a:r>
              <a:rPr lang="ru-RU" i="1" dirty="0"/>
              <a:t>: На контрольном МРТ через 1 месяц после операции отмечается положительная динамика. 6 очагов не визуализируются, у 14 очагов снижение размеров.</a:t>
            </a:r>
            <a:endParaRPr lang="ru-RU"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05330" y="270456"/>
            <a:ext cx="8069687" cy="5641591"/>
          </a:xfrm>
          <a:prstGeom prst="rect">
            <a:avLst/>
          </a:prstGeom>
        </p:spPr>
      </p:pic>
    </p:spTree>
    <p:extLst>
      <p:ext uri="{BB962C8B-B14F-4D97-AF65-F5344CB8AC3E}">
        <p14:creationId xmlns:p14="http://schemas.microsoft.com/office/powerpoint/2010/main" val="425824755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Ivan\OneDrive\Ординаторская работа\Кафедра\Лекции по аспирантуре\FUF-SensitizationRadiotherapy-FINAL.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 y="0"/>
            <a:ext cx="12175019" cy="6070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86697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Users\Ivan\OneDrive\Ординаторская работа\Кафедра\Лекции по аспирантуре\maxresdefaul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39075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Users\Ivan\OneDrive\Ординаторская работа\Кафедра\Лекции по аспирантуре\1_1 (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3333" y="-1"/>
            <a:ext cx="11472334" cy="68465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94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10000"/>
          </a:bodyPr>
          <a:lstStyle/>
          <a:p>
            <a:pPr marL="0" indent="0">
              <a:buNone/>
            </a:pPr>
            <a:r>
              <a:rPr lang="ru-RU" b="1" dirty="0"/>
              <a:t>Лечение</a:t>
            </a:r>
            <a:endParaRPr lang="ru-RU" dirty="0"/>
          </a:p>
          <a:p>
            <a:r>
              <a:rPr lang="ru-RU" dirty="0"/>
              <a:t>Установление диагноза опухоли спинного мозга - абсолютное показание для оперативного вмешательства, проводят ламинэктомию с последующим удалением опухоли. При метастазировании в позвоночник со сдавлением спинного мозга операция может быть произведена только при одиночном метастазе с последующим лучевым лечением и химиотерапией.</a:t>
            </a:r>
          </a:p>
          <a:p>
            <a:pPr marL="0" indent="0">
              <a:buNone/>
            </a:pPr>
            <a:r>
              <a:rPr lang="ru-RU" b="1" dirty="0"/>
              <a:t>Прогноз</a:t>
            </a:r>
            <a:endParaRPr lang="ru-RU" dirty="0"/>
          </a:p>
          <a:p>
            <a:r>
              <a:rPr lang="ru-RU" dirty="0"/>
              <a:t>Зависит от характера и локализации опухоли. Удаление экстрамедуллярной опухоли приводит к хорошему регрессу проводниковых симптомов. Премедуллярная опухоль всегда сдавливает переднюю спинальную артерию и сопровождается миелоишемией, поэтому регресс очаговых и проводниковых симптомов зависит от степени обратимости ишемических поражений структур спинного мозга в зоне компрессии.</a:t>
            </a:r>
          </a:p>
        </p:txBody>
      </p:sp>
    </p:spTree>
    <p:extLst>
      <p:ext uri="{BB962C8B-B14F-4D97-AF65-F5344CB8AC3E}">
        <p14:creationId xmlns:p14="http://schemas.microsoft.com/office/powerpoint/2010/main" val="299561603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94307" y="365125"/>
            <a:ext cx="5565871" cy="6164464"/>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89065" y="365125"/>
            <a:ext cx="5008628" cy="6164464"/>
          </a:xfrm>
          <a:prstGeom prst="rect">
            <a:avLst/>
          </a:prstGeom>
        </p:spPr>
      </p:pic>
    </p:spTree>
    <p:extLst>
      <p:ext uri="{BB962C8B-B14F-4D97-AF65-F5344CB8AC3E}">
        <p14:creationId xmlns:p14="http://schemas.microsoft.com/office/powerpoint/2010/main" val="69572783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3514859" cy="4351338"/>
          </a:xfrm>
        </p:spPr>
        <p:txBody>
          <a:bodyPr>
            <a:normAutofit fontScale="77500" lnSpcReduction="20000"/>
          </a:bodyPr>
          <a:lstStyle/>
          <a:p>
            <a:r>
              <a:rPr lang="ru-RU" dirty="0" smtClean="0"/>
              <a:t>Комбинированный метод – вакцинация и оперативная хирургия</a:t>
            </a:r>
          </a:p>
          <a:p>
            <a:r>
              <a:rPr lang="ru-RU" dirty="0" smtClean="0"/>
              <a:t>МРТ </a:t>
            </a:r>
            <a:r>
              <a:rPr lang="ru-RU" dirty="0"/>
              <a:t>мозга четырехлетнего пациента через 24 часа после удаления опухоли, до введения </a:t>
            </a:r>
            <a:r>
              <a:rPr lang="ru-RU" dirty="0" smtClean="0"/>
              <a:t>препарата иммунотерапии. </a:t>
            </a:r>
            <a:r>
              <a:rPr lang="ru-RU" dirty="0"/>
              <a:t>Остаточная опухоль окрашена белым. </a:t>
            </a:r>
            <a:r>
              <a:rPr lang="ru-RU" b="1" dirty="0"/>
              <a:t>Внизу</a:t>
            </a:r>
            <a:r>
              <a:rPr lang="ru-RU" dirty="0"/>
              <a:t>. Тот же пациент спустя четыре недели после курса инъекций. Опухоль уменьшилась</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85666" y="515155"/>
            <a:ext cx="7506334" cy="6194738"/>
          </a:xfrm>
          <a:prstGeom prst="rect">
            <a:avLst/>
          </a:prstGeom>
        </p:spPr>
      </p:pic>
    </p:spTree>
    <p:extLst>
      <p:ext uri="{BB962C8B-B14F-4D97-AF65-F5344CB8AC3E}">
        <p14:creationId xmlns:p14="http://schemas.microsoft.com/office/powerpoint/2010/main" val="356373578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kumimoji="0" lang="ru-RU" altLang="ru-RU" b="0" i="0" u="none" strike="noStrike" cap="none" normalizeH="0" baseline="0" dirty="0" smtClean="0">
                <a:ln>
                  <a:noFill/>
                </a:ln>
                <a:solidFill>
                  <a:srgbClr val="000000"/>
                </a:solidFill>
                <a:effectLst/>
                <a:cs typeface="Arial" panose="020B0604020202020204" pitchFamily="34" charset="0"/>
              </a:rPr>
              <a:t>ИММУНОТЕРАПИЯ ОПУХОЛЕЙ ГОЛОВНОГО И СПИННОГО МОЗГА</a:t>
            </a:r>
            <a:br>
              <a:rPr kumimoji="0" lang="ru-RU" altLang="ru-RU" b="0" i="0" u="none" strike="noStrike" cap="none" normalizeH="0" baseline="0" dirty="0" smtClean="0">
                <a:ln>
                  <a:noFill/>
                </a:ln>
                <a:solidFill>
                  <a:srgbClr val="000000"/>
                </a:solidFill>
                <a:effectLst/>
                <a:cs typeface="Arial" panose="020B0604020202020204" pitchFamily="34" charset="0"/>
              </a:rPr>
            </a:br>
            <a:endParaRPr lang="ru-RU" dirty="0"/>
          </a:p>
        </p:txBody>
      </p:sp>
      <p:sp>
        <p:nvSpPr>
          <p:cNvPr id="4" name="Rectangle 1"/>
          <p:cNvSpPr>
            <a:spLocks noGrp="1" noChangeArrowheads="1"/>
          </p:cNvSpPr>
          <p:nvPr>
            <p:ph idx="1"/>
          </p:nvPr>
        </p:nvSpPr>
        <p:spPr bwMode="auto">
          <a:xfrm>
            <a:off x="554865" y="1800691"/>
            <a:ext cx="9578009"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000" b="0" i="0" u="none" strike="noStrike" cap="none" normalizeH="0" baseline="0" dirty="0" smtClean="0">
                <a:ln>
                  <a:noFill/>
                </a:ln>
                <a:solidFill>
                  <a:srgbClr val="000000"/>
                </a:solidFill>
                <a:effectLst/>
                <a:cs typeface="Arial" panose="020B0604020202020204" pitchFamily="34" charset="0"/>
              </a:rPr>
              <a:t>Иммунотерапия, предусматривающая введение противоопухолевых вакцин, получила своё развитие в конце XX в. и в настоящее время является одной из самых быстро развивающихся методик лечения опухолей головного и спинного мозга. Роль иммунной системы в возникновении и развитии злокачественных опухолей общеизвестна. Её подтверждает существование редких спонтанных регрессий опухолей различного типа, а также относительно высокая концентрация иммунокомпетентных клеток в злокачественных опухолях. Ещё одно из доказательств роли иммунной системы в канцерогенезе - более высокий риск развития злокачественных новообразований у людей, получающих иммуносупрессивную терапию в связи с трансплантацией органов и тканей. Всемирный конгресс онкологов, состоявшийся в Рио-де-Жанейро в 1998 г., выделил создание противоопухолевых вакцин как одно из наиболее перспективных направлений в онкологии.</a:t>
            </a:r>
          </a:p>
        </p:txBody>
      </p:sp>
    </p:spTree>
    <p:extLst>
      <p:ext uri="{BB962C8B-B14F-4D97-AF65-F5344CB8AC3E}">
        <p14:creationId xmlns:p14="http://schemas.microsoft.com/office/powerpoint/2010/main" val="413426310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0304" y="206062"/>
            <a:ext cx="6091708" cy="6651938"/>
          </a:xfrm>
        </p:spPr>
        <p:txBody>
          <a:bodyPr>
            <a:normAutofit fontScale="70000" lnSpcReduction="20000"/>
          </a:bodyPr>
          <a:lstStyle/>
          <a:p>
            <a:pPr marL="0" lvl="0" indent="0" eaLnBrk="0" fontAlgn="base" hangingPunct="0">
              <a:lnSpc>
                <a:spcPct val="100000"/>
              </a:lnSpc>
              <a:spcBef>
                <a:spcPct val="0"/>
              </a:spcBef>
              <a:spcAft>
                <a:spcPct val="0"/>
              </a:spcAft>
              <a:buNone/>
            </a:pPr>
            <a:r>
              <a:rPr kumimoji="0" lang="ru-RU" altLang="ru-RU" b="0" i="0" u="none" strike="noStrike" cap="none" normalizeH="0" baseline="0" dirty="0" smtClean="0">
                <a:ln>
                  <a:noFill/>
                </a:ln>
                <a:solidFill>
                  <a:srgbClr val="000000"/>
                </a:solidFill>
                <a:effectLst/>
                <a:cs typeface="Arial" panose="020B0604020202020204" pitchFamily="34" charset="0"/>
              </a:rPr>
              <a:t>Суть иммунотерапии с применением противоопухолевых вакцин - стимуляция клеточно-опосредованного специфичного иммунного ответа на антигены опухоли. В настоящее время идентифицировано более 1000 антигенов опухолей человека, их разделяют на четыре класса: антигены дифференцировки (Melan-A/MART-1, tyrosinase, gp100), сверхэкспрессированные антигены (HER-2/neu), вирусные антигены (EBV, HPV), ракотестикулярные антигены (MAGE, BAGE, GAGE). Опухолевые антигены - опухольассоциированные молекулы. Будучи нетипичными для организма, такие молекулы могут быть атакованы активированными эффекторными клетками иммунной системы - Т-лимфоцитами, а также антителами, обладающими иммунотоксическими свойствами. Для развития иммунного ответа на чужеродные антигены последние должны быть представлены иммунной системе профессиональными антигенпрезентирующими клетками. Доказано, что лучше всего функцию антигенпрезентирующих клеток выполняют дендритные клетки.</a:t>
            </a:r>
            <a:endParaRPr kumimoji="0" lang="ru-RU" altLang="ru-RU" b="0" i="0" u="none" strike="noStrike" cap="none" normalizeH="0" baseline="0" dirty="0" smtClean="0">
              <a:ln>
                <a:noFill/>
              </a:ln>
              <a:solidFill>
                <a:schemeClr val="tx1"/>
              </a:solidFill>
              <a:effectLst/>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93291" y="515155"/>
            <a:ext cx="5998709" cy="5373843"/>
          </a:xfrm>
          <a:prstGeom prst="rect">
            <a:avLst/>
          </a:prstGeom>
        </p:spPr>
      </p:pic>
    </p:spTree>
    <p:extLst>
      <p:ext uri="{BB962C8B-B14F-4D97-AF65-F5344CB8AC3E}">
        <p14:creationId xmlns:p14="http://schemas.microsoft.com/office/powerpoint/2010/main" val="108168956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altLang="ru-RU" dirty="0">
                <a:solidFill>
                  <a:srgbClr val="000000"/>
                </a:solidFill>
                <a:cs typeface="Arial" panose="020B0604020202020204" pitchFamily="34" charset="0"/>
              </a:rPr>
              <a:t>Установлено, что генетические изменения, приводящие к развитию опухоли, происходят среди большого набора генов, поэтому возникающие опухоли, даже сходного гистогенеза, не являются абсолютно одинаковыми и могут существенно различаться по чувствительности к применяемому лечению. Этот факт объясняет индивидуальность каждого случая онкологического заболевания.</a:t>
            </a:r>
          </a:p>
          <a:p>
            <a:pPr marL="0" indent="0">
              <a:buNone/>
            </a:pPr>
            <a:endParaRPr lang="ru-RU" dirty="0"/>
          </a:p>
        </p:txBody>
      </p:sp>
    </p:spTree>
    <p:extLst>
      <p:ext uri="{BB962C8B-B14F-4D97-AF65-F5344CB8AC3E}">
        <p14:creationId xmlns:p14="http://schemas.microsoft.com/office/powerpoint/2010/main" val="98735168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2732" y="566670"/>
            <a:ext cx="10581068" cy="5610293"/>
          </a:xfrm>
        </p:spPr>
        <p:txBody>
          <a:bodyPr>
            <a:normAutofit fontScale="85000" lnSpcReduction="10000"/>
          </a:bodyPr>
          <a:lstStyle/>
          <a:p>
            <a:pPr marL="0" lvl="0" indent="0" eaLnBrk="0" fontAlgn="base" hangingPunct="0">
              <a:lnSpc>
                <a:spcPct val="100000"/>
              </a:lnSpc>
              <a:spcBef>
                <a:spcPct val="0"/>
              </a:spcBef>
              <a:spcAft>
                <a:spcPct val="0"/>
              </a:spcAft>
              <a:buNone/>
            </a:pPr>
            <a:r>
              <a:rPr lang="ru-RU" altLang="ru-RU" dirty="0">
                <a:solidFill>
                  <a:srgbClr val="000000"/>
                </a:solidFill>
                <a:latin typeface="Arial" panose="020B0604020202020204" pitchFamily="34" charset="0"/>
                <a:cs typeface="Arial" panose="020B0604020202020204" pitchFamily="34" charset="0"/>
              </a:rPr>
              <a:t>Изложенный патогенез формирования иммунного противоопухолевого ответа служит основанием для использования индивидуального антигенного материала. Этот материал подготавливают при совместном участии ИМЧ РАН и Петербургского института ядерной физики РАН им. Б.П. Константинова по специальной методике, включающей забор фрагмента опухоли с последующим приготовлением его лизата. К дендритным клеткам, полученным из крови больного, добавляют лизат опухоли и инкубируют несколько суток. Антигенпрезентирующие клетки захватывают антигены опухоли, разделяют их на пептиды и активируют Т-лимфоциты специфично к данным пептидам. Полученную таким образом вакцину вводят либо внутрикожно, либо напрямую эндолимфатически. После активации Т-лимфоциты мигрируют в кровь и через круг рециркуляции попадают в мозг. При их контакте с опухолевыми клетками последние уничтожаются путём перфорининдуцированного лизиса или запуском апоптоза через FAS/FASL).</a:t>
            </a:r>
          </a:p>
        </p:txBody>
      </p:sp>
    </p:spTree>
    <p:extLst>
      <p:ext uri="{BB962C8B-B14F-4D97-AF65-F5344CB8AC3E}">
        <p14:creationId xmlns:p14="http://schemas.microsoft.com/office/powerpoint/2010/main" val="208783137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2124" y="360608"/>
            <a:ext cx="10941676" cy="5816355"/>
          </a:xfrm>
        </p:spPr>
        <p:txBody>
          <a:bodyPr>
            <a:normAutofit/>
          </a:bodyPr>
          <a:lstStyle/>
          <a:p>
            <a:pPr marL="0" lvl="0" indent="0" eaLnBrk="0" fontAlgn="base" hangingPunct="0">
              <a:lnSpc>
                <a:spcPct val="100000"/>
              </a:lnSpc>
              <a:spcBef>
                <a:spcPct val="0"/>
              </a:spcBef>
              <a:spcAft>
                <a:spcPct val="0"/>
              </a:spcAft>
              <a:buNone/>
            </a:pPr>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При лечении нейроонкологических больных используют принцип «комплементарной онкотерапии», включающий взаимоусиливающее лечебное действие традиционных и иммунологических методов. Первый представлен операцией, направленной на нормализацию внутричерепного давления и ликвидацию дислокации мозга. Затем проводят химиотерапию, а после неё - иммунотерапию. Затем больной получает лучевое лечение. В последующее поддерживающее лечение включены повторные курсы химиотерапии и иммунотерапии.</a:t>
            </a:r>
            <a:endParaRPr kumimoji="0" lang="ru-RU" altLang="ru-RU" sz="36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397482104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8048" y="859710"/>
            <a:ext cx="10515600" cy="4351338"/>
          </a:xfrm>
        </p:spPr>
        <p:txBody>
          <a:bodyPr>
            <a:normAutofit fontScale="92500" lnSpcReduction="20000"/>
          </a:bodyPr>
          <a:lstStyle/>
          <a:p>
            <a:pPr marL="0" lvl="0" indent="0" eaLnBrk="0" fontAlgn="base" hangingPunct="0">
              <a:lnSpc>
                <a:spcPct val="100000"/>
              </a:lnSpc>
              <a:spcBef>
                <a:spcPct val="0"/>
              </a:spcBef>
              <a:spcAft>
                <a:spcPct val="0"/>
              </a:spcAft>
              <a:buNone/>
            </a:pPr>
            <a:r>
              <a:rPr lang="ru-RU" altLang="ru-RU" dirty="0">
                <a:solidFill>
                  <a:srgbClr val="000000"/>
                </a:solidFill>
                <a:latin typeface="Arial" panose="020B0604020202020204" pitchFamily="34" charset="0"/>
                <a:cs typeface="Arial" panose="020B0604020202020204" pitchFamily="34" charset="0"/>
              </a:rPr>
              <a:t>Использование специфической противоопухолевой иммунотерапии у больных с продолженным ростом глиобластом показало увеличение продолжительности их жизни. В группе больных, получавших иммунотерапию, средняя продолжительность жизни оказалась достоверно выше - 8,8 мес против 4,5 мес у больных, не получавших иммунотерапии. Перспективные результаты применения указанной иммунотерапевтической методики получены и при лечении больных с метастатическими опухолями, особенно с метастазами меланомы в головной мозг. Так, средняя продолжительность жизни больных с метастазами бронхогенного рака в мозг с удалённым первичным очагом составила 18,9 мес, а с метастазами меланомы достигла 25,7 мес.</a:t>
            </a:r>
            <a:endParaRPr lang="ru-RU" altLang="ru-RU" sz="5400" dirty="0">
              <a:latin typeface="Arial" panose="020B0604020202020204" pitchFamily="34" charset="0"/>
            </a:endParaRPr>
          </a:p>
        </p:txBody>
      </p:sp>
    </p:spTree>
    <p:extLst>
      <p:ext uri="{BB962C8B-B14F-4D97-AF65-F5344CB8AC3E}">
        <p14:creationId xmlns:p14="http://schemas.microsoft.com/office/powerpoint/2010/main" val="239329438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Ivan\OneDrive\Ординаторская работа\Кафедра\Лекции по аспирантуре\X0000_Elekta_Monaco_Treatment_planning_syste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4866" y="-1"/>
            <a:ext cx="11269133" cy="68285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8544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Ivan\OneDrive\Ординаторская работа\Кафедра\Лекции по аспирантуре\CK-System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98961" y="0"/>
            <a:ext cx="9648202" cy="68709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70300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Ivan\OneDrive\Ординаторская работа\Кафедра\Лекции по аспирантуре\1554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0934" y="48882"/>
            <a:ext cx="9084734" cy="68091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23030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Ivan\OneDrive\Ординаторская работа\Кафедра\Лекции по аспирантуре\webiort.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10671" y="0"/>
            <a:ext cx="914400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10207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Литература </a:t>
            </a:r>
            <a:endParaRPr lang="ru-RU"/>
          </a:p>
        </p:txBody>
      </p:sp>
      <p:sp>
        <p:nvSpPr>
          <p:cNvPr id="3" name="Content Placeholder 2"/>
          <p:cNvSpPr>
            <a:spLocks noGrp="1"/>
          </p:cNvSpPr>
          <p:nvPr>
            <p:ph idx="1"/>
          </p:nvPr>
        </p:nvSpPr>
        <p:spPr/>
        <p:txBody>
          <a:bodyPr>
            <a:normAutofit fontScale="85000" lnSpcReduction="10000"/>
          </a:bodyPr>
          <a:lstStyle/>
          <a:p>
            <a:r>
              <a:rPr lang="ru-RU" dirty="0"/>
              <a:t>1. Гусев Е. И. Неврология и нейрохирургия [Комплект] : учебник: в 2 т. Т.2 : Нейрохирургия / ред.: А. Н. Коновалов, А. В. Козлов. - 2-е изд.,испр.и доп. - М. : ГЭОТАР-Медиа, 2009. - 420 с. : ил. </a:t>
            </a:r>
          </a:p>
          <a:p>
            <a:r>
              <a:rPr lang="ru-RU" dirty="0"/>
              <a:t>2. Можаев С. В. Нейрохирургия: учебник / С. В. Можаев, А. А. Скоромец, Т. А. Скоромец. - 2-е изд., перераб. и доп. - М. : ГЭОТАР-Медиа, 2009. - 480 с. : ил.. </a:t>
            </a:r>
          </a:p>
          <a:p>
            <a:r>
              <a:rPr lang="ru-RU" dirty="0"/>
              <a:t>3. Неврология и нейрохирургия : клинические рекомендации / ред. Е. И. Гусев, А. Н. Коновалов, А. Б. Гехт. - М. : ГЭОТАР-Медиа, 2007. – 368 с.</a:t>
            </a:r>
          </a:p>
          <a:p>
            <a:r>
              <a:rPr lang="ru-RU" dirty="0"/>
              <a:t>4. Лекции по нейрохирургии : учебник / ред. В. В. Крылов. - М. : Авторская академия : Товарищество научных изданий КМК, 2007. - 234 с. : ил.</a:t>
            </a:r>
          </a:p>
          <a:p>
            <a:r>
              <a:rPr lang="ru-RU" dirty="0"/>
              <a:t>5. Цементис, Сотириос А. Дифференциальная диагностика в неврологии и нейрохирургии : пер. с англ. / С. А. Цементис ; ред. Е. И. Гусев. - М. : ГЭОТАР-Медиа, 2007. - 384 с. : ил.</a:t>
            </a:r>
          </a:p>
          <a:p>
            <a:endParaRPr lang="ru-RU" dirty="0"/>
          </a:p>
        </p:txBody>
      </p:sp>
    </p:spTree>
    <p:extLst>
      <p:ext uri="{BB962C8B-B14F-4D97-AF65-F5344CB8AC3E}">
        <p14:creationId xmlns:p14="http://schemas.microsoft.com/office/powerpoint/2010/main" val="331521177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198</TotalTime>
  <Words>1548</Words>
  <Application>Microsoft Office PowerPoint</Application>
  <PresentationFormat>Произвольный</PresentationFormat>
  <Paragraphs>46</Paragraphs>
  <Slides>30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30</vt:i4>
      </vt:variant>
    </vt:vector>
  </HeadingPairs>
  <TitlesOfParts>
    <vt:vector size="31" baseType="lpstr">
      <vt:lpstr>Office Theme</vt:lpstr>
      <vt:lpstr>Современные подходы в лечении опухолей головного и спинного мозга.</vt:lpstr>
      <vt:lpstr>Цель </vt:lpstr>
      <vt:lpstr>Задачи </vt:lpstr>
      <vt:lpstr>План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ИММУНОТЕРАПИЯ ОПУХОЛЕЙ ГОЛОВНОГО И СПИННОГО МОЗГА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Литература </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Современные подходы в лечении опухолей головного и спинного мозга.</dc:title>
  <dc:creator>Тахи Тахи</dc:creator>
  <cp:lastModifiedBy>Ivan Eliseenko</cp:lastModifiedBy>
  <cp:revision>14</cp:revision>
  <dcterms:created xsi:type="dcterms:W3CDTF">2015-10-03T14:36:19Z</dcterms:created>
  <dcterms:modified xsi:type="dcterms:W3CDTF">2016-10-16T16:10:02Z</dcterms:modified>
</cp:coreProperties>
</file>