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4"/>
  </p:notesMasterIdLst>
  <p:sldIdLst>
    <p:sldId id="256" r:id="rId2"/>
    <p:sldId id="318" r:id="rId3"/>
    <p:sldId id="319" r:id="rId4"/>
    <p:sldId id="261" r:id="rId5"/>
    <p:sldId id="258" r:id="rId6"/>
    <p:sldId id="259" r:id="rId7"/>
    <p:sldId id="260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7" r:id="rId42"/>
    <p:sldId id="298" r:id="rId43"/>
    <p:sldId id="296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719" autoAdjust="0"/>
  </p:normalViewPr>
  <p:slideViewPr>
    <p:cSldViewPr>
      <p:cViewPr varScale="1">
        <p:scale>
          <a:sx n="75" d="100"/>
          <a:sy n="75" d="100"/>
        </p:scale>
        <p:origin x="-100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2884BE-74AE-4C93-9A3F-1CA91C30C64F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BD89A9-EA54-423D-AC18-DA441ED0A3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66819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A02B16E9-9D58-4ED0-AFFF-FA6CB48E8187}" type="slidenum">
              <a:rPr lang="ru-RU" sz="1200" smtClean="0">
                <a:latin typeface="Arial" charset="0"/>
              </a:rPr>
              <a:pPr eaLnBrk="1" hangingPunct="1"/>
              <a:t>50</a:t>
            </a:fld>
            <a:endParaRPr lang="ru-RU" sz="1200" smtClean="0">
              <a:latin typeface="Arial" charset="0"/>
            </a:endParaRPr>
          </a:p>
        </p:txBody>
      </p:sp>
      <p:sp>
        <p:nvSpPr>
          <p:cNvPr id="160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0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B51AE-B955-4A2D-BD51-DD0E257F782A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2648A-1BFE-4D7F-87A1-7568E2DE6D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11152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B51AE-B955-4A2D-BD51-DD0E257F782A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2648A-1BFE-4D7F-87A1-7568E2DE6D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21306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B51AE-B955-4A2D-BD51-DD0E257F782A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2648A-1BFE-4D7F-87A1-7568E2DE6D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6548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B51AE-B955-4A2D-BD51-DD0E257F782A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2648A-1BFE-4D7F-87A1-7568E2DE6D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6592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B51AE-B955-4A2D-BD51-DD0E257F782A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2648A-1BFE-4D7F-87A1-7568E2DE6D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096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B51AE-B955-4A2D-BD51-DD0E257F782A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2648A-1BFE-4D7F-87A1-7568E2DE6D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51717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B51AE-B955-4A2D-BD51-DD0E257F782A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2648A-1BFE-4D7F-87A1-7568E2DE6D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5216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B51AE-B955-4A2D-BD51-DD0E257F782A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2648A-1BFE-4D7F-87A1-7568E2DE6D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5117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B51AE-B955-4A2D-BD51-DD0E257F782A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2648A-1BFE-4D7F-87A1-7568E2DE6D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82111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B51AE-B955-4A2D-BD51-DD0E257F782A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2648A-1BFE-4D7F-87A1-7568E2DE6D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3901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B51AE-B955-4A2D-BD51-DD0E257F782A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2648A-1BFE-4D7F-87A1-7568E2DE6D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47616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E2DD80-FE9F-4679-B853-AFF14C8DEE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9728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Заголовок, текст и кли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Клип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endParaRPr lang="ru-RU" noProof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8C80F-C7DD-44C0-8E18-C18D25C39D81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9401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chemeClr val="accent1">
                <a:tint val="44500"/>
                <a:satMod val="160000"/>
                <a:lumMod val="5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0B51AE-B955-4A2D-BD51-DD0E257F782A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62648A-1BFE-4D7F-87A1-7568E2DE6D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7407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2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3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6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4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7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8.pn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9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476672"/>
            <a:ext cx="7772400" cy="4248472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/>
              <a:t>Анатомия и физиология позвоночного столба. Основные оперативные доступы и приёмы в хирургическом лечении дегенеративных заболеваний позвоночника.</a:t>
            </a:r>
          </a:p>
        </p:txBody>
      </p:sp>
    </p:spTree>
    <p:extLst>
      <p:ext uri="{BB962C8B-B14F-4D97-AF65-F5344CB8AC3E}">
        <p14:creationId xmlns:p14="http://schemas.microsoft.com/office/powerpoint/2010/main" val="2038411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Цели: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Изучить анатомию </a:t>
            </a:r>
            <a:r>
              <a:rPr lang="ru-RU" dirty="0"/>
              <a:t>и </a:t>
            </a:r>
            <a:r>
              <a:rPr lang="ru-RU" dirty="0" smtClean="0"/>
              <a:t>физиологию </a:t>
            </a:r>
            <a:r>
              <a:rPr lang="ru-RU" dirty="0"/>
              <a:t>позвоночного столба. Основные оперативные доступы и приёмы в хирургическом лечении дегенеративных заболеваний </a:t>
            </a:r>
            <a:r>
              <a:rPr lang="ru-RU" dirty="0" smtClean="0"/>
              <a:t>позвоночника.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6799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Задачи: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Рассмотреть </a:t>
            </a:r>
            <a:r>
              <a:rPr lang="ru-RU" dirty="0"/>
              <a:t>анатомию и физиологию позвоночного столба. </a:t>
            </a:r>
            <a:endParaRPr lang="ru-RU" dirty="0" smtClean="0"/>
          </a:p>
          <a:p>
            <a:r>
              <a:rPr lang="ru-RU" dirty="0" smtClean="0"/>
              <a:t>Рассмотреть </a:t>
            </a:r>
            <a:r>
              <a:rPr lang="ru-RU" dirty="0"/>
              <a:t>Основные оперативные доступы и приёмы в хирургическом лечении дегенеративных заболеваний позвоночника. </a:t>
            </a:r>
          </a:p>
        </p:txBody>
      </p:sp>
    </p:spTree>
    <p:extLst>
      <p:ext uri="{BB962C8B-B14F-4D97-AF65-F5344CB8AC3E}">
        <p14:creationId xmlns:p14="http://schemas.microsoft.com/office/powerpoint/2010/main" val="2582276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Клиническая анатомия позвоночника и спинного мозга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484784"/>
            <a:ext cx="4896544" cy="5193304"/>
          </a:xfrm>
        </p:spPr>
      </p:pic>
    </p:spTree>
    <p:extLst>
      <p:ext uri="{BB962C8B-B14F-4D97-AF65-F5344CB8AC3E}">
        <p14:creationId xmlns:p14="http://schemas.microsoft.com/office/powerpoint/2010/main" val="1344057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Особенности эмбриогенеза позвоночника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896544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 эмбриона человека, имеющего длину 10-11 мм уже появляются отличительные признаки верхних и других позвонков.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Позвонки, как и затылочная кость, формируются из спинальной струны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сhorda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dorsalis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 Они проделывают три стадии развития: а) перепончатая стадия, когда они состоят из эмбриональной соединительной ткани; б) стадия хрящевого скелета, которая начинается на 5-й неделе внутриутробной жизни; в) стадия костного скелета – с конца 2-го месяца.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7015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749010"/>
            <a:ext cx="8219256" cy="4632318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Постепенное замещение хрящевых позвонков на костные происходит из точек окостенения, когда длина плода составляет 7 – 8 мм. • Одна из точек окостенения атланта находится в его передней дуге, другая – в задней дуге, а две другие – в боковых (суставных) массах.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Слияние точек окостенения атланта происходит только в возрасте 5 – 9 лет, что чрезвычайно важно учитывать при рентгенодиагностике патологии этого позвонка.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548680"/>
            <a:ext cx="80648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Особенности эмбриогенеза позвоночника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4929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Особенности эмбриогенеза позвоночника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/>
            <a:r>
              <a:rPr lang="ru-RU" dirty="0" smtClean="0"/>
              <a:t>Второй шейный позвонок (вращательный или аксис - осевой) формируется из пяти точек окостенения. Одна из них находится в теле позвонка, две – в дуге и ещё две – в зубовидном отростке Зубовидный отросток на ранних стадиях филогенеза служил телом атланта, а его верхушка принадлежала нижнему сегменту затылочной кости.</a:t>
            </a:r>
          </a:p>
          <a:p>
            <a:pPr marL="0" indent="0" algn="just">
              <a:buNone/>
            </a:pPr>
            <a:r>
              <a:rPr lang="ru-RU" dirty="0" smtClean="0"/>
              <a:t> • Например, у рептилий ещё имелось тело атланта. У млекопитающих тела первого и второго позвонков уже сливаются в единое целое, а рудимент тела атланта формирует зубовидный отросток аксиса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901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Grp="1" noChangeArrowheads="1"/>
          </p:cNvSpPr>
          <p:nvPr>
            <p:ph type="title"/>
          </p:nvPr>
        </p:nvSpPr>
        <p:spPr>
          <a:xfrm>
            <a:off x="468313" y="274638"/>
            <a:ext cx="8218487" cy="850900"/>
          </a:xfrm>
        </p:spPr>
        <p:txBody>
          <a:bodyPr/>
          <a:lstStyle/>
          <a:p>
            <a:pPr eaLnBrk="1" hangingPunct="1"/>
            <a:r>
              <a:rPr lang="ru-RU" sz="1800" b="1" dirty="0" smtClean="0"/>
              <a:t>Схема </a:t>
            </a:r>
            <a:r>
              <a:rPr lang="ru-RU" sz="1800" b="1" dirty="0" err="1" smtClean="0"/>
              <a:t>склеротомов</a:t>
            </a:r>
            <a:r>
              <a:rPr lang="ru-RU" sz="1800" b="1" dirty="0" smtClean="0"/>
              <a:t>, из которых формируются элементы затылочной кости, первого и второго шейных позвонков</a:t>
            </a:r>
          </a:p>
        </p:txBody>
      </p:sp>
      <p:sp>
        <p:nvSpPr>
          <p:cNvPr id="7171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6516688" y="1600200"/>
            <a:ext cx="2170112" cy="4525963"/>
          </a:xfrm>
        </p:spPr>
        <p:txBody>
          <a:bodyPr/>
          <a:lstStyle/>
          <a:p>
            <a:pPr eaLnBrk="1" hangingPunct="1"/>
            <a:endParaRPr lang="ru-RU" b="1" i="1" smtClean="0"/>
          </a:p>
          <a:p>
            <a:pPr eaLnBrk="1" hangingPunct="1"/>
            <a:endParaRPr lang="ru-RU" smtClean="0"/>
          </a:p>
        </p:txBody>
      </p:sp>
      <p:pic>
        <p:nvPicPr>
          <p:cNvPr id="7172" name="Picture 6" descr="сканирование0001"/>
          <p:cNvPicPr>
            <a:picLocks noGrp="1" noChangeAspect="1" noChangeArrowheads="1"/>
          </p:cNvPicPr>
          <p:nvPr>
            <p:ph type="body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1052513"/>
            <a:ext cx="7200900" cy="54022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0768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3200" b="1" smtClean="0"/>
              <a:t>Особенности эмбриогенеза двух верхних позвонков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244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800" dirty="0" smtClean="0"/>
              <a:t>При формировании элементов краниовертебрального перехода граница между черепом и позвоночником настолько не устойчива, что часто она смещается вверх или вниз. </a:t>
            </a:r>
          </a:p>
          <a:p>
            <a:pPr eaLnBrk="1" hangingPunct="1">
              <a:lnSpc>
                <a:spcPct val="80000"/>
              </a:lnSpc>
            </a:pPr>
            <a:r>
              <a:rPr lang="ru-RU" sz="2800" dirty="0" smtClean="0"/>
              <a:t>При аномальном смещении её вверх от затылочной кости отделяется нижний сегмент (</a:t>
            </a:r>
            <a:r>
              <a:rPr lang="ru-RU" sz="2800" dirty="0" err="1" smtClean="0"/>
              <a:t>склеротом</a:t>
            </a:r>
            <a:r>
              <a:rPr lang="ru-RU" sz="2800" dirty="0" smtClean="0"/>
              <a:t>) – образуется дополнительный шейный позвонок (</a:t>
            </a:r>
            <a:r>
              <a:rPr lang="ru-RU" sz="2800" b="1" dirty="0" err="1" smtClean="0"/>
              <a:t>проатлант</a:t>
            </a:r>
            <a:r>
              <a:rPr lang="ru-RU" sz="2800" dirty="0" smtClean="0"/>
              <a:t>). </a:t>
            </a:r>
          </a:p>
          <a:p>
            <a:pPr eaLnBrk="1" hangingPunct="1">
              <a:lnSpc>
                <a:spcPct val="80000"/>
              </a:lnSpc>
            </a:pPr>
            <a:r>
              <a:rPr lang="ru-RU" sz="2800" dirty="0" smtClean="0"/>
              <a:t>Если граница между черепом и позвоночником смещается вниз, то формируется другая аномалия – </a:t>
            </a:r>
            <a:r>
              <a:rPr lang="ru-RU" sz="2800" b="1" dirty="0" smtClean="0"/>
              <a:t>ассимиляция атланта</a:t>
            </a:r>
            <a:r>
              <a:rPr lang="ru-RU" sz="2800" dirty="0" smtClean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188781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066800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2800" b="1" smtClean="0"/>
              <a:t>Особенности эмбриогенеза двух верхних позвонков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sz="2800" smtClean="0"/>
              <a:t>Клиницистам важно знать, что </a:t>
            </a:r>
            <a:r>
              <a:rPr lang="ru-RU" sz="2800" b="1" smtClean="0"/>
              <a:t>точки окостенения зубовидного отростка сливаются с телом аксиса только на 4-6 годах жизни</a:t>
            </a:r>
            <a:r>
              <a:rPr lang="ru-RU" sz="2800" smtClean="0"/>
              <a:t>, а его верхушка прирастает только в возрасте 8 – 10 лет (А.Е. Рубашёва, 1961). Это обстоятельство также надо учитывать при рентгенодиагностике, чтобы не принять нормальную щель аксиального хряща за линию перелома зубовидного отростка.</a:t>
            </a:r>
          </a:p>
        </p:txBody>
      </p:sp>
    </p:spTree>
    <p:extLst>
      <p:ext uri="{BB962C8B-B14F-4D97-AF65-F5344CB8AC3E}">
        <p14:creationId xmlns:p14="http://schemas.microsoft.com/office/powerpoint/2010/main" val="3449543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Grp="1" noChangeArrowheads="1"/>
          </p:cNvSpPr>
          <p:nvPr>
            <p:ph type="title"/>
          </p:nvPr>
        </p:nvSpPr>
        <p:spPr>
          <a:xfrm>
            <a:off x="468313" y="274638"/>
            <a:ext cx="8218487" cy="561975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2800" b="1" i="1" smtClean="0"/>
              <a:t>«Зубовидная кость»</a:t>
            </a:r>
          </a:p>
        </p:txBody>
      </p:sp>
      <p:sp>
        <p:nvSpPr>
          <p:cNvPr id="10243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539750" y="5300663"/>
            <a:ext cx="8147050" cy="1223962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000" b="1" i="1" smtClean="0"/>
              <a:t>В отличие от застарелого несросшегося перелома зубовидного отростка при аномальной «зубовидной кости» отмечается ровная склерозированная поверхность контактных структур.</a:t>
            </a:r>
          </a:p>
          <a:p>
            <a:pPr eaLnBrk="1" hangingPunct="1">
              <a:lnSpc>
                <a:spcPct val="90000"/>
              </a:lnSpc>
            </a:pPr>
            <a:endParaRPr lang="ru-RU" sz="2000" smtClean="0"/>
          </a:p>
        </p:txBody>
      </p:sp>
      <p:pic>
        <p:nvPicPr>
          <p:cNvPr id="10244" name="Picture 6" descr="сканирование0003"/>
          <p:cNvPicPr>
            <a:picLocks noGrp="1" noChangeAspect="1" noChangeArrowheads="1"/>
          </p:cNvPicPr>
          <p:nvPr>
            <p:ph type="body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47813" y="1079500"/>
            <a:ext cx="5545137" cy="41100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2645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188913"/>
            <a:ext cx="8424862" cy="1223962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3200" b="1" smtClean="0"/>
              <a:t>Особенности эмбриогенеза двух верхних позвонков</a:t>
            </a:r>
          </a:p>
        </p:txBody>
      </p:sp>
      <p:sp>
        <p:nvSpPr>
          <p:cNvPr id="11267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50825" y="1600200"/>
            <a:ext cx="8497888" cy="4924425"/>
          </a:xfrm>
        </p:spPr>
        <p:txBody>
          <a:bodyPr/>
          <a:lstStyle/>
          <a:p>
            <a:pPr eaLnBrk="1" hangingPunct="1"/>
            <a:r>
              <a:rPr lang="ru-RU" sz="2800" smtClean="0"/>
              <a:t>Ассимиляция атланта сопровождается </a:t>
            </a:r>
            <a:r>
              <a:rPr lang="ru-RU" sz="2800" b="1" smtClean="0"/>
              <a:t>отсутствием или недоразвитием поперечной</a:t>
            </a:r>
            <a:r>
              <a:rPr lang="ru-RU" sz="2800" smtClean="0"/>
              <a:t> </a:t>
            </a:r>
            <a:r>
              <a:rPr lang="ru-RU" sz="2800" b="1" smtClean="0"/>
              <a:t>связки атланта</a:t>
            </a:r>
            <a:r>
              <a:rPr lang="ru-RU" sz="2800" smtClean="0"/>
              <a:t> (отсутствующего). Это создаёт условия для вывиха головы вперёд даже при лёгкой травме.</a:t>
            </a:r>
          </a:p>
          <a:p>
            <a:pPr eaLnBrk="1" hangingPunct="1"/>
            <a:r>
              <a:rPr lang="ru-RU" sz="2800" smtClean="0"/>
              <a:t>Может наблюдаться недоразвитие или </a:t>
            </a:r>
            <a:r>
              <a:rPr lang="ru-RU" sz="2800" b="1" smtClean="0"/>
              <a:t>отсутствие (аплазия) зубовидного отростка</a:t>
            </a:r>
          </a:p>
          <a:p>
            <a:pPr eaLnBrk="1" hangingPunct="1"/>
            <a:endParaRPr lang="ru-RU" sz="2800" smtClean="0"/>
          </a:p>
        </p:txBody>
      </p:sp>
    </p:spTree>
    <p:extLst>
      <p:ext uri="{BB962C8B-B14F-4D97-AF65-F5344CB8AC3E}">
        <p14:creationId xmlns:p14="http://schemas.microsoft.com/office/powerpoint/2010/main" val="2384712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50900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2800" b="1" smtClean="0"/>
              <a:t>Особенности эмбриогенеза позвоночника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975"/>
            <a:ext cx="8229600" cy="525621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400" smtClean="0"/>
              <a:t>Нередко наблюдается недоразвитие дуг атланта и аксиса, ведущее к </a:t>
            </a:r>
            <a:r>
              <a:rPr lang="ru-RU" sz="2400" b="1" smtClean="0"/>
              <a:t>врождённому стенозу позвоночного канала</a:t>
            </a:r>
            <a:r>
              <a:rPr lang="ru-RU" sz="2400" smtClean="0"/>
              <a:t>. 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smtClean="0"/>
              <a:t>Бывает их </a:t>
            </a:r>
            <a:r>
              <a:rPr lang="ru-RU" sz="2400" b="1" smtClean="0"/>
              <a:t>расщепление или исчезновение,</a:t>
            </a:r>
            <a:r>
              <a:rPr lang="ru-RU" sz="2400" smtClean="0"/>
              <a:t> неправильное развитие рёберно-поперечных отростков, </a:t>
            </a:r>
            <a:r>
              <a:rPr lang="ru-RU" sz="2400" b="1" smtClean="0"/>
              <a:t>врождённой неполноценности связочного аппарата</a:t>
            </a:r>
            <a:r>
              <a:rPr lang="ru-RU" sz="2400" smtClean="0"/>
              <a:t> краниовертебральной области, </a:t>
            </a:r>
            <a:r>
              <a:rPr lang="ru-RU" sz="2400" b="1" smtClean="0"/>
              <a:t>гипоплазии атлантозатылочных сочленений</a:t>
            </a:r>
            <a:r>
              <a:rPr lang="ru-RU" sz="2400" smtClean="0"/>
              <a:t>, </a:t>
            </a:r>
            <a:r>
              <a:rPr lang="ru-RU" sz="2400" b="1" smtClean="0"/>
              <a:t>стеноза большого отверстия</a:t>
            </a:r>
            <a:r>
              <a:rPr lang="ru-RU" sz="2400" smtClean="0"/>
              <a:t> черепа (Ю.Н. Задворнов, 1980; </a:t>
            </a:r>
            <a:r>
              <a:rPr lang="en-US" sz="2400" smtClean="0"/>
              <a:t>Estridge</a:t>
            </a:r>
            <a:r>
              <a:rPr lang="ru-RU" sz="2400" smtClean="0"/>
              <a:t>, </a:t>
            </a:r>
            <a:r>
              <a:rPr lang="en-US" sz="2400" smtClean="0"/>
              <a:t>Smith</a:t>
            </a:r>
            <a:r>
              <a:rPr lang="ru-RU" sz="2400" smtClean="0"/>
              <a:t>, 1997; </a:t>
            </a:r>
            <a:r>
              <a:rPr lang="en-US" sz="2400" smtClean="0"/>
              <a:t>Lamas</a:t>
            </a:r>
            <a:r>
              <a:rPr lang="ru-RU" sz="2400" smtClean="0"/>
              <a:t>, </a:t>
            </a:r>
            <a:r>
              <a:rPr lang="en-US" sz="2400" smtClean="0"/>
              <a:t>Estevez</a:t>
            </a:r>
            <a:r>
              <a:rPr lang="ru-RU" sz="2400" smtClean="0"/>
              <a:t>, 1997). Иногда формируется </a:t>
            </a:r>
            <a:r>
              <a:rPr lang="ru-RU" sz="2400" b="1" smtClean="0"/>
              <a:t>сочленение между основанием черепа и поперечным отростком атланта, между увеличенным зубовидным отростком и передним краем большого отверстия черепа</a:t>
            </a:r>
            <a:r>
              <a:rPr lang="ru-RU" sz="240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21208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Grp="1" noChangeArrowheads="1"/>
          </p:cNvSpPr>
          <p:nvPr>
            <p:ph type="title"/>
          </p:nvPr>
        </p:nvSpPr>
        <p:spPr>
          <a:xfrm>
            <a:off x="539750" y="274638"/>
            <a:ext cx="8147050" cy="922337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2800" b="1" smtClean="0"/>
              <a:t>Аномалии Кимерле и позвоночная артерия</a:t>
            </a:r>
          </a:p>
        </p:txBody>
      </p:sp>
      <p:sp>
        <p:nvSpPr>
          <p:cNvPr id="13315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5003800" y="1600200"/>
            <a:ext cx="3683000" cy="4525963"/>
          </a:xfrm>
        </p:spPr>
        <p:txBody>
          <a:bodyPr/>
          <a:lstStyle/>
          <a:p>
            <a:pPr eaLnBrk="1" hangingPunct="1">
              <a:buFontTx/>
              <a:buNone/>
            </a:pPr>
            <a:endParaRPr lang="ru-RU" b="1" i="1" smtClean="0"/>
          </a:p>
          <a:p>
            <a:pPr eaLnBrk="1" hangingPunct="1">
              <a:buFontTx/>
              <a:buNone/>
            </a:pPr>
            <a:endParaRPr lang="ru-RU" b="1" i="1" smtClean="0"/>
          </a:p>
          <a:p>
            <a:pPr eaLnBrk="1" hangingPunct="1">
              <a:buFontTx/>
              <a:buNone/>
            </a:pPr>
            <a:r>
              <a:rPr lang="ru-RU" b="1" i="1" smtClean="0"/>
              <a:t>1 -  </a:t>
            </a:r>
            <a:r>
              <a:rPr lang="en-US" b="1" i="1" smtClean="0"/>
              <a:t>ponticulus atlantis lateralis</a:t>
            </a:r>
            <a:r>
              <a:rPr lang="ru-RU" b="1" i="1" smtClean="0"/>
              <a:t>; </a:t>
            </a:r>
          </a:p>
          <a:p>
            <a:pPr eaLnBrk="1" hangingPunct="1">
              <a:buFontTx/>
              <a:buNone/>
            </a:pPr>
            <a:r>
              <a:rPr lang="ru-RU" b="1" i="1" smtClean="0"/>
              <a:t>2 - </a:t>
            </a:r>
            <a:r>
              <a:rPr lang="en-US" b="1" i="1" smtClean="0"/>
              <a:t>ponticlilus posterior</a:t>
            </a:r>
            <a:r>
              <a:rPr lang="ru-RU" b="1" i="1" smtClean="0"/>
              <a:t> </a:t>
            </a:r>
            <a:r>
              <a:rPr lang="en-US" b="1" i="1" smtClean="0"/>
              <a:t>atlantis </a:t>
            </a:r>
            <a:r>
              <a:rPr lang="ru-RU" b="1" i="1" smtClean="0"/>
              <a:t>(</a:t>
            </a:r>
            <a:r>
              <a:rPr lang="en-US" b="1" i="1" smtClean="0"/>
              <a:t>medialis</a:t>
            </a:r>
            <a:r>
              <a:rPr lang="ru-RU" b="1" i="1" smtClean="0"/>
              <a:t>).</a:t>
            </a:r>
            <a:r>
              <a:rPr lang="ru-RU" smtClean="0"/>
              <a:t> </a:t>
            </a:r>
          </a:p>
        </p:txBody>
      </p:sp>
      <p:pic>
        <p:nvPicPr>
          <p:cNvPr id="13316" name="Picture 7" descr="сканирование0016"/>
          <p:cNvPicPr>
            <a:picLocks noGrp="1" noChangeAspect="1" noChangeArrowheads="1"/>
          </p:cNvPicPr>
          <p:nvPr>
            <p:ph type="body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1844675"/>
            <a:ext cx="4176712" cy="43211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17" name="Text Box 8"/>
          <p:cNvSpPr txBox="1">
            <a:spLocks noChangeArrowheads="1"/>
          </p:cNvSpPr>
          <p:nvPr/>
        </p:nvSpPr>
        <p:spPr bwMode="auto">
          <a:xfrm>
            <a:off x="1166813" y="1576388"/>
            <a:ext cx="320675" cy="376237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b="1"/>
              <a:t>1</a:t>
            </a:r>
          </a:p>
        </p:txBody>
      </p:sp>
      <p:sp>
        <p:nvSpPr>
          <p:cNvPr id="13318" name="Text Box 9"/>
          <p:cNvSpPr txBox="1">
            <a:spLocks noChangeArrowheads="1"/>
          </p:cNvSpPr>
          <p:nvPr/>
        </p:nvSpPr>
        <p:spPr bwMode="auto">
          <a:xfrm>
            <a:off x="3635375" y="1504950"/>
            <a:ext cx="360363" cy="37623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b="1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40158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74638"/>
            <a:ext cx="8569325" cy="922337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2800" b="1" smtClean="0"/>
              <a:t>Особенности строения верхних шейных позвонков</a:t>
            </a:r>
            <a:r>
              <a:rPr lang="ru-RU" sz="4000" smtClean="0"/>
              <a:t> </a:t>
            </a:r>
          </a:p>
        </p:txBody>
      </p:sp>
      <p:sp>
        <p:nvSpPr>
          <p:cNvPr id="14339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6156325" y="1600200"/>
            <a:ext cx="2530475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400" b="1" smtClean="0">
                <a:solidFill>
                  <a:srgbClr val="FF0000"/>
                </a:solidFill>
              </a:rPr>
              <a:t>Первый шейный позвонок</a:t>
            </a:r>
            <a:r>
              <a:rPr lang="ru-RU" sz="2400" smtClean="0"/>
              <a:t> (как мифический Атлант) принимает на себя всю тяжесть головы, располагаясь между черепом и аксисом. </a:t>
            </a:r>
          </a:p>
        </p:txBody>
      </p:sp>
      <p:pic>
        <p:nvPicPr>
          <p:cNvPr id="14340" name="Picture 5" descr="сканирование0015"/>
          <p:cNvPicPr>
            <a:picLocks noGrp="1" noChangeAspect="1" noChangeArrowheads="1"/>
          </p:cNvPicPr>
          <p:nvPr>
            <p:ph type="body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700213"/>
            <a:ext cx="5759450" cy="49926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341" name="Text Box 6"/>
          <p:cNvSpPr txBox="1">
            <a:spLocks noChangeArrowheads="1"/>
          </p:cNvSpPr>
          <p:nvPr/>
        </p:nvSpPr>
        <p:spPr bwMode="auto">
          <a:xfrm>
            <a:off x="519113" y="2944813"/>
            <a:ext cx="311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b="1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14342" name="Text Box 7"/>
          <p:cNvSpPr txBox="1">
            <a:spLocks noChangeArrowheads="1"/>
          </p:cNvSpPr>
          <p:nvPr/>
        </p:nvSpPr>
        <p:spPr bwMode="auto">
          <a:xfrm>
            <a:off x="5919788" y="4816475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b="1">
                <a:solidFill>
                  <a:schemeClr val="bg1"/>
                </a:solidFill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4231074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ln>
            <a:solidFill>
              <a:srgbClr val="FF0000"/>
            </a:solidFill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b="1" smtClean="0"/>
              <a:t>	</a:t>
            </a:r>
            <a:r>
              <a:rPr lang="ru-RU" sz="2800" b="1" smtClean="0"/>
              <a:t>Второй</a:t>
            </a:r>
            <a:r>
              <a:rPr lang="ru-RU" sz="4000" b="1" smtClean="0"/>
              <a:t> </a:t>
            </a:r>
            <a:r>
              <a:rPr lang="ru-RU" sz="2800" b="1" smtClean="0"/>
              <a:t>позвонок - осевой (</a:t>
            </a:r>
            <a:r>
              <a:rPr lang="en-US" sz="2800" b="1" smtClean="0"/>
              <a:t>axis</a:t>
            </a:r>
            <a:r>
              <a:rPr lang="ru-RU" sz="2800" b="1" smtClean="0"/>
              <a:t> – ось) или эпистрофей (</a:t>
            </a:r>
            <a:r>
              <a:rPr lang="en-US" sz="2800" b="1" smtClean="0"/>
              <a:t>epistrofo</a:t>
            </a:r>
            <a:r>
              <a:rPr lang="ru-RU" sz="2800" b="1" smtClean="0"/>
              <a:t> – вращаю).</a:t>
            </a:r>
            <a:r>
              <a:rPr lang="ru-RU" sz="4000" smtClean="0"/>
              <a:t> </a:t>
            </a:r>
          </a:p>
        </p:txBody>
      </p:sp>
      <p:pic>
        <p:nvPicPr>
          <p:cNvPr id="15363" name="Picture 4" descr="сканирование0016"/>
          <p:cNvPicPr>
            <a:picLocks noGrp="1" noChangeAspect="1" noChangeArrowheads="1"/>
          </p:cNvPicPr>
          <p:nvPr>
            <p:ph type="body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557338"/>
            <a:ext cx="5689600" cy="46529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4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5651500" y="1600200"/>
            <a:ext cx="3035300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b="1" smtClean="0"/>
              <a:t>	1 – тело позвонка;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b="1" smtClean="0"/>
              <a:t>	2 – зубовидный отросток;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b="1" smtClean="0"/>
              <a:t>	3 – верхние суставные отростки; 4 – дуга позвонка;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b="1" smtClean="0"/>
              <a:t>	5 – остистый отросток;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b="1" smtClean="0"/>
              <a:t>	6 – рёберно-поперечный отросток;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b="1" smtClean="0"/>
              <a:t>	7 – отверстие для позвоночной артерии;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b="1" smtClean="0"/>
              <a:t>	8 – задняя суставная поверхность зубовидного отростка.</a:t>
            </a:r>
          </a:p>
        </p:txBody>
      </p:sp>
    </p:spTree>
    <p:extLst>
      <p:ext uri="{BB962C8B-B14F-4D97-AF65-F5344CB8AC3E}">
        <p14:creationId xmlns:p14="http://schemas.microsoft.com/office/powerpoint/2010/main" val="979099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140200" y="274638"/>
            <a:ext cx="4546600" cy="1143000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2800" b="1" smtClean="0"/>
              <a:t>Второй позвонок - осевой (</a:t>
            </a:r>
            <a:r>
              <a:rPr lang="en-US" sz="2800" b="1" smtClean="0"/>
              <a:t>axis</a:t>
            </a:r>
            <a:r>
              <a:rPr lang="ru-RU" sz="2800" b="1" smtClean="0"/>
              <a:t> – ось)</a:t>
            </a:r>
          </a:p>
        </p:txBody>
      </p:sp>
      <p:sp>
        <p:nvSpPr>
          <p:cNvPr id="16387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457200" y="404813"/>
            <a:ext cx="3394075" cy="5976937"/>
          </a:xfrm>
          <a:ln>
            <a:solidFill>
              <a:schemeClr val="accent2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Tx/>
              <a:buNone/>
            </a:pPr>
            <a:r>
              <a:rPr lang="ru-RU" smtClean="0">
                <a:solidFill>
                  <a:srgbClr val="FF0000"/>
                </a:solidFill>
              </a:rPr>
              <a:t>    </a:t>
            </a:r>
            <a:r>
              <a:rPr lang="ru-RU" u="sng" smtClean="0">
                <a:solidFill>
                  <a:schemeClr val="accent2"/>
                </a:solidFill>
              </a:rPr>
              <a:t>Функции ДС :</a:t>
            </a:r>
            <a:r>
              <a:rPr lang="ru-RU" smtClean="0"/>
              <a:t> </a:t>
            </a:r>
          </a:p>
          <a:p>
            <a:pPr eaLnBrk="1" hangingPunct="1"/>
            <a:r>
              <a:rPr lang="ru-RU" smtClean="0"/>
              <a:t>опорная,</a:t>
            </a:r>
          </a:p>
          <a:p>
            <a:pPr eaLnBrk="1" hangingPunct="1"/>
            <a:r>
              <a:rPr lang="ru-RU" smtClean="0"/>
              <a:t>статическая,</a:t>
            </a:r>
          </a:p>
          <a:p>
            <a:pPr eaLnBrk="1" hangingPunct="1"/>
            <a:r>
              <a:rPr lang="ru-RU" smtClean="0"/>
              <a:t>динамическая,</a:t>
            </a:r>
          </a:p>
          <a:p>
            <a:pPr eaLnBrk="1" hangingPunct="1"/>
            <a:r>
              <a:rPr lang="ru-RU" smtClean="0"/>
              <a:t>изменения конфигурации позвоночника как отдельного органа,</a:t>
            </a:r>
          </a:p>
          <a:p>
            <a:pPr eaLnBrk="1" hangingPunct="1"/>
            <a:r>
              <a:rPr lang="ru-RU" smtClean="0"/>
              <a:t>дыхательная. </a:t>
            </a:r>
          </a:p>
        </p:txBody>
      </p:sp>
      <p:sp>
        <p:nvSpPr>
          <p:cNvPr id="16388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4067175" y="1600200"/>
            <a:ext cx="4608513" cy="4637088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2400" smtClean="0"/>
              <a:t>Между верхним и нижним суставными отростками аксиса формируется отчётливая «талия», через которую нередко проходит линия перелома при травме шейно-затылочной области - травматический спондилолиз, который может сопровождаться спондилолистезом аксиса.</a:t>
            </a:r>
            <a:r>
              <a:rPr lang="ru-RU" smtClean="0"/>
              <a:t> </a:t>
            </a:r>
          </a:p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090639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/>
          <p:cNvSpPr>
            <a:spLocks noGrp="1" noChangeArrowheads="1"/>
          </p:cNvSpPr>
          <p:nvPr>
            <p:ph type="title"/>
          </p:nvPr>
        </p:nvSpPr>
        <p:spPr>
          <a:xfrm>
            <a:off x="468313" y="274638"/>
            <a:ext cx="3743325" cy="1138237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800" b="1" smtClean="0"/>
              <a:t>Связочный аппарат шейно-затылочной области</a:t>
            </a:r>
            <a:r>
              <a:rPr lang="ru-RU" sz="2800" b="1" smtClean="0"/>
              <a:t>.</a:t>
            </a:r>
            <a:r>
              <a:rPr lang="ru-RU" smtClean="0"/>
              <a:t> </a:t>
            </a:r>
          </a:p>
        </p:txBody>
      </p:sp>
      <p:sp>
        <p:nvSpPr>
          <p:cNvPr id="17411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356100" y="333375"/>
            <a:ext cx="4608513" cy="62642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1600" b="1" smtClean="0"/>
              <a:t>1- затылочная кость; </a:t>
            </a:r>
          </a:p>
          <a:p>
            <a:pPr eaLnBrk="1" hangingPunct="1">
              <a:lnSpc>
                <a:spcPct val="80000"/>
              </a:lnSpc>
            </a:pPr>
            <a:r>
              <a:rPr lang="ru-RU" sz="1600" b="1" smtClean="0"/>
              <a:t>2 – передняя дуга атланта; </a:t>
            </a:r>
          </a:p>
          <a:p>
            <a:pPr eaLnBrk="1" hangingPunct="1">
              <a:lnSpc>
                <a:spcPct val="80000"/>
              </a:lnSpc>
            </a:pPr>
            <a:r>
              <a:rPr lang="ru-RU" sz="1600" b="1" smtClean="0"/>
              <a:t>3 – задняя дуга атланта; </a:t>
            </a:r>
          </a:p>
          <a:p>
            <a:pPr eaLnBrk="1" hangingPunct="1">
              <a:lnSpc>
                <a:spcPct val="80000"/>
              </a:lnSpc>
            </a:pPr>
            <a:r>
              <a:rPr lang="ru-RU" sz="1600" b="1" smtClean="0"/>
              <a:t>4 – зубовидный отросток эпистрофея;</a:t>
            </a:r>
          </a:p>
          <a:p>
            <a:pPr eaLnBrk="1" hangingPunct="1">
              <a:lnSpc>
                <a:spcPct val="80000"/>
              </a:lnSpc>
            </a:pPr>
            <a:r>
              <a:rPr lang="ru-RU" sz="1600" b="1" smtClean="0"/>
              <a:t> 5 – тело аксиса; </a:t>
            </a:r>
          </a:p>
          <a:p>
            <a:pPr eaLnBrk="1" hangingPunct="1">
              <a:lnSpc>
                <a:spcPct val="80000"/>
              </a:lnSpc>
            </a:pPr>
            <a:r>
              <a:rPr lang="ru-RU" sz="1600" b="1" smtClean="0"/>
              <a:t>6 – дуга аксиса; </a:t>
            </a:r>
          </a:p>
          <a:p>
            <a:pPr eaLnBrk="1" hangingPunct="1">
              <a:lnSpc>
                <a:spcPct val="80000"/>
              </a:lnSpc>
            </a:pPr>
            <a:r>
              <a:rPr lang="ru-RU" sz="1600" b="1" smtClean="0"/>
              <a:t>7 – передняя продольная связка; </a:t>
            </a:r>
          </a:p>
          <a:p>
            <a:pPr eaLnBrk="1" hangingPunct="1">
              <a:lnSpc>
                <a:spcPct val="80000"/>
              </a:lnSpc>
            </a:pPr>
            <a:r>
              <a:rPr lang="ru-RU" sz="1600" b="1" smtClean="0"/>
              <a:t>8 – передняя атлантозатылочная мембрана; </a:t>
            </a:r>
          </a:p>
          <a:p>
            <a:pPr eaLnBrk="1" hangingPunct="1">
              <a:lnSpc>
                <a:spcPct val="80000"/>
              </a:lnSpc>
            </a:pPr>
            <a:r>
              <a:rPr lang="ru-RU" sz="1600" b="1" smtClean="0"/>
              <a:t>9 – передняя атланто- аксисальная мембрана; </a:t>
            </a:r>
          </a:p>
          <a:p>
            <a:pPr eaLnBrk="1" hangingPunct="1">
              <a:lnSpc>
                <a:spcPct val="80000"/>
              </a:lnSpc>
            </a:pPr>
            <a:r>
              <a:rPr lang="ru-RU" sz="1600" b="1" smtClean="0"/>
              <a:t>10 – задняя продольная связка; </a:t>
            </a:r>
          </a:p>
          <a:p>
            <a:pPr eaLnBrk="1" hangingPunct="1">
              <a:lnSpc>
                <a:spcPct val="80000"/>
              </a:lnSpc>
            </a:pPr>
            <a:r>
              <a:rPr lang="ru-RU" sz="1600" b="1" smtClean="0"/>
              <a:t>11 – покровная перепонка; </a:t>
            </a:r>
          </a:p>
          <a:p>
            <a:pPr eaLnBrk="1" hangingPunct="1">
              <a:lnSpc>
                <a:spcPct val="80000"/>
              </a:lnSpc>
            </a:pPr>
            <a:r>
              <a:rPr lang="ru-RU" sz="1600" b="1" smtClean="0"/>
              <a:t>12 – поперечная связка атланта; </a:t>
            </a:r>
          </a:p>
          <a:p>
            <a:pPr eaLnBrk="1" hangingPunct="1">
              <a:lnSpc>
                <a:spcPct val="80000"/>
              </a:lnSpc>
            </a:pPr>
            <a:r>
              <a:rPr lang="ru-RU" sz="1600" b="1" smtClean="0"/>
              <a:t>13 – связка верхушки зубовидного отростка; </a:t>
            </a:r>
          </a:p>
          <a:p>
            <a:pPr eaLnBrk="1" hangingPunct="1">
              <a:lnSpc>
                <a:spcPct val="80000"/>
              </a:lnSpc>
            </a:pPr>
            <a:r>
              <a:rPr lang="ru-RU" sz="1600" b="1" smtClean="0"/>
              <a:t>14 – задняя атланто-затылочная мембрана; </a:t>
            </a:r>
          </a:p>
          <a:p>
            <a:pPr eaLnBrk="1" hangingPunct="1">
              <a:lnSpc>
                <a:spcPct val="80000"/>
              </a:lnSpc>
            </a:pPr>
            <a:r>
              <a:rPr lang="ru-RU" sz="1600" b="1" smtClean="0"/>
              <a:t>15 – задняя атланто- аксисальная мембрана; </a:t>
            </a:r>
          </a:p>
          <a:p>
            <a:pPr eaLnBrk="1" hangingPunct="1">
              <a:lnSpc>
                <a:spcPct val="80000"/>
              </a:lnSpc>
            </a:pPr>
            <a:r>
              <a:rPr lang="ru-RU" sz="1600" b="1" smtClean="0"/>
              <a:t>16 – сустав Крювелье; </a:t>
            </a:r>
          </a:p>
          <a:p>
            <a:pPr eaLnBrk="1" hangingPunct="1">
              <a:lnSpc>
                <a:spcPct val="80000"/>
              </a:lnSpc>
            </a:pPr>
            <a:r>
              <a:rPr lang="ru-RU" sz="1600" b="1" smtClean="0"/>
              <a:t>17 – сустав между зубовидным отростком и поперечной связкой атланта</a:t>
            </a:r>
            <a:r>
              <a:rPr lang="ru-RU" sz="1600" b="1" i="1" smtClean="0"/>
              <a:t>.</a:t>
            </a:r>
          </a:p>
        </p:txBody>
      </p:sp>
      <p:pic>
        <p:nvPicPr>
          <p:cNvPr id="17412" name="Picture 7" descr="сканирование0024"/>
          <p:cNvPicPr>
            <a:picLocks noGrp="1" noChangeAspect="1" noChangeArrowheads="1"/>
          </p:cNvPicPr>
          <p:nvPr>
            <p:ph type="body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484313"/>
            <a:ext cx="4657725" cy="4724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2886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3898900" cy="1066800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2000" b="1" smtClean="0"/>
              <a:t>Задние связки шейно-затылочного перехода</a:t>
            </a:r>
          </a:p>
        </p:txBody>
      </p:sp>
      <p:sp>
        <p:nvSpPr>
          <p:cNvPr id="18435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260350"/>
            <a:ext cx="4038600" cy="5865813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smtClean="0"/>
              <a:t>1 – затылочная кость;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smtClean="0"/>
              <a:t>2 – задняя дуга атланта;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smtClean="0"/>
              <a:t>3 - задняя дуга эпистрофея;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smtClean="0"/>
              <a:t>4 –тело эпистрофея;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smtClean="0"/>
              <a:t>5, 6 –задняя продольная связка; 7 –атлантозатылочный сустав;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smtClean="0"/>
              <a:t>8 -  атлантоэпистрофеальный сустав;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smtClean="0"/>
              <a:t>9 –поперечная связка атланта; 10 - связка верхушки зубовидного отростка; задняя продольная связка;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smtClean="0"/>
              <a:t>11 –крестовидная связка (покрыта сзади покровной перепонкой (</a:t>
            </a:r>
            <a:r>
              <a:rPr lang="en-US" sz="2000" smtClean="0"/>
              <a:t>membrana tectoria</a:t>
            </a:r>
            <a:r>
              <a:rPr lang="ru-RU" sz="2000" smtClean="0"/>
              <a:t>);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smtClean="0"/>
              <a:t>12 – крыловидная связка;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smtClean="0"/>
              <a:t>13 – добавочная связка атланта; </a:t>
            </a:r>
          </a:p>
        </p:txBody>
      </p:sp>
      <p:pic>
        <p:nvPicPr>
          <p:cNvPr id="18436" name="Picture 7" descr="сканирование0023"/>
          <p:cNvPicPr>
            <a:picLocks noGrp="1" noChangeAspect="1" noChangeArrowheads="1"/>
          </p:cNvPicPr>
          <p:nvPr>
            <p:ph type="body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412875"/>
            <a:ext cx="4679950" cy="43672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8437" name="Text Box 8"/>
          <p:cNvSpPr txBox="1">
            <a:spLocks noChangeArrowheads="1"/>
          </p:cNvSpPr>
          <p:nvPr/>
        </p:nvSpPr>
        <p:spPr bwMode="auto">
          <a:xfrm>
            <a:off x="447675" y="5681663"/>
            <a:ext cx="6684963" cy="376237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/>
              <a:t>. </a:t>
            </a:r>
            <a:r>
              <a:rPr lang="ru-RU" b="1">
                <a:solidFill>
                  <a:schemeClr val="accent2"/>
                </a:solidFill>
              </a:rPr>
              <a:t>Поперечная связка выдерживает нагрузку в 130-150 кг.</a:t>
            </a:r>
            <a:r>
              <a:rPr lang="ru-RU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34345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3827463" cy="922337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2400" b="1" smtClean="0"/>
              <a:t>Задние связки шейно-затылочного перехода</a:t>
            </a:r>
          </a:p>
        </p:txBody>
      </p:sp>
      <p:sp>
        <p:nvSpPr>
          <p:cNvPr id="19459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5148263" y="333375"/>
            <a:ext cx="3538537" cy="604837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smtClean="0"/>
              <a:t>1 – затылочная кость;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smtClean="0"/>
              <a:t>2 – атлант;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smtClean="0"/>
              <a:t> 3 – аксиса;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smtClean="0"/>
              <a:t>4 – атланто-затылочный сустав;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smtClean="0"/>
              <a:t>5 – боковой атланто- аксисальный сустав;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smtClean="0"/>
              <a:t>6 – задняя суставная поверхность зубовидного отростка аксиса;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smtClean="0"/>
              <a:t>7 – связка верхушки зубовидного отростка;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smtClean="0"/>
              <a:t>8 – крыловидные связки;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smtClean="0"/>
              <a:t>9 – поперечная связка атланта (перерезана);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smtClean="0"/>
              <a:t>10 – верхняя ножка крестообразной связки (перерезана);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smtClean="0"/>
              <a:t>11 – нижняя ножка крестообразной связки (перерезана);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smtClean="0"/>
              <a:t>12 – добавочная атланто- аксисальная связка. </a:t>
            </a:r>
          </a:p>
        </p:txBody>
      </p:sp>
      <p:pic>
        <p:nvPicPr>
          <p:cNvPr id="19460" name="Picture 7" descr="сканирование0018"/>
          <p:cNvPicPr>
            <a:picLocks noGrp="1" noChangeAspect="1" noChangeArrowheads="1"/>
          </p:cNvPicPr>
          <p:nvPr>
            <p:ph type="body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1628775"/>
            <a:ext cx="4787900" cy="41163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5924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Grp="1" noChangeArrowheads="1"/>
          </p:cNvSpPr>
          <p:nvPr>
            <p:ph type="title"/>
          </p:nvPr>
        </p:nvSpPr>
        <p:spPr>
          <a:xfrm>
            <a:off x="4427984" y="274638"/>
            <a:ext cx="4464496" cy="1143000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2000" b="1" dirty="0" smtClean="0"/>
              <a:t>Места прикрепления мышц шейно-затылочной области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 smtClean="0"/>
          </a:p>
        </p:txBody>
      </p:sp>
      <p:sp>
        <p:nvSpPr>
          <p:cNvPr id="20483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572000" y="1600200"/>
            <a:ext cx="4114800" cy="4852988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000" smtClean="0"/>
              <a:t>1 - места прикрепления трапециевидной мышцы;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000" smtClean="0"/>
              <a:t>2 – длинная мышца головы;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000" smtClean="0"/>
              <a:t>3 – ремённая мышца головы;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000" smtClean="0"/>
              <a:t>4 – ремённая мышца шеи;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000" smtClean="0"/>
              <a:t>5 – верхняя косая мышца головы;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000" smtClean="0"/>
              <a:t>6 – малая прямая задняя мышца головы;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000" smtClean="0"/>
              <a:t>7 – большая прямая задняя мышца головы;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000" smtClean="0"/>
              <a:t>8 – нижняя косая мышца головы;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000" smtClean="0"/>
              <a:t>9 – полуостистая мышца головы;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000" smtClean="0"/>
              <a:t>10 – мышца, поднимающая лопатку.</a:t>
            </a:r>
          </a:p>
        </p:txBody>
      </p:sp>
      <p:pic>
        <p:nvPicPr>
          <p:cNvPr id="20484" name="Picture 7" descr="сканирование0025"/>
          <p:cNvPicPr>
            <a:picLocks noGrp="1" noChangeAspect="1" noChangeArrowheads="1"/>
          </p:cNvPicPr>
          <p:nvPr>
            <p:ph type="body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260350"/>
            <a:ext cx="4408487" cy="50403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3140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/>
          <p:cNvSpPr>
            <a:spLocks noGrp="1" noChangeArrowheads="1"/>
          </p:cNvSpPr>
          <p:nvPr>
            <p:ph type="title"/>
          </p:nvPr>
        </p:nvSpPr>
        <p:spPr>
          <a:xfrm>
            <a:off x="323850" y="274638"/>
            <a:ext cx="3816350" cy="1143000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2000" b="1" smtClean="0"/>
              <a:t>Мышцы шеи и задние ветви шейных нервов</a:t>
            </a:r>
            <a:r>
              <a:rPr lang="ru-RU" smtClean="0"/>
              <a:t> </a:t>
            </a:r>
          </a:p>
        </p:txBody>
      </p:sp>
      <p:sp>
        <p:nvSpPr>
          <p:cNvPr id="21507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356100" y="260350"/>
            <a:ext cx="4330700" cy="5865813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b="1" smtClean="0"/>
              <a:t>	1 – атлант;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b="1" smtClean="0"/>
              <a:t>	2 – аксис;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b="1" smtClean="0"/>
              <a:t>	3 – остистый отросток аксиса;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b="1" smtClean="0"/>
              <a:t>	4 – поперечный отросток атланта; </a:t>
            </a:r>
          </a:p>
          <a:p>
            <a:pPr eaLnBrk="1" hangingPunct="1">
              <a:lnSpc>
                <a:spcPct val="80000"/>
              </a:lnSpc>
            </a:pPr>
            <a:r>
              <a:rPr lang="ru-RU" sz="1800" b="1" smtClean="0"/>
              <a:t>5 – нижняя косая мышца головы; </a:t>
            </a:r>
          </a:p>
          <a:p>
            <a:pPr eaLnBrk="1" hangingPunct="1">
              <a:lnSpc>
                <a:spcPct val="80000"/>
              </a:lnSpc>
            </a:pPr>
            <a:r>
              <a:rPr lang="ru-RU" sz="1800" b="1" smtClean="0"/>
              <a:t>6 – верхняя косая мышца головы; </a:t>
            </a:r>
          </a:p>
          <a:p>
            <a:pPr eaLnBrk="1" hangingPunct="1">
              <a:lnSpc>
                <a:spcPct val="80000"/>
              </a:lnSpc>
            </a:pPr>
            <a:r>
              <a:rPr lang="ru-RU" sz="1800" b="1" smtClean="0"/>
              <a:t>7 – трапециевидная мышца; </a:t>
            </a:r>
          </a:p>
          <a:p>
            <a:pPr eaLnBrk="1" hangingPunct="1">
              <a:lnSpc>
                <a:spcPct val="80000"/>
              </a:lnSpc>
            </a:pPr>
            <a:r>
              <a:rPr lang="ru-RU" sz="1800" b="1" smtClean="0"/>
              <a:t>8 – полуостистая мышца головы; </a:t>
            </a:r>
          </a:p>
          <a:p>
            <a:pPr eaLnBrk="1" hangingPunct="1">
              <a:lnSpc>
                <a:spcPct val="80000"/>
              </a:lnSpc>
            </a:pPr>
            <a:r>
              <a:rPr lang="ru-RU" sz="1800" b="1" smtClean="0"/>
              <a:t>9 – большая прямая задняя мышца головы; </a:t>
            </a:r>
          </a:p>
          <a:p>
            <a:pPr eaLnBrk="1" hangingPunct="1">
              <a:lnSpc>
                <a:spcPct val="80000"/>
              </a:lnSpc>
            </a:pPr>
            <a:r>
              <a:rPr lang="ru-RU" sz="1800" b="1" smtClean="0"/>
              <a:t>10 – малая прямая задняя мышца головы; </a:t>
            </a:r>
          </a:p>
          <a:p>
            <a:pPr eaLnBrk="1" hangingPunct="1">
              <a:lnSpc>
                <a:spcPct val="80000"/>
              </a:lnSpc>
            </a:pPr>
            <a:r>
              <a:rPr lang="ru-RU" sz="1800" b="1" smtClean="0"/>
              <a:t>11 – позвоночная артерия; </a:t>
            </a:r>
          </a:p>
          <a:p>
            <a:pPr eaLnBrk="1" hangingPunct="1">
              <a:lnSpc>
                <a:spcPct val="80000"/>
              </a:lnSpc>
            </a:pPr>
            <a:r>
              <a:rPr lang="ru-RU" sz="1800" b="1" smtClean="0"/>
              <a:t>12 – подзатылочный нерв; </a:t>
            </a:r>
          </a:p>
          <a:p>
            <a:pPr eaLnBrk="1" hangingPunct="1">
              <a:lnSpc>
                <a:spcPct val="80000"/>
              </a:lnSpc>
            </a:pPr>
            <a:r>
              <a:rPr lang="ru-RU" sz="1800" b="1" smtClean="0"/>
              <a:t>13 – большой затылочный нерв.</a:t>
            </a:r>
          </a:p>
        </p:txBody>
      </p:sp>
      <p:pic>
        <p:nvPicPr>
          <p:cNvPr id="21508" name="Picture 7" descr="сканирование0022"/>
          <p:cNvPicPr>
            <a:picLocks noGrp="1" noChangeAspect="1" noChangeArrowheads="1"/>
          </p:cNvPicPr>
          <p:nvPr>
            <p:ph type="body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52413" y="1538288"/>
            <a:ext cx="4895851" cy="45497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8669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0"/>
          <p:cNvSpPr>
            <a:spLocks noGrp="1" noChangeArrowheads="1"/>
          </p:cNvSpPr>
          <p:nvPr>
            <p:ph type="title"/>
          </p:nvPr>
        </p:nvSpPr>
        <p:spPr>
          <a:xfrm>
            <a:off x="5580063" y="274638"/>
            <a:ext cx="3106737" cy="2506662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2400" b="1" smtClean="0">
                <a:solidFill>
                  <a:srgbClr val="FF0000"/>
                </a:solidFill>
              </a:rPr>
              <a:t>Особенности строения шейных позвонков и их соединения</a:t>
            </a:r>
          </a:p>
        </p:txBody>
      </p:sp>
      <p:sp>
        <p:nvSpPr>
          <p:cNvPr id="22531" name="Rectangle 12"/>
          <p:cNvSpPr>
            <a:spLocks noGrp="1" noChangeArrowheads="1"/>
          </p:cNvSpPr>
          <p:nvPr>
            <p:ph sz="half" idx="1"/>
          </p:nvPr>
        </p:nvSpPr>
        <p:spPr>
          <a:xfrm>
            <a:off x="457200" y="404813"/>
            <a:ext cx="4906963" cy="5721350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2000" smtClean="0"/>
              <a:t>Два любых соседних позвонка, соединенные парой ДС, межпозвонковым диском и капсульно-связочным аппаратом, формируют двигательную единицу позвоночного столба и называются </a:t>
            </a:r>
            <a:r>
              <a:rPr lang="ru-RU" sz="2000" b="1" smtClean="0">
                <a:solidFill>
                  <a:srgbClr val="FF0000"/>
                </a:solidFill>
              </a:rPr>
              <a:t>позвоночным двигательным сегментом (ПДС). </a:t>
            </a:r>
          </a:p>
          <a:p>
            <a:pPr eaLnBrk="1" hangingPunct="1"/>
            <a:r>
              <a:rPr lang="ru-RU" sz="2000" b="1" smtClean="0">
                <a:solidFill>
                  <a:srgbClr val="FF0000"/>
                </a:solidFill>
              </a:rPr>
              <a:t>ПДС </a:t>
            </a:r>
            <a:r>
              <a:rPr lang="ru-RU" sz="2000" b="1" smtClean="0"/>
              <a:t>со всеми его многочисленными вегетативными и соматическими связями с различными тканями и органами называют </a:t>
            </a:r>
            <a:r>
              <a:rPr lang="ru-RU" sz="2000" b="1" smtClean="0">
                <a:solidFill>
                  <a:srgbClr val="FF0000"/>
                </a:solidFill>
              </a:rPr>
              <a:t>вертеброном. </a:t>
            </a:r>
          </a:p>
          <a:p>
            <a:pPr eaLnBrk="1" hangingPunct="1"/>
            <a:r>
              <a:rPr lang="ru-RU" sz="2000" b="1" smtClean="0"/>
              <a:t>Отличия дерматома и миотома</a:t>
            </a:r>
            <a:r>
              <a:rPr lang="ru-RU" sz="2000" b="1" smtClean="0">
                <a:solidFill>
                  <a:srgbClr val="FF0000"/>
                </a:solidFill>
              </a:rPr>
              <a:t> от склеротома или висцеротома</a:t>
            </a:r>
          </a:p>
          <a:p>
            <a:pPr eaLnBrk="1" hangingPunct="1"/>
            <a:endParaRPr lang="ru-RU" sz="2000" smtClean="0"/>
          </a:p>
        </p:txBody>
      </p:sp>
      <p:graphicFrame>
        <p:nvGraphicFramePr>
          <p:cNvPr id="22532" name="Object 9"/>
          <p:cNvGraphicFramePr>
            <a:graphicFrameLocks noGrp="1" noChangeAspect="1"/>
          </p:cNvGraphicFramePr>
          <p:nvPr>
            <p:ph sz="half" idx="2"/>
          </p:nvPr>
        </p:nvGraphicFramePr>
        <p:xfrm>
          <a:off x="5651500" y="2924175"/>
          <a:ext cx="2928938" cy="323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" r:id="rId3" imgW="6072232" imgH="6715174" progId="MSPhotoEd.3">
                  <p:embed/>
                </p:oleObj>
              </mc:Choice>
              <mc:Fallback>
                <p:oleObj r:id="rId3" imgW="6072232" imgH="6715174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lum bright="-18000" contrast="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3947" r="4944" b="17845"/>
                      <a:stretch>
                        <a:fillRect/>
                      </a:stretch>
                    </p:blipFill>
                    <p:spPr bwMode="auto">
                      <a:xfrm>
                        <a:off x="5651500" y="2924175"/>
                        <a:ext cx="2928938" cy="3238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3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4890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7875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2400" b="1" smtClean="0"/>
              <a:t>Стенки межпозвонковых отверстий (каналов)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48577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000" smtClean="0"/>
              <a:t>Нервные корешки проходят через межпозвонковые отверстия наискось сверху вниз (но более горизонтально, чем в ПОП). В отверстии </a:t>
            </a:r>
            <a:r>
              <a:rPr lang="ru-RU" sz="2000" b="1" smtClean="0">
                <a:solidFill>
                  <a:schemeClr val="accent2"/>
                </a:solidFill>
              </a:rPr>
              <a:t>спереди и медиально от корешков</a:t>
            </a:r>
            <a:r>
              <a:rPr lang="ru-RU" sz="2000" smtClean="0"/>
              <a:t> находятся смежные отделы тел позвонков, формирующие унко-вертебральное сочленение, и межпозвонковый диск. 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/>
              <a:t>В формировании </a:t>
            </a:r>
            <a:r>
              <a:rPr lang="ru-RU" sz="2000" b="1" smtClean="0">
                <a:solidFill>
                  <a:schemeClr val="accent2"/>
                </a:solidFill>
              </a:rPr>
              <a:t>заднелатеральной стенки</a:t>
            </a:r>
            <a:r>
              <a:rPr lang="ru-RU" sz="2000" smtClean="0"/>
              <a:t> межпозвонкового отверстия большее участие принимает верхний суставной отросток, нежели нижний, а также желтая связка. </a:t>
            </a:r>
          </a:p>
          <a:p>
            <a:pPr eaLnBrk="1" hangingPunct="1">
              <a:lnSpc>
                <a:spcPct val="80000"/>
              </a:lnSpc>
            </a:pPr>
            <a:endParaRPr lang="ru-RU" sz="2000" smtClean="0"/>
          </a:p>
          <a:p>
            <a:pPr eaLnBrk="1" hangingPunct="1">
              <a:lnSpc>
                <a:spcPct val="80000"/>
              </a:lnSpc>
            </a:pPr>
            <a:r>
              <a:rPr lang="ru-RU" sz="2000" smtClean="0">
                <a:solidFill>
                  <a:schemeClr val="accent2"/>
                </a:solidFill>
              </a:rPr>
              <a:t>При сгибании позвоночника</a:t>
            </a:r>
            <a:r>
              <a:rPr lang="ru-RU" sz="2000" smtClean="0"/>
              <a:t> увеличивается не только вертикальный размер межпозвонкового отверстия, но также горизонтальный – за счет увеличения кривизны его задней стенки. 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>
                <a:solidFill>
                  <a:schemeClr val="accent2"/>
                </a:solidFill>
              </a:rPr>
              <a:t>При разгибании</a:t>
            </a:r>
            <a:r>
              <a:rPr lang="ru-RU" sz="2000" smtClean="0"/>
              <a:t>, наоборот, размеры отверстия уменьшаются в связи с укорочением задней стенки и смещением вперед верхнего суставного отростка и желтой связки, а также за счет увеличения пролабирования диска.</a:t>
            </a:r>
          </a:p>
        </p:txBody>
      </p:sp>
    </p:spTree>
    <p:extLst>
      <p:ext uri="{BB962C8B-B14F-4D97-AF65-F5344CB8AC3E}">
        <p14:creationId xmlns:p14="http://schemas.microsoft.com/office/powerpoint/2010/main" val="3517556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7875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2400" b="1" smtClean="0"/>
              <a:t>Врожденный стеноз шейного отдела позвоночника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29600" cy="51117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smtClean="0"/>
              <a:t>По данным </a:t>
            </a:r>
            <a:r>
              <a:rPr lang="en-US" sz="2000" smtClean="0"/>
              <a:t>Hasegava</a:t>
            </a:r>
            <a:r>
              <a:rPr lang="ru-RU" sz="2000" smtClean="0"/>
              <a:t> Т. </a:t>
            </a:r>
            <a:r>
              <a:rPr lang="en-US" sz="2000" smtClean="0"/>
              <a:t>Et al</a:t>
            </a:r>
            <a:r>
              <a:rPr lang="ru-RU" sz="2000" smtClean="0"/>
              <a:t>., 1995; </a:t>
            </a:r>
            <a:r>
              <a:rPr lang="en-US" sz="2000" smtClean="0"/>
              <a:t>Fan</a:t>
            </a:r>
            <a:r>
              <a:rPr lang="ru-RU" sz="2000" smtClean="0"/>
              <a:t>  </a:t>
            </a:r>
            <a:r>
              <a:rPr lang="en-US" sz="2000" smtClean="0"/>
              <a:t>Y</a:t>
            </a:r>
            <a:r>
              <a:rPr lang="ru-RU" sz="2000" smtClean="0"/>
              <a:t>.</a:t>
            </a:r>
            <a:r>
              <a:rPr lang="en-US" sz="2000" smtClean="0"/>
              <a:t>F</a:t>
            </a:r>
            <a:r>
              <a:rPr lang="ru-RU" sz="2000" smtClean="0"/>
              <a:t>., 2002; </a:t>
            </a:r>
            <a:r>
              <a:rPr lang="en-US" sz="2000" smtClean="0"/>
              <a:t>Fuster S</a:t>
            </a:r>
            <a:r>
              <a:rPr lang="ru-RU" sz="2000" smtClean="0"/>
              <a:t>., 2007, врожденный стеноз позвоночного канала (ПК) на шейном уровне встречается у 24,6% всего населения.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smtClean="0"/>
              <a:t>Узким, считается </a:t>
            </a:r>
            <a:r>
              <a:rPr lang="ru-RU" sz="2000" b="1" smtClean="0"/>
              <a:t>позвоночный канал</a:t>
            </a:r>
            <a:r>
              <a:rPr lang="ru-RU" sz="2000" smtClean="0"/>
              <a:t>, сагиттальный диаметр которого составляет менее 15 мм. Средние его размеры составляют 17 мм (от 12 до 22 мм). Сагиттальный </a:t>
            </a:r>
            <a:r>
              <a:rPr lang="ru-RU" sz="2000" b="1" smtClean="0"/>
              <a:t>диаметр спинного мозга</a:t>
            </a:r>
            <a:r>
              <a:rPr lang="ru-RU" sz="2000" smtClean="0"/>
              <a:t> отличается постоянством, составляя 8,5-9 мм.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smtClean="0"/>
              <a:t>Ширина </a:t>
            </a:r>
            <a:r>
              <a:rPr lang="ru-RU" sz="2000" b="1" smtClean="0"/>
              <a:t>межпозвоночного отверстия (МПО)</a:t>
            </a:r>
            <a:r>
              <a:rPr lang="ru-RU" sz="2000" smtClean="0"/>
              <a:t> составляет 12-14 мм и сужение его меньше 12-ти мм является патологическим.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smtClean="0"/>
              <a:t>Площадь межпозвонковых отверстий превышает сечение корешков в 2-3 раза, поэтому </a:t>
            </a:r>
            <a:r>
              <a:rPr lang="ru-RU" sz="2000" smtClean="0">
                <a:solidFill>
                  <a:srgbClr val="FF0000"/>
                </a:solidFill>
              </a:rPr>
              <a:t>клиническое значение имеет</a:t>
            </a:r>
            <a:r>
              <a:rPr lang="ru-RU" sz="2000" smtClean="0"/>
              <a:t> не врожденный стеноз, а </a:t>
            </a:r>
            <a:r>
              <a:rPr lang="ru-RU" sz="2000" smtClean="0">
                <a:solidFill>
                  <a:srgbClr val="FF0000"/>
                </a:solidFill>
              </a:rPr>
              <a:t>приобретенный, особенно в сочетании с врожденным.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smtClean="0"/>
              <a:t>При врожденном стенозе шейного отдела ПК и МПО уменьшается поперечный размер межпозвонкового отверстия, что облегчает сдавление корешка даже небольшими «остеофитами» суставных отростков или унковертебральных сочленений, небольшой фораминальной грыжей диска. </a:t>
            </a:r>
          </a:p>
        </p:txBody>
      </p:sp>
    </p:spTree>
    <p:extLst>
      <p:ext uri="{BB962C8B-B14F-4D97-AF65-F5344CB8AC3E}">
        <p14:creationId xmlns:p14="http://schemas.microsoft.com/office/powerpoint/2010/main" val="328085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0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38237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2000" b="1" smtClean="0"/>
              <a:t>Движения в шейных дугоотростчатых суставах:</a:t>
            </a:r>
            <a:br>
              <a:rPr lang="ru-RU" sz="2000" b="1" smtClean="0"/>
            </a:br>
            <a:r>
              <a:rPr lang="ru-RU" sz="2000" b="1" smtClean="0"/>
              <a:t> a-d – разгибание; e, f – ротация при латерофлексии</a:t>
            </a:r>
            <a:r>
              <a:rPr lang="ru-RU" smtClean="0"/>
              <a:t> </a:t>
            </a:r>
          </a:p>
        </p:txBody>
      </p:sp>
      <p:graphicFrame>
        <p:nvGraphicFramePr>
          <p:cNvPr id="25603" name="Object 9"/>
          <p:cNvGraphicFramePr>
            <a:graphicFrameLocks noGrp="1" noChangeAspect="1"/>
          </p:cNvGraphicFramePr>
          <p:nvPr>
            <p:ph sz="half" idx="2"/>
          </p:nvPr>
        </p:nvGraphicFramePr>
        <p:xfrm>
          <a:off x="1187450" y="1484313"/>
          <a:ext cx="6192838" cy="5041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r:id="rId3" imgW="7419048" imgH="6039693" progId="MSPhotoEd.3">
                  <p:embed/>
                </p:oleObj>
              </mc:Choice>
              <mc:Fallback>
                <p:oleObj r:id="rId3" imgW="7419048" imgH="6039693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t="2907" b="7529"/>
                      <a:stretch>
                        <a:fillRect/>
                      </a:stretch>
                    </p:blipFill>
                    <p:spPr bwMode="auto">
                      <a:xfrm>
                        <a:off x="1187450" y="1484313"/>
                        <a:ext cx="6192838" cy="5041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0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1392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8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2000" b="1" smtClean="0"/>
              <a:t>Шейные корешковые нервы</a:t>
            </a:r>
          </a:p>
        </p:txBody>
      </p:sp>
      <p:sp>
        <p:nvSpPr>
          <p:cNvPr id="26627" name="Rectangle 9"/>
          <p:cNvSpPr>
            <a:spLocks noGrp="1" noChangeArrowheads="1"/>
          </p:cNvSpPr>
          <p:nvPr>
            <p:ph type="body" idx="1"/>
          </p:nvPr>
        </p:nvSpPr>
        <p:spPr>
          <a:xfrm>
            <a:off x="457200" y="1125538"/>
            <a:ext cx="8229600" cy="50006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000" smtClean="0">
                <a:solidFill>
                  <a:srgbClr val="FF0000"/>
                </a:solidFill>
              </a:rPr>
              <a:t>Первый шейный нерв</a:t>
            </a:r>
            <a:r>
              <a:rPr lang="ru-RU" sz="2000" smtClean="0"/>
              <a:t> выходит между затылочной костью и атлантом, формируя подзатылочный нерв.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>
                <a:solidFill>
                  <a:srgbClr val="FF0000"/>
                </a:solidFill>
              </a:rPr>
              <a:t>Второй шейный нерв</a:t>
            </a:r>
            <a:r>
              <a:rPr lang="ru-RU" sz="2000" smtClean="0"/>
              <a:t> выходит через межпозвоночное отверстие между атлантом и аксисом, формируя большой затылочный нерв.  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/>
              <a:t>Корешки спинномозговых нервов, корешковые нервы на выходе из позвоночного канала дают две главные ветви: заднюю и переднюю. 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/>
              <a:t>Передние ветви корешковых нервов более толстые, по характеру смешанные. Направляясь латерально и кпереди, они анастомозируют между собой и образуют нервные сплетения, из которых формируются периферические нервы. Кроме того, спинномозговые нервы имеют белые и серые соединительные ветви для связи с превертебральными вегетативными нервами, а также </a:t>
            </a:r>
            <a:r>
              <a:rPr lang="ru-RU" sz="2000" smtClean="0">
                <a:solidFill>
                  <a:srgbClr val="FF0000"/>
                </a:solidFill>
              </a:rPr>
              <a:t>возвратный или синувертебральный нерв Люшка</a:t>
            </a:r>
            <a:r>
              <a:rPr lang="ru-RU" sz="2000" smtClean="0"/>
              <a:t>, который обеспечивает преимущественно вегетативную иннервацию межпозвонковых дисков, глубоких тканей позвоночника (капсульно-связочного аппарата, надкостницы, мест прикрепления мышц). </a:t>
            </a:r>
          </a:p>
        </p:txBody>
      </p:sp>
    </p:spTree>
    <p:extLst>
      <p:ext uri="{BB962C8B-B14F-4D97-AF65-F5344CB8AC3E}">
        <p14:creationId xmlns:p14="http://schemas.microsoft.com/office/powerpoint/2010/main" val="764842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ln>
            <a:solidFill>
              <a:srgbClr val="FF0000"/>
            </a:solidFill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eaLnBrk="1" hangingPunct="1"/>
            <a:r>
              <a:rPr lang="ru-RU" sz="2000" b="1" smtClean="0"/>
              <a:t>На шейных спондилограммах в косой проекции хорошо дифференцируются структуры позвонков, формирующие стенки межпозвонковых отверстий</a:t>
            </a:r>
            <a:r>
              <a:rPr lang="ru-RU" sz="4000" smtClean="0"/>
              <a:t> 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3708400" y="1600200"/>
            <a:ext cx="5256213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000" smtClean="0"/>
              <a:t>	Определяется не только врожденный латеральный стеноз, но также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000" smtClean="0"/>
              <a:t>	</a:t>
            </a:r>
            <a:r>
              <a:rPr lang="ru-RU" sz="2000" smtClean="0">
                <a:solidFill>
                  <a:srgbClr val="FF0000"/>
                </a:solidFill>
              </a:rPr>
              <a:t>причины приобретенного (патологического)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000" smtClean="0">
                <a:solidFill>
                  <a:srgbClr val="FF0000"/>
                </a:solidFill>
              </a:rPr>
              <a:t>	стенозирования МПО: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000" smtClean="0"/>
              <a:t>	</a:t>
            </a:r>
            <a:r>
              <a:rPr lang="ru-RU" sz="2000" b="1" smtClean="0"/>
              <a:t>сзади</a:t>
            </a:r>
            <a:r>
              <a:rPr lang="ru-RU" sz="2000" smtClean="0"/>
              <a:t> «остеофитами» суставных отростков или гипертрофированной желтой связкой, </a:t>
            </a:r>
          </a:p>
          <a:p>
            <a:pPr eaLnBrk="1" hangingPunct="1">
              <a:lnSpc>
                <a:spcPct val="90000"/>
              </a:lnSpc>
            </a:pPr>
            <a:r>
              <a:rPr lang="ru-RU" sz="2000" smtClean="0"/>
              <a:t>а </a:t>
            </a:r>
            <a:r>
              <a:rPr lang="ru-RU" sz="2000" b="1" smtClean="0"/>
              <a:t>спереди</a:t>
            </a:r>
            <a:r>
              <a:rPr lang="ru-RU" sz="2000" smtClean="0"/>
              <a:t> - фораминальной грыжей диска или костно-хрящевыми разрастаниями задних отделов унко-вертебральных сочленений</a:t>
            </a:r>
          </a:p>
        </p:txBody>
      </p:sp>
      <p:pic>
        <p:nvPicPr>
          <p:cNvPr id="27652" name="Picture 4"/>
          <p:cNvPicPr>
            <a:picLocks noGrp="1" noChangeAspect="1" noChangeArrowheads="1"/>
          </p:cNvPicPr>
          <p:nvPr>
            <p:ph type="body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557338"/>
            <a:ext cx="3403600" cy="45259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9113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5"/>
          <p:cNvSpPr>
            <a:spLocks noGrp="1" noChangeArrowheads="1"/>
          </p:cNvSpPr>
          <p:nvPr>
            <p:ph type="title"/>
          </p:nvPr>
        </p:nvSpPr>
        <p:spPr>
          <a:xfrm>
            <a:off x="5219700" y="274638"/>
            <a:ext cx="3467100" cy="6107112"/>
          </a:xfrm>
          <a:ln>
            <a:solidFill>
              <a:schemeClr val="hlink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2800" smtClean="0"/>
              <a:t>Распределение усилия на дугоотростчатые суставы</a:t>
            </a:r>
            <a:br>
              <a:rPr lang="ru-RU" sz="2800" smtClean="0"/>
            </a:br>
            <a:r>
              <a:rPr lang="ru-RU" sz="2800" smtClean="0"/>
              <a:t> и другие элементы позвоночного двигательного сегмента</a:t>
            </a:r>
            <a:r>
              <a:rPr lang="ru-RU" smtClean="0"/>
              <a:t> </a:t>
            </a:r>
            <a:br>
              <a:rPr lang="ru-RU" smtClean="0"/>
            </a:br>
            <a:endParaRPr lang="ru-RU" smtClean="0"/>
          </a:p>
        </p:txBody>
      </p:sp>
      <p:graphicFrame>
        <p:nvGraphicFramePr>
          <p:cNvPr id="28675" name="Object 4"/>
          <p:cNvGraphicFramePr>
            <a:graphicFrameLocks noGrp="1" noChangeAspect="1"/>
          </p:cNvGraphicFramePr>
          <p:nvPr>
            <p:ph idx="1"/>
          </p:nvPr>
        </p:nvGraphicFramePr>
        <p:xfrm>
          <a:off x="395288" y="333375"/>
          <a:ext cx="4633912" cy="5975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3" r:id="rId3" imgW="7659169" imgH="9876190" progId="MSPhotoEd.3">
                  <p:embed/>
                </p:oleObj>
              </mc:Choice>
              <mc:Fallback>
                <p:oleObj r:id="rId3" imgW="7659169" imgH="9876190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lum bright="-12000" contrast="18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t="616" b="1723"/>
                      <a:stretch>
                        <a:fillRect/>
                      </a:stretch>
                    </p:blipFill>
                    <p:spPr bwMode="auto">
                      <a:xfrm>
                        <a:off x="395288" y="333375"/>
                        <a:ext cx="4633912" cy="5975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26937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5"/>
          <p:cNvSpPr>
            <a:spLocks noGrp="1" noChangeArrowheads="1"/>
          </p:cNvSpPr>
          <p:nvPr>
            <p:ph type="title"/>
          </p:nvPr>
        </p:nvSpPr>
        <p:spPr>
          <a:xfrm>
            <a:off x="5292725" y="1052513"/>
            <a:ext cx="3394075" cy="2232025"/>
          </a:xfrm>
          <a:ln>
            <a:solidFill>
              <a:schemeClr val="hlink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2800" smtClean="0"/>
              <a:t>Некоторые формы искривлений позвоночного столба</a:t>
            </a:r>
          </a:p>
        </p:txBody>
      </p:sp>
      <p:graphicFrame>
        <p:nvGraphicFramePr>
          <p:cNvPr id="29699" name="Object 4"/>
          <p:cNvGraphicFramePr>
            <a:graphicFrameLocks noGrp="1" noChangeAspect="1"/>
          </p:cNvGraphicFramePr>
          <p:nvPr>
            <p:ph idx="1"/>
          </p:nvPr>
        </p:nvGraphicFramePr>
        <p:xfrm>
          <a:off x="395288" y="333375"/>
          <a:ext cx="4762500" cy="611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7" r:id="rId3" imgW="7095238" imgH="9116698" progId="MSPhotoEd.3">
                  <p:embed/>
                </p:oleObj>
              </mc:Choice>
              <mc:Fallback>
                <p:oleObj r:id="rId3" imgW="7095238" imgH="9116698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lum bright="-18000" contrast="12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333375"/>
                        <a:ext cx="4762500" cy="6119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58614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3412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2400" b="1" smtClean="0"/>
              <a:t>Спинной мозг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Спинной мозг внутри дурального мешка фиксирован во взвешенном состоянии спинномозговыми корешками, зубовидными связками мягкой мозговой оболочки и тонкими соединительно-тканными тяжами от твёрдой мозговой оболочки. Субарахноидальное пространство заполнено ликвором.</a:t>
            </a:r>
          </a:p>
        </p:txBody>
      </p:sp>
    </p:spTree>
    <p:extLst>
      <p:ext uri="{BB962C8B-B14F-4D97-AF65-F5344CB8AC3E}">
        <p14:creationId xmlns:p14="http://schemas.microsoft.com/office/powerpoint/2010/main" val="790788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3412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2000" b="1" smtClean="0"/>
              <a:t>Кровоснабжение шейного отдела спинного мозга</a:t>
            </a:r>
          </a:p>
        </p:txBody>
      </p:sp>
      <p:sp>
        <p:nvSpPr>
          <p:cNvPr id="31747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000" smtClean="0"/>
              <a:t>	Полное отсутствие одной из позвоночных артерий (аплазия), представляет собой очень редкое явление (Р.М. Беленькая, 1979). Иногда обе позвоночные артерии отсутствуют. В этом случае они часто заменяются устойчивым врожденным анастомозом с сосудами каротидного бассейна (Д.Г. Герман, 1972).</a:t>
            </a:r>
          </a:p>
        </p:txBody>
      </p:sp>
      <p:pic>
        <p:nvPicPr>
          <p:cNvPr id="31748" name="Picture 7" descr="сканирование0026"/>
          <p:cNvPicPr>
            <a:picLocks noGrp="1" noChangeAspect="1" noChangeArrowheads="1"/>
          </p:cNvPicPr>
          <p:nvPr>
            <p:ph type="body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1700213"/>
            <a:ext cx="4537075" cy="41227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391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4"/>
          <p:cNvSpPr>
            <a:spLocks noGrp="1" noChangeArrowheads="1"/>
          </p:cNvSpPr>
          <p:nvPr>
            <p:ph type="title"/>
          </p:nvPr>
        </p:nvSpPr>
        <p:spPr>
          <a:xfrm>
            <a:off x="3851275" y="274638"/>
            <a:ext cx="4835525" cy="1143000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2400" b="1" smtClean="0">
                <a:solidFill>
                  <a:srgbClr val="FF0000"/>
                </a:solidFill>
              </a:rPr>
              <a:t>Схема деления позвоночной артерии на сегменты:</a:t>
            </a:r>
            <a:r>
              <a:rPr lang="ru-RU" smtClean="0"/>
              <a:t> </a:t>
            </a:r>
          </a:p>
        </p:txBody>
      </p:sp>
      <p:sp>
        <p:nvSpPr>
          <p:cNvPr id="33795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3995738" y="2276475"/>
            <a:ext cx="4691062" cy="384968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2400" b="1" i="1" smtClean="0"/>
              <a:t>	</a:t>
            </a:r>
            <a:r>
              <a:rPr lang="en-US" sz="2400" b="1" i="1" smtClean="0">
                <a:solidFill>
                  <a:srgbClr val="FF0000"/>
                </a:solidFill>
              </a:rPr>
              <a:t>V</a:t>
            </a:r>
            <a:r>
              <a:rPr lang="ru-RU" sz="2400" b="1" i="1" smtClean="0">
                <a:solidFill>
                  <a:srgbClr val="FF0000"/>
                </a:solidFill>
              </a:rPr>
              <a:t>1</a:t>
            </a:r>
            <a:r>
              <a:rPr lang="ru-RU" sz="2400" b="1" i="1" smtClean="0"/>
              <a:t> – превертебральный сегмент; </a:t>
            </a:r>
            <a:endParaRPr lang="en-US" sz="2400" b="1" i="1" smtClean="0"/>
          </a:p>
          <a:p>
            <a:pPr eaLnBrk="1" hangingPunct="1">
              <a:buFontTx/>
              <a:buNone/>
            </a:pPr>
            <a:r>
              <a:rPr lang="ru-RU" sz="2400" b="1" i="1" smtClean="0"/>
              <a:t>	</a:t>
            </a:r>
            <a:r>
              <a:rPr lang="en-US" sz="2400" b="1" i="1" smtClean="0">
                <a:solidFill>
                  <a:srgbClr val="FF0000"/>
                </a:solidFill>
              </a:rPr>
              <a:t>V</a:t>
            </a:r>
            <a:r>
              <a:rPr lang="ru-RU" sz="2400" b="1" i="1" smtClean="0">
                <a:solidFill>
                  <a:srgbClr val="FF0000"/>
                </a:solidFill>
              </a:rPr>
              <a:t>2</a:t>
            </a:r>
            <a:r>
              <a:rPr lang="ru-RU" sz="2400" b="1" i="1" smtClean="0"/>
              <a:t> – внутриканальный сегмент; </a:t>
            </a:r>
            <a:endParaRPr lang="en-US" sz="2400" b="1" i="1" smtClean="0"/>
          </a:p>
          <a:p>
            <a:pPr eaLnBrk="1" hangingPunct="1">
              <a:buFontTx/>
              <a:buNone/>
            </a:pPr>
            <a:r>
              <a:rPr lang="ru-RU" sz="2400" b="1" i="1" smtClean="0"/>
              <a:t>	</a:t>
            </a:r>
            <a:r>
              <a:rPr lang="en-US" sz="2400" b="1" i="1" smtClean="0">
                <a:solidFill>
                  <a:srgbClr val="FF0000"/>
                </a:solidFill>
              </a:rPr>
              <a:t>V</a:t>
            </a:r>
            <a:r>
              <a:rPr lang="ru-RU" sz="2400" b="1" i="1" smtClean="0">
                <a:solidFill>
                  <a:srgbClr val="FF0000"/>
                </a:solidFill>
              </a:rPr>
              <a:t>3</a:t>
            </a:r>
            <a:r>
              <a:rPr lang="ru-RU" sz="2400" b="1" i="1" smtClean="0"/>
              <a:t> – субокципитальный сегмент; </a:t>
            </a:r>
            <a:endParaRPr lang="en-US" sz="2400" b="1" i="1" smtClean="0"/>
          </a:p>
          <a:p>
            <a:pPr eaLnBrk="1" hangingPunct="1">
              <a:buFontTx/>
              <a:buNone/>
            </a:pPr>
            <a:r>
              <a:rPr lang="ru-RU" sz="2400" b="1" i="1" smtClean="0"/>
              <a:t>	</a:t>
            </a:r>
            <a:r>
              <a:rPr lang="en-US" sz="2400" b="1" i="1" smtClean="0">
                <a:solidFill>
                  <a:srgbClr val="FF0000"/>
                </a:solidFill>
              </a:rPr>
              <a:t>V</a:t>
            </a:r>
            <a:r>
              <a:rPr lang="ru-RU" sz="2400" b="1" i="1" smtClean="0">
                <a:solidFill>
                  <a:srgbClr val="FF0000"/>
                </a:solidFill>
              </a:rPr>
              <a:t>4</a:t>
            </a:r>
            <a:r>
              <a:rPr lang="ru-RU" sz="2400" b="1" i="1" smtClean="0"/>
              <a:t> – интракраниальный сегмент</a:t>
            </a:r>
            <a:r>
              <a:rPr lang="ru-RU" sz="2400" smtClean="0"/>
              <a:t> </a:t>
            </a:r>
          </a:p>
        </p:txBody>
      </p:sp>
      <p:pic>
        <p:nvPicPr>
          <p:cNvPr id="33796" name="Picture 7" descr="сканирование0006"/>
          <p:cNvPicPr>
            <a:picLocks noGrp="1" noChangeAspect="1" noChangeArrowheads="1"/>
          </p:cNvPicPr>
          <p:nvPr>
            <p:ph type="body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260350"/>
            <a:ext cx="3694113" cy="59769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6695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50900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2000" b="1" smtClean="0"/>
              <a:t>Превертебральная  часть </a:t>
            </a:r>
            <a:r>
              <a:rPr lang="ru-RU" sz="2400" b="1" smtClean="0"/>
              <a:t>позвоночной артерии</a:t>
            </a:r>
            <a:r>
              <a:rPr lang="ru-RU" smtClean="0"/>
              <a:t> 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525621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000" smtClean="0"/>
              <a:t>находится в лестнично-позвоночном треугольнике, вершиной которого является “сонный бугорок” С6 позвонка.  Медиальную границу этого треугольника составляет латеральный край длинной мышцы шеи (m. longus colli),  латеральную границу - медиальный край передней лестничной мышцы (m. scalenus anterior), нижнюю границу - купол плевры.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/>
              <a:t>Часть ветвей truncus thyreocervicalis и нижней щитовидной артерия (a. thyreoidea inferior) располагается спереди от позвоночной артерии. В лестнично-позвоночном треугольнике позвоночная артерия прикрыта превертебральной фасцией. 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/>
              <a:t>	Превертебральный участок позвоночной артерии имеет сложные взаимоотношения с грудным протоком (ductus thoracicus), диафрагмальным и блуждающим нервами, внутренней яремной и подключичной венами и их слиянием (венозным углом Пирогова), а также со звёздчатым узлом и его крупными ветвями, расположенным медиально и сзади от позвоночной артерии.</a:t>
            </a:r>
          </a:p>
        </p:txBody>
      </p:sp>
    </p:spTree>
    <p:extLst>
      <p:ext uri="{BB962C8B-B14F-4D97-AF65-F5344CB8AC3E}">
        <p14:creationId xmlns:p14="http://schemas.microsoft.com/office/powerpoint/2010/main" val="1973929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2205038"/>
            <a:ext cx="4038600" cy="39211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000" b="1" i="1" smtClean="0"/>
              <a:t>1 - позвоночная артерия; 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b="1" i="1" smtClean="0"/>
              <a:t>2 - передняя спинальная артерия; 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b="1" i="1" smtClean="0"/>
              <a:t>3 - корешково-медуллярная артерия С3-4 (встречается в 50% случаев по </a:t>
            </a:r>
            <a:r>
              <a:rPr lang="en-US" sz="2000" b="1" i="1" smtClean="0"/>
              <a:t>Corbin</a:t>
            </a:r>
            <a:r>
              <a:rPr lang="ru-RU" sz="2000" b="1" i="1" smtClean="0"/>
              <a:t>, 1961); 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b="1" i="1" smtClean="0"/>
              <a:t>4 - корешково-медуллярная артерия С6 (шейного утолщения Лазорта ); 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b="1" i="1" smtClean="0"/>
              <a:t>5 - корешково-медуллярная артерия </a:t>
            </a:r>
            <a:r>
              <a:rPr lang="en-US" sz="2000" b="1" i="1" smtClean="0"/>
              <a:t>Th</a:t>
            </a:r>
            <a:r>
              <a:rPr lang="ru-RU" sz="2000" b="1" i="1" smtClean="0"/>
              <a:t>3. сегмента.</a:t>
            </a:r>
          </a:p>
        </p:txBody>
      </p:sp>
      <p:pic>
        <p:nvPicPr>
          <p:cNvPr id="35843" name="Picture 8" descr="сканирование00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125538"/>
            <a:ext cx="4197350" cy="504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4" name="Picture 10" descr="сканирование0027"/>
          <p:cNvPicPr>
            <a:picLocks noGrp="1" noChangeAspect="1" noChangeArrowheads="1"/>
          </p:cNvPicPr>
          <p:nvPr>
            <p:ph type="title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19700" y="260350"/>
            <a:ext cx="2782888" cy="18684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5845" name="Text Box 11"/>
          <p:cNvSpPr txBox="1">
            <a:spLocks noChangeArrowheads="1"/>
          </p:cNvSpPr>
          <p:nvPr/>
        </p:nvSpPr>
        <p:spPr bwMode="auto">
          <a:xfrm>
            <a:off x="519113" y="446088"/>
            <a:ext cx="4197350" cy="1220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ru-RU" sz="2000" b="1" i="1">
                <a:solidFill>
                  <a:srgbClr val="FF0000"/>
                </a:solidFill>
              </a:rPr>
              <a:t>Схема кровоснабжения шейного отдела спинного мозга:</a:t>
            </a:r>
          </a:p>
          <a:p>
            <a:pPr eaLnBrk="1" hangingPunct="1"/>
            <a:endParaRPr lang="ru-RU" sz="20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8772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6156325" y="1600200"/>
            <a:ext cx="2530475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2000" b="1" smtClean="0"/>
              <a:t>	</a:t>
            </a:r>
          </a:p>
          <a:p>
            <a:pPr eaLnBrk="1" hangingPunct="1">
              <a:buFontTx/>
              <a:buNone/>
            </a:pPr>
            <a:endParaRPr lang="ru-RU" sz="2000" b="1" smtClean="0"/>
          </a:p>
          <a:p>
            <a:pPr eaLnBrk="1" hangingPunct="1">
              <a:buFontTx/>
              <a:buNone/>
            </a:pPr>
            <a:endParaRPr lang="ru-RU" sz="2000" b="1" smtClean="0"/>
          </a:p>
          <a:p>
            <a:pPr eaLnBrk="1" hangingPunct="1">
              <a:buFontTx/>
              <a:buNone/>
            </a:pPr>
            <a:endParaRPr lang="ru-RU" sz="2000" b="1" smtClean="0"/>
          </a:p>
          <a:p>
            <a:pPr eaLnBrk="1" hangingPunct="1">
              <a:buFontTx/>
              <a:buNone/>
            </a:pPr>
            <a:endParaRPr lang="ru-RU" sz="2000" b="1" smtClean="0"/>
          </a:p>
          <a:p>
            <a:pPr eaLnBrk="1" hangingPunct="1">
              <a:buFontTx/>
              <a:buNone/>
            </a:pPr>
            <a:r>
              <a:rPr lang="ru-RU" sz="2000" b="1" smtClean="0"/>
              <a:t>	</a:t>
            </a:r>
            <a:r>
              <a:rPr lang="ru-RU" sz="2000" b="1" smtClean="0">
                <a:solidFill>
                  <a:srgbClr val="FF0000"/>
                </a:solidFill>
              </a:rPr>
              <a:t>Ветви позвоночных артерий, кровоснабжающие</a:t>
            </a:r>
          </a:p>
          <a:p>
            <a:pPr eaLnBrk="1" hangingPunct="1">
              <a:buFontTx/>
              <a:buNone/>
            </a:pPr>
            <a:r>
              <a:rPr lang="ru-RU" sz="2000" b="1" smtClean="0">
                <a:solidFill>
                  <a:srgbClr val="FF0000"/>
                </a:solidFill>
              </a:rPr>
              <a:t>	шейный отдел спинного мозга</a:t>
            </a:r>
          </a:p>
        </p:txBody>
      </p:sp>
      <p:pic>
        <p:nvPicPr>
          <p:cNvPr id="36867" name="Picture 7" descr="сканирование0019"/>
          <p:cNvPicPr>
            <a:picLocks noGrp="1" noChangeAspect="1" noChangeArrowheads="1"/>
          </p:cNvPicPr>
          <p:nvPr>
            <p:ph type="body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333375"/>
            <a:ext cx="6048375" cy="5994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5078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4437063"/>
            <a:ext cx="7931150" cy="208756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400" i="1" smtClean="0"/>
              <a:t>1 - передняя спинальная артерия; 2 – задняя спинальная артерия; 3 - </a:t>
            </a:r>
            <a:r>
              <a:rPr lang="en-US" sz="2400" i="1" smtClean="0"/>
              <a:t>vasa corona</a:t>
            </a:r>
            <a:r>
              <a:rPr lang="ru-RU" sz="2400" i="1" smtClean="0"/>
              <a:t>; 4 – латеральная спинальная артерия; 5 и 6 – пирамидный пучок; 7 и 8 – спино-таламический путь; 9 – спино-церебеллярные пути; 10 – руброспинальный путь.</a:t>
            </a:r>
            <a:r>
              <a:rPr lang="ru-RU" sz="2400" smtClean="0"/>
              <a:t> </a:t>
            </a:r>
          </a:p>
        </p:txBody>
      </p:sp>
      <p:pic>
        <p:nvPicPr>
          <p:cNvPr id="37891" name="Picture 7" descr="сканирование0005"/>
          <p:cNvPicPr>
            <a:picLocks noGrp="1" noChangeAspect="1" noChangeArrowheads="1"/>
          </p:cNvPicPr>
          <p:nvPr>
            <p:ph type="body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404813"/>
            <a:ext cx="4968875" cy="39957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7892" name="Text Box 8"/>
          <p:cNvSpPr txBox="1">
            <a:spLocks noChangeArrowheads="1"/>
          </p:cNvSpPr>
          <p:nvPr/>
        </p:nvSpPr>
        <p:spPr bwMode="auto">
          <a:xfrm>
            <a:off x="4408488" y="352425"/>
            <a:ext cx="4195762" cy="8318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2400" b="1" i="1">
                <a:solidFill>
                  <a:srgbClr val="FF0000"/>
                </a:solidFill>
              </a:rPr>
              <a:t>Артериальные интрамедуллярные зоны</a:t>
            </a:r>
            <a:endParaRPr lang="ru-RU" sz="2400"/>
          </a:p>
        </p:txBody>
      </p:sp>
    </p:spTree>
    <p:extLst>
      <p:ext uri="{BB962C8B-B14F-4D97-AF65-F5344CB8AC3E}">
        <p14:creationId xmlns:p14="http://schemas.microsoft.com/office/powerpoint/2010/main" val="3673237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7" descr="сканирование0015"/>
          <p:cNvPicPr>
            <a:picLocks noGrp="1" noChangeAspect="1" noChangeArrowheads="1"/>
          </p:cNvPicPr>
          <p:nvPr>
            <p:ph type="body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333375"/>
            <a:ext cx="5743575" cy="60483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9939" name="Text Box 8"/>
          <p:cNvSpPr txBox="1">
            <a:spLocks noChangeArrowheads="1"/>
          </p:cNvSpPr>
          <p:nvPr/>
        </p:nvSpPr>
        <p:spPr bwMode="auto">
          <a:xfrm>
            <a:off x="5272088" y="207963"/>
            <a:ext cx="3476625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b="1" i="1">
                <a:solidFill>
                  <a:srgbClr val="FF0000"/>
                </a:solidFill>
              </a:rPr>
              <a:t>Ветви внутричерепной части позвоночной и основной артерии</a:t>
            </a:r>
            <a:r>
              <a:rPr lang="ru-RU"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57404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641475"/>
          </a:xfrm>
        </p:spPr>
        <p:txBody>
          <a:bodyPr/>
          <a:lstStyle/>
          <a:p>
            <a:pPr eaLnBrk="1" hangingPunct="1"/>
            <a:r>
              <a:rPr lang="ru-RU" sz="2400" b="1" smtClean="0">
                <a:solidFill>
                  <a:srgbClr val="FF0000"/>
                </a:solidFill>
              </a:rPr>
              <a:t>Строение грудных позвонков</a:t>
            </a:r>
            <a:r>
              <a:rPr lang="ru-RU" smtClean="0"/>
              <a:t> </a:t>
            </a:r>
          </a:p>
        </p:txBody>
      </p:sp>
      <p:sp>
        <p:nvSpPr>
          <p:cNvPr id="40963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40964" name="Object 6"/>
          <p:cNvGraphicFramePr>
            <a:graphicFrameLocks noGrp="1" noChangeAspect="1"/>
          </p:cNvGraphicFramePr>
          <p:nvPr>
            <p:ph idx="1"/>
          </p:nvPr>
        </p:nvGraphicFramePr>
        <p:xfrm>
          <a:off x="457200" y="2082800"/>
          <a:ext cx="8229600" cy="3560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0" r:id="rId3" imgW="9619048" imgH="4161905" progId="MSPhotoEd.3">
                  <p:embed/>
                </p:oleObj>
              </mc:Choice>
              <mc:Fallback>
                <p:oleObj r:id="rId3" imgW="9619048" imgH="4161905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lum bright="-12000" contrast="18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t="1740"/>
                      <a:stretch>
                        <a:fillRect/>
                      </a:stretch>
                    </p:blipFill>
                    <p:spPr bwMode="auto">
                      <a:xfrm>
                        <a:off x="457200" y="2082800"/>
                        <a:ext cx="8229600" cy="3560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77170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3970338" cy="2722562"/>
          </a:xfrm>
        </p:spPr>
        <p:txBody>
          <a:bodyPr/>
          <a:lstStyle/>
          <a:p>
            <a:pPr eaLnBrk="1" hangingPunct="1"/>
            <a:r>
              <a:rPr lang="ru-RU" sz="4000" b="1" i="1" smtClean="0"/>
              <a:t> </a:t>
            </a:r>
            <a:r>
              <a:rPr lang="ru-RU" sz="2000" b="1" smtClean="0">
                <a:solidFill>
                  <a:srgbClr val="FF0000"/>
                </a:solidFill>
              </a:rPr>
              <a:t>Соединение грудного позвонка с рёбрами: рёберно-поперечные и рёберно-позвоночные суставы</a:t>
            </a:r>
            <a:r>
              <a:rPr lang="ru-RU" sz="4000" smtClean="0"/>
              <a:t> </a:t>
            </a:r>
          </a:p>
        </p:txBody>
      </p:sp>
      <p:sp>
        <p:nvSpPr>
          <p:cNvPr id="41987" name="Rectangle 6"/>
          <p:cNvSpPr>
            <a:spLocks noGrp="1" noChangeArrowheads="1"/>
          </p:cNvSpPr>
          <p:nvPr>
            <p:ph sz="half" idx="2"/>
          </p:nvPr>
        </p:nvSpPr>
        <p:spPr>
          <a:xfrm>
            <a:off x="4648200" y="404813"/>
            <a:ext cx="4038600" cy="5721350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2000" smtClean="0"/>
              <a:t>Толщина суставной капсулы ДС в среднем составляет 2 мм. Биомеханические эксперименты показали, что капсула ДС за счет эластичности и прочности способствует возвращению суставных отростков в исходное положение после сгибания или разгибания в позвоночном двигательном сегменте [</a:t>
            </a:r>
            <a:r>
              <a:rPr lang="en-US" sz="2000" smtClean="0"/>
              <a:t>Hasegava</a:t>
            </a:r>
            <a:r>
              <a:rPr lang="ru-RU" sz="2000" smtClean="0"/>
              <a:t> Т., </a:t>
            </a:r>
            <a:r>
              <a:rPr lang="en-US" sz="2000" smtClean="0"/>
              <a:t>Haunghton V</a:t>
            </a:r>
            <a:r>
              <a:rPr lang="ru-RU" sz="2000" smtClean="0"/>
              <a:t>.</a:t>
            </a:r>
            <a:r>
              <a:rPr lang="en-US" sz="2000" smtClean="0"/>
              <a:t>M</a:t>
            </a:r>
            <a:r>
              <a:rPr lang="ru-RU" sz="2000" smtClean="0"/>
              <a:t>., </a:t>
            </a:r>
            <a:r>
              <a:rPr lang="en-US" sz="2000" smtClean="0"/>
              <a:t>Nowicki</a:t>
            </a:r>
            <a:r>
              <a:rPr lang="ru-RU" sz="2000" smtClean="0"/>
              <a:t> В.Н., 1995].</a:t>
            </a:r>
          </a:p>
          <a:p>
            <a:pPr eaLnBrk="1" hangingPunct="1"/>
            <a:endParaRPr lang="ru-RU" sz="2000" smtClean="0"/>
          </a:p>
        </p:txBody>
      </p:sp>
      <p:pic>
        <p:nvPicPr>
          <p:cNvPr id="41988" name="Picture 4" descr="сканирование0024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3141663"/>
            <a:ext cx="3816350" cy="25923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448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43012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43013" name="Object 4"/>
          <p:cNvGraphicFramePr>
            <a:graphicFrameLocks noChangeAspect="1"/>
          </p:cNvGraphicFramePr>
          <p:nvPr/>
        </p:nvGraphicFramePr>
        <p:xfrm>
          <a:off x="0" y="-30163"/>
          <a:ext cx="9144000" cy="69945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4" r:id="rId3" imgW="10647619" imgH="9593014" progId="MSPhotoEd.3">
                  <p:embed/>
                </p:oleObj>
              </mc:Choice>
              <mc:Fallback>
                <p:oleObj r:id="rId3" imgW="10647619" imgH="9593014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lum bright="-30000" contrast="-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t="7912" b="5046"/>
                      <a:stretch>
                        <a:fillRect/>
                      </a:stretch>
                    </p:blipFill>
                    <p:spPr bwMode="auto">
                      <a:xfrm>
                        <a:off x="0" y="-30163"/>
                        <a:ext cx="9144000" cy="699452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92282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44035" name="Object 6"/>
          <p:cNvGraphicFramePr>
            <a:graphicFrameLocks noChangeAspect="1"/>
          </p:cNvGraphicFramePr>
          <p:nvPr/>
        </p:nvGraphicFramePr>
        <p:xfrm>
          <a:off x="0" y="0"/>
          <a:ext cx="6669088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8" r:id="rId3" imgW="8257143" imgH="8838095" progId="MSPhotoEd.3">
                  <p:embed/>
                </p:oleObj>
              </mc:Choice>
              <mc:Fallback>
                <p:oleObj r:id="rId3" imgW="8257143" imgH="8838095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lum bright="-24000" contrast="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8850" t="983" b="9723"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6669088" cy="685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036" name="Text Box 7"/>
          <p:cNvSpPr txBox="1">
            <a:spLocks noChangeArrowheads="1"/>
          </p:cNvSpPr>
          <p:nvPr/>
        </p:nvSpPr>
        <p:spPr bwMode="auto">
          <a:xfrm>
            <a:off x="6711950" y="3141663"/>
            <a:ext cx="2432050" cy="265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2800" b="1">
                <a:solidFill>
                  <a:srgbClr val="FF0000"/>
                </a:solidFill>
              </a:rPr>
              <a:t>Движения в грудных и поясничных дугоотрост-чатых</a:t>
            </a:r>
          </a:p>
          <a:p>
            <a:pPr eaLnBrk="1" hangingPunct="1"/>
            <a:r>
              <a:rPr lang="ru-RU" sz="2800" b="1">
                <a:solidFill>
                  <a:srgbClr val="FF0000"/>
                </a:solidFill>
              </a:rPr>
              <a:t>суставах</a:t>
            </a:r>
            <a:r>
              <a:rPr lang="en-US" sz="2800">
                <a:solidFill>
                  <a:srgbClr val="FF0000"/>
                </a:solidFill>
              </a:rPr>
              <a:t> </a:t>
            </a:r>
            <a:endParaRPr lang="ru-RU" sz="28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5549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2400" b="1" smtClean="0"/>
              <a:t>Особенности поясничного отдела позвоночника</a:t>
            </a:r>
            <a:r>
              <a:rPr lang="ru-RU" smtClean="0"/>
              <a:t> 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95288" y="1600200"/>
            <a:ext cx="828040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400" smtClean="0"/>
              <a:t>Суставные отростки имеют почти вертикальное положение. 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smtClean="0"/>
              <a:t>Суставная щель ДС на уровне L2-3-4  больше приближается к сагиттальной плоскости, чем на уровне L4 - L5; 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smtClean="0"/>
              <a:t>на уровне L5 - S1 плоскость сустава приближается к фронтальной</a:t>
            </a:r>
            <a:r>
              <a:rPr lang="ru-RU" sz="2400" b="1" smtClean="0"/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b="1" smtClean="0"/>
              <a:t>Масса верхнего суставного отростка увеличена расположенным латеральнее его сосцевидным отростком (processus mamillaris). Между верхним и нижним суставными отростками имеется также добавочный отросток (processus accesorius).</a:t>
            </a:r>
            <a:r>
              <a:rPr lang="ru-RU" sz="240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09777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title"/>
          </p:nvPr>
        </p:nvSpPr>
        <p:spPr>
          <a:xfrm>
            <a:off x="4859338" y="274638"/>
            <a:ext cx="3827462" cy="6249987"/>
          </a:xfrm>
        </p:spPr>
        <p:txBody>
          <a:bodyPr/>
          <a:lstStyle/>
          <a:p>
            <a:pPr eaLnBrk="1" hangingPunct="1"/>
            <a:r>
              <a:rPr lang="ru-RU" sz="2800" b="1" smtClean="0">
                <a:solidFill>
                  <a:srgbClr val="FF0000"/>
                </a:solidFill>
              </a:rPr>
              <a:t>Взаимоотношение дугоотростчатых суставов</a:t>
            </a:r>
            <a:br>
              <a:rPr lang="ru-RU" sz="2800" b="1" smtClean="0">
                <a:solidFill>
                  <a:srgbClr val="FF0000"/>
                </a:solidFill>
              </a:rPr>
            </a:br>
            <a:r>
              <a:rPr lang="ru-RU" sz="2800" b="1" smtClean="0">
                <a:solidFill>
                  <a:srgbClr val="FF0000"/>
                </a:solidFill>
              </a:rPr>
              <a:t>с межпозвонковыми отверстиями</a:t>
            </a:r>
            <a:r>
              <a:rPr lang="ru-RU" smtClean="0"/>
              <a:t> </a:t>
            </a:r>
          </a:p>
        </p:txBody>
      </p:sp>
      <p:sp>
        <p:nvSpPr>
          <p:cNvPr id="46083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46084" name="Object 6"/>
          <p:cNvGraphicFramePr>
            <a:graphicFrameLocks noGrp="1" noChangeAspect="1"/>
          </p:cNvGraphicFramePr>
          <p:nvPr>
            <p:ph idx="1"/>
          </p:nvPr>
        </p:nvGraphicFramePr>
        <p:xfrm>
          <a:off x="0" y="0"/>
          <a:ext cx="4691063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2" r:id="rId3" imgW="4433920" imgH="6481810" progId="MSPhotoEd.3">
                  <p:embed/>
                </p:oleObj>
              </mc:Choice>
              <mc:Fallback>
                <p:oleObj r:id="rId3" imgW="4433920" imgH="6481810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lum bright="-12000" contrast="-6000"/>
                        <a:grayscl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t="1073"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4691063" cy="685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152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7875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2400" b="1" smtClean="0"/>
              <a:t>Стенки межпозвонковых отверстий (каналов)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48577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000" smtClean="0"/>
              <a:t>Нервные корешки проходят через межпозвонковые отверстия наискось сверху вниз. В отверстии </a:t>
            </a:r>
            <a:r>
              <a:rPr lang="ru-RU" sz="2000" b="1" smtClean="0">
                <a:solidFill>
                  <a:schemeClr val="accent2"/>
                </a:solidFill>
              </a:rPr>
              <a:t>спереди от корешков</a:t>
            </a:r>
            <a:r>
              <a:rPr lang="ru-RU" sz="2000" smtClean="0"/>
              <a:t> находится нижняя часть тела вышележащего позвонка и межпозвонковый диск. 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/>
              <a:t>В формировании </a:t>
            </a:r>
            <a:r>
              <a:rPr lang="ru-RU" sz="2000" b="1" smtClean="0">
                <a:solidFill>
                  <a:schemeClr val="accent2"/>
                </a:solidFill>
              </a:rPr>
              <a:t>заднелатеральной стенки</a:t>
            </a:r>
            <a:r>
              <a:rPr lang="ru-RU" sz="2000" smtClean="0"/>
              <a:t> межпозвонкового отверстия большее участие принимает верхний суставной отросток, нежели нижний, а также желтая связка. </a:t>
            </a:r>
          </a:p>
          <a:p>
            <a:pPr eaLnBrk="1" hangingPunct="1">
              <a:lnSpc>
                <a:spcPct val="80000"/>
              </a:lnSpc>
            </a:pPr>
            <a:endParaRPr lang="ru-RU" sz="2000" smtClean="0"/>
          </a:p>
          <a:p>
            <a:pPr eaLnBrk="1" hangingPunct="1">
              <a:lnSpc>
                <a:spcPct val="80000"/>
              </a:lnSpc>
            </a:pPr>
            <a:r>
              <a:rPr lang="ru-RU" sz="2000" smtClean="0">
                <a:solidFill>
                  <a:schemeClr val="accent2"/>
                </a:solidFill>
              </a:rPr>
              <a:t>При сгибании позвоночника</a:t>
            </a:r>
            <a:r>
              <a:rPr lang="ru-RU" sz="2000" smtClean="0"/>
              <a:t> увеличивается не только вертикальный размер межпозвонкового отверстия, но также горизонтальный – за счет увеличения кривизны его задней стенки. 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>
                <a:solidFill>
                  <a:schemeClr val="accent2"/>
                </a:solidFill>
              </a:rPr>
              <a:t>При разгибании</a:t>
            </a:r>
            <a:r>
              <a:rPr lang="ru-RU" sz="2000" smtClean="0"/>
              <a:t>, наоборот, размеры отверстия уменьшаются в связи с укорочением задней стенки и смещением вперед верхнего суставного отростка и желтой связки, а также за счет увеличения пролабирования диска.</a:t>
            </a:r>
          </a:p>
        </p:txBody>
      </p:sp>
    </p:spTree>
    <p:extLst>
      <p:ext uri="{BB962C8B-B14F-4D97-AF65-F5344CB8AC3E}">
        <p14:creationId xmlns:p14="http://schemas.microsoft.com/office/powerpoint/2010/main" val="3033692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22337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eaLnBrk="1" hangingPunct="1"/>
            <a:r>
              <a:rPr lang="ru-RU" sz="2800" b="1" smtClean="0">
                <a:solidFill>
                  <a:schemeClr val="tx1"/>
                </a:solidFill>
              </a:rPr>
              <a:t>«Латеральный стеноз» поясничного отдела позвоночника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400" smtClean="0">
                <a:solidFill>
                  <a:schemeClr val="accent2"/>
                </a:solidFill>
              </a:rPr>
              <a:t>Врожденный латеральный стеноз </a:t>
            </a:r>
            <a:r>
              <a:rPr lang="ru-RU" sz="2400" smtClean="0"/>
              <a:t>формируется при укорочении ножек дуг или пластин позвонков, при более фронтальном их расположении.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400" smtClean="0">
                <a:solidFill>
                  <a:srgbClr val="FF0000"/>
                </a:solidFill>
              </a:rPr>
              <a:t>Приобретенное</a:t>
            </a:r>
            <a:r>
              <a:rPr lang="ru-RU" sz="2400" smtClean="0"/>
              <a:t> (патологическое) </a:t>
            </a:r>
            <a:r>
              <a:rPr lang="ru-RU" sz="2400" smtClean="0">
                <a:solidFill>
                  <a:srgbClr val="FF0000"/>
                </a:solidFill>
              </a:rPr>
              <a:t>стенозирование</a:t>
            </a:r>
            <a:r>
              <a:rPr lang="ru-RU" sz="2400" smtClean="0"/>
              <a:t> этого отверстия вызывают: 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b="1" smtClean="0"/>
              <a:t>сзади и латерально</a:t>
            </a:r>
            <a:r>
              <a:rPr lang="ru-RU" sz="2400" smtClean="0"/>
              <a:t> - костно-хрящевые разрастания ДС и гипертрофированная желтая связка;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smtClean="0"/>
              <a:t> </a:t>
            </a:r>
            <a:r>
              <a:rPr lang="ru-RU" sz="2400" b="1" smtClean="0"/>
              <a:t>спереди и медиально</a:t>
            </a:r>
            <a:r>
              <a:rPr lang="ru-RU" sz="2400" smtClean="0"/>
              <a:t> – костно-хрящевые разрастания тел позвонков (на шее-унковертебральных сочленений) и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400" smtClean="0"/>
              <a:t>	фораминальная грыжа межпозвонкового диска, 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smtClean="0">
                <a:solidFill>
                  <a:schemeClr val="accent2"/>
                </a:solidFill>
              </a:rPr>
              <a:t>а также спаечный процесс в корешковой манжетке.</a:t>
            </a:r>
          </a:p>
        </p:txBody>
      </p:sp>
    </p:spTree>
    <p:extLst>
      <p:ext uri="{BB962C8B-B14F-4D97-AF65-F5344CB8AC3E}">
        <p14:creationId xmlns:p14="http://schemas.microsoft.com/office/powerpoint/2010/main" val="1810948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3898900" cy="1354137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2000" b="1" smtClean="0">
                <a:solidFill>
                  <a:schemeClr val="accent2"/>
                </a:solidFill>
              </a:rPr>
              <a:t>Дугоотростчатые суставы пояснично-крестцового отдела и их иннервация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sz="half" idx="2"/>
          </p:nvPr>
        </p:nvSpPr>
        <p:spPr>
          <a:xfrm>
            <a:off x="4356100" y="333375"/>
            <a:ext cx="4330700" cy="6191250"/>
          </a:xfrm>
        </p:spPr>
        <p:txBody>
          <a:bodyPr/>
          <a:lstStyle/>
          <a:p>
            <a:pPr eaLnBrk="1" hangingPunct="1"/>
            <a:r>
              <a:rPr lang="ru-RU" sz="2000" smtClean="0"/>
              <a:t>На грудном уровне задняя ветвь, отходящая от спинального нерва, идет кзади через костно-связочный туннель, образованный сверху поперечным отростком, снизу - шейкой ребра, медиально - верхней реберно-поперечной связкой и латерально – ДС Далее нерв идет латерально через поверхностные слои верхней реберно-поперечной связки и делится на латеральную и медиальную ветви. Медиальная ветвь пересекает поперечный отросток косо и идет каудо-медиально между m. semispinalis и m. multifidus. </a:t>
            </a:r>
          </a:p>
          <a:p>
            <a:pPr eaLnBrk="1" hangingPunct="1"/>
            <a:endParaRPr lang="ru-RU" sz="2000" b="1" smtClean="0"/>
          </a:p>
        </p:txBody>
      </p:sp>
      <p:graphicFrame>
        <p:nvGraphicFramePr>
          <p:cNvPr id="49156" name="Object 4"/>
          <p:cNvGraphicFramePr>
            <a:graphicFrameLocks noGrp="1" noChangeAspect="1"/>
          </p:cNvGraphicFramePr>
          <p:nvPr>
            <p:ph sz="half" idx="1"/>
          </p:nvPr>
        </p:nvGraphicFramePr>
        <p:xfrm>
          <a:off x="395288" y="1844675"/>
          <a:ext cx="4040187" cy="4565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6" r:id="rId3" imgW="16066667" imgH="18157184" progId="">
                  <p:embed/>
                </p:oleObj>
              </mc:Choice>
              <mc:Fallback>
                <p:oleObj r:id="rId3" imgW="16066667" imgH="18157184" progId="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8302"/>
                      <a:stretch>
                        <a:fillRect/>
                      </a:stretch>
                    </p:blipFill>
                    <p:spPr bwMode="auto">
                      <a:xfrm>
                        <a:off x="395288" y="1844675"/>
                        <a:ext cx="4040187" cy="4565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19389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4"/>
          <p:cNvSpPr>
            <a:spLocks noGrp="1" noChangeArrowheads="1"/>
          </p:cNvSpPr>
          <p:nvPr>
            <p:ph type="title"/>
          </p:nvPr>
        </p:nvSpPr>
        <p:spPr>
          <a:xfrm>
            <a:off x="5724525" y="274638"/>
            <a:ext cx="2962275" cy="2001837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2000" b="1" smtClean="0"/>
              <a:t>Иннервация дугоотростчатых суставов поясничного отдела позвоночника</a:t>
            </a:r>
            <a:r>
              <a:rPr lang="ru-RU" sz="4000" smtClean="0"/>
              <a:t> </a:t>
            </a:r>
          </a:p>
        </p:txBody>
      </p:sp>
      <p:sp>
        <p:nvSpPr>
          <p:cNvPr id="50179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5867400" y="2349500"/>
            <a:ext cx="2819400" cy="37766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2000" smtClean="0"/>
              <a:t>Обозначения: </a:t>
            </a:r>
          </a:p>
          <a:p>
            <a:pPr eaLnBrk="1" hangingPunct="1">
              <a:buFontTx/>
              <a:buNone/>
            </a:pPr>
            <a:r>
              <a:rPr lang="ru-RU" sz="2000" smtClean="0"/>
              <a:t>1 - задняя ветвь; </a:t>
            </a:r>
          </a:p>
          <a:p>
            <a:pPr eaLnBrk="1" hangingPunct="1">
              <a:buFontTx/>
              <a:buNone/>
            </a:pPr>
            <a:r>
              <a:rPr lang="ru-RU" sz="2000" smtClean="0"/>
              <a:t>2 - нервный корешок; 3 - медиальная ветвь; </a:t>
            </a:r>
          </a:p>
          <a:p>
            <a:pPr eaLnBrk="1" hangingPunct="1">
              <a:buFontTx/>
              <a:buNone/>
            </a:pPr>
            <a:r>
              <a:rPr lang="ru-RU" sz="2000" smtClean="0"/>
              <a:t>4 - латеральная ветвь; </a:t>
            </a:r>
          </a:p>
          <a:p>
            <a:pPr eaLnBrk="1" hangingPunct="1">
              <a:buFontTx/>
              <a:buNone/>
            </a:pPr>
            <a:r>
              <a:rPr lang="ru-RU" sz="2000" smtClean="0"/>
              <a:t>5 - точка денервации; </a:t>
            </a:r>
          </a:p>
          <a:p>
            <a:pPr eaLnBrk="1" hangingPunct="1">
              <a:buFontTx/>
              <a:buNone/>
            </a:pPr>
            <a:r>
              <a:rPr lang="ru-RU" sz="2000" smtClean="0"/>
              <a:t>6 - симпатические ветви.</a:t>
            </a:r>
          </a:p>
        </p:txBody>
      </p:sp>
      <p:pic>
        <p:nvPicPr>
          <p:cNvPr id="50180" name="Picture 7"/>
          <p:cNvPicPr>
            <a:picLocks noGrp="1" noChangeAspect="1" noChangeArrowheads="1"/>
          </p:cNvPicPr>
          <p:nvPr>
            <p:ph type="body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260350"/>
            <a:ext cx="5329237" cy="568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0305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304800"/>
            <a:ext cx="8458200" cy="6248400"/>
          </a:xfrm>
          <a:ln>
            <a:solidFill>
              <a:schemeClr val="hlink"/>
            </a:solidFill>
          </a:ln>
        </p:spPr>
        <p:txBody>
          <a:bodyPr/>
          <a:lstStyle/>
          <a:p>
            <a:pPr eaLnBrk="1" hangingPunct="1">
              <a:defRPr/>
            </a:pPr>
            <a:r>
              <a:rPr lang="ru-RU" smtClean="0"/>
              <a:t>Высокий интерес врачей разных специальностей к остеохондрозу обусловлен чрезвычайным распространением этого заболевания . Остеохондроз является наиболее частой причиной возникающих неврологических синдромов . На долю остеохондроза приходится </a:t>
            </a:r>
            <a:r>
              <a:rPr lang="ru-RU" smtClean="0">
                <a:solidFill>
                  <a:schemeClr val="hlink"/>
                </a:solidFill>
              </a:rPr>
              <a:t>12-20%</a:t>
            </a:r>
            <a:r>
              <a:rPr lang="ru-RU" smtClean="0"/>
              <a:t> от всех заболеваний нервной системы и </a:t>
            </a:r>
            <a:r>
              <a:rPr lang="ru-RU" smtClean="0">
                <a:solidFill>
                  <a:schemeClr val="hlink"/>
                </a:solidFill>
              </a:rPr>
              <a:t>60-70%</a:t>
            </a:r>
            <a:r>
              <a:rPr lang="ru-RU" smtClean="0"/>
              <a:t> от всех поражений периферической нервной системы.</a:t>
            </a:r>
          </a:p>
        </p:txBody>
      </p:sp>
    </p:spTree>
    <p:extLst>
      <p:ext uri="{BB962C8B-B14F-4D97-AF65-F5344CB8AC3E}">
        <p14:creationId xmlns:p14="http://schemas.microsoft.com/office/powerpoint/2010/main" val="1620770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04800"/>
            <a:ext cx="8229600" cy="6629400"/>
          </a:xfrm>
          <a:ln>
            <a:solidFill>
              <a:schemeClr val="hlink"/>
            </a:solidFill>
          </a:ln>
        </p:spPr>
        <p:txBody>
          <a:bodyPr/>
          <a:lstStyle/>
          <a:p>
            <a:pPr eaLnBrk="1" hangingPunct="1">
              <a:defRPr/>
            </a:pPr>
            <a:r>
              <a:rPr lang="ru-RU" dirty="0" smtClean="0"/>
              <a:t>Остеохондроз превалирует и среди всех ортопедических заболеваний у взрослых, составляя свыше </a:t>
            </a:r>
            <a:r>
              <a:rPr lang="ru-RU" dirty="0" smtClean="0">
                <a:solidFill>
                  <a:schemeClr val="hlink"/>
                </a:solidFill>
              </a:rPr>
              <a:t>40%</a:t>
            </a:r>
            <a:r>
              <a:rPr lang="ru-RU" dirty="0" smtClean="0"/>
              <a:t> . При этом важно отметить, что болеют люди трудоспособного возраста 30-60 лет. В структуре заболеваемости населения России остеохондроз составляет </a:t>
            </a:r>
          </a:p>
          <a:p>
            <a:pPr eaLnBrk="1" hangingPunct="1">
              <a:buFontTx/>
              <a:buNone/>
              <a:defRPr/>
            </a:pPr>
            <a:r>
              <a:rPr lang="ru-RU" dirty="0" smtClean="0">
                <a:solidFill>
                  <a:schemeClr val="hlink"/>
                </a:solidFill>
              </a:rPr>
              <a:t>   48-52%,</a:t>
            </a:r>
            <a:r>
              <a:rPr lang="ru-RU" dirty="0" smtClean="0"/>
              <a:t> а в общей структуре инвалидности по причине заболеваний костно-суставной системы</a:t>
            </a:r>
            <a:r>
              <a:rPr lang="en-US" dirty="0" smtClean="0"/>
              <a:t> </a:t>
            </a:r>
            <a:r>
              <a:rPr lang="ru-RU" dirty="0" smtClean="0"/>
              <a:t>– </a:t>
            </a:r>
            <a:r>
              <a:rPr lang="ru-RU" dirty="0" smtClean="0">
                <a:solidFill>
                  <a:schemeClr val="hlink"/>
                </a:solidFill>
              </a:rPr>
              <a:t>20,4%</a:t>
            </a:r>
            <a:r>
              <a:rPr lang="ru-RU" dirty="0" smtClean="0"/>
              <a:t> .</a:t>
            </a:r>
          </a:p>
        </p:txBody>
      </p:sp>
    </p:spTree>
    <p:extLst>
      <p:ext uri="{BB962C8B-B14F-4D97-AF65-F5344CB8AC3E}">
        <p14:creationId xmlns:p14="http://schemas.microsoft.com/office/powerpoint/2010/main" val="1176189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28600"/>
            <a:ext cx="8229600" cy="6477000"/>
          </a:xfrm>
          <a:ln>
            <a:solidFill>
              <a:schemeClr val="hlink"/>
            </a:solidFill>
          </a:ln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ru-RU" sz="2800" b="1" i="1" smtClean="0">
                <a:solidFill>
                  <a:schemeClr val="hlink"/>
                </a:solidFill>
              </a:rPr>
              <a:t>Остеохондроз </a:t>
            </a:r>
            <a:r>
              <a:rPr lang="ru-RU" sz="2800" smtClean="0"/>
              <a:t>представляет собой дегенеративно-дистрофический процесс, которому подвергаются все анатомические структуры позвоночного сегмента: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smtClean="0"/>
              <a:t>костная ткань позвонков,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smtClean="0"/>
              <a:t>костный мозг,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smtClean="0"/>
              <a:t>спинной мозг,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smtClean="0"/>
              <a:t>корешки спинномозговых нервов (сп</a:t>
            </a:r>
            <a:r>
              <a:rPr lang="en-US" sz="2800" smtClean="0"/>
              <a:t>/</a:t>
            </a:r>
            <a:r>
              <a:rPr lang="ru-RU" sz="2800" smtClean="0"/>
              <a:t>м нервов),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smtClean="0"/>
              <a:t> спинномозговая жидкость,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smtClean="0"/>
              <a:t>межпозвонковые диски,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smtClean="0"/>
              <a:t>связочный аппарат,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smtClean="0"/>
              <a:t>мышцы,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smtClean="0"/>
              <a:t>сосудистые образования,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smtClean="0"/>
              <a:t>жировая ткань.</a:t>
            </a:r>
          </a:p>
        </p:txBody>
      </p:sp>
    </p:spTree>
    <p:extLst>
      <p:ext uri="{BB962C8B-B14F-4D97-AF65-F5344CB8AC3E}">
        <p14:creationId xmlns:p14="http://schemas.microsoft.com/office/powerpoint/2010/main" val="2624944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28600"/>
            <a:ext cx="8229600" cy="6477000"/>
          </a:xfrm>
          <a:ln>
            <a:solidFill>
              <a:schemeClr val="hlink"/>
            </a:solidFill>
          </a:ln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ru-RU" sz="2800" b="1" i="1" smtClean="0">
                <a:solidFill>
                  <a:schemeClr val="hlink"/>
                </a:solidFill>
              </a:rPr>
              <a:t>Остеохондроз </a:t>
            </a:r>
            <a:r>
              <a:rPr lang="ru-RU" sz="2800" smtClean="0"/>
              <a:t>представляет собой дегенеративно-дистрофический процесс, которому подвергаются все анатомические структуры позвоночного сегмента: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smtClean="0"/>
              <a:t>костная ткань позвонков,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smtClean="0"/>
              <a:t>костный мозг,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smtClean="0"/>
              <a:t>спинной мозг,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smtClean="0"/>
              <a:t>корешки спинномозговых нервов (сп</a:t>
            </a:r>
            <a:r>
              <a:rPr lang="en-US" sz="2800" smtClean="0"/>
              <a:t>/</a:t>
            </a:r>
            <a:r>
              <a:rPr lang="ru-RU" sz="2800" smtClean="0"/>
              <a:t>м нервов),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smtClean="0"/>
              <a:t> спинномозговая жидкость,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smtClean="0"/>
              <a:t>межпозвонковые диски,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smtClean="0"/>
              <a:t>связочный аппарат,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smtClean="0"/>
              <a:t>мышцы,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smtClean="0"/>
              <a:t>сосудистые образования,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smtClean="0"/>
              <a:t>жировая ткань.</a:t>
            </a:r>
          </a:p>
        </p:txBody>
      </p:sp>
    </p:spTree>
    <p:extLst>
      <p:ext uri="{BB962C8B-B14F-4D97-AF65-F5344CB8AC3E}">
        <p14:creationId xmlns:p14="http://schemas.microsoft.com/office/powerpoint/2010/main" val="2624944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350" y="0"/>
            <a:ext cx="7283450" cy="170021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dirty="0" smtClean="0"/>
              <a:t>Необходимость в оперативном лечении задним доступом может возникнуть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19250" y="1628775"/>
            <a:ext cx="7524750" cy="5229225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при </a:t>
            </a:r>
            <a:r>
              <a:rPr lang="ru-RU" b="1" dirty="0" smtClean="0"/>
              <a:t>опухолях</a:t>
            </a:r>
            <a:r>
              <a:rPr lang="ru-RU" dirty="0" smtClean="0"/>
              <a:t> спинного мозга, корешков, оболочек, костных структур, метастазах и пр.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при </a:t>
            </a:r>
            <a:r>
              <a:rPr lang="ru-RU" b="1" dirty="0" smtClean="0"/>
              <a:t>травматических</a:t>
            </a:r>
            <a:r>
              <a:rPr lang="ru-RU" dirty="0" smtClean="0"/>
              <a:t> повреждениях позвоночника спинного мозга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при </a:t>
            </a:r>
            <a:r>
              <a:rPr lang="ru-RU" b="1" dirty="0" smtClean="0"/>
              <a:t>дегенеративном</a:t>
            </a:r>
            <a:r>
              <a:rPr lang="ru-RU" dirty="0" smtClean="0"/>
              <a:t> поражении позвоночника (остеохондроз, спондилоартроз)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при </a:t>
            </a:r>
            <a:r>
              <a:rPr lang="ru-RU" b="1" dirty="0" smtClean="0"/>
              <a:t>воспалительных</a:t>
            </a:r>
            <a:r>
              <a:rPr lang="ru-RU" dirty="0" smtClean="0"/>
              <a:t> поражениях позвоночника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при </a:t>
            </a:r>
            <a:r>
              <a:rPr lang="ru-RU" b="1" dirty="0" smtClean="0"/>
              <a:t>аномалиях</a:t>
            </a:r>
            <a:r>
              <a:rPr lang="ru-RU" dirty="0" smtClean="0"/>
              <a:t> развития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при сосудистой патологии спинного мозга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  <p:pic>
        <p:nvPicPr>
          <p:cNvPr id="21507" name="Picture 3" descr="spine ba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68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0884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2"/>
          <p:cNvSpPr>
            <a:spLocks noGrp="1"/>
          </p:cNvSpPr>
          <p:nvPr>
            <p:ph type="ctrTitle"/>
          </p:nvPr>
        </p:nvSpPr>
        <p:spPr>
          <a:xfrm>
            <a:off x="1331913" y="0"/>
            <a:ext cx="7812087" cy="6858000"/>
          </a:xfrm>
        </p:spPr>
        <p:txBody>
          <a:bodyPr/>
          <a:lstStyle/>
          <a:p>
            <a:r>
              <a:rPr lang="ru-RU" sz="2800" smtClean="0"/>
              <a:t>Целесообразно рассматривать задний доступ по отделам позвоночника:</a:t>
            </a:r>
            <a:br>
              <a:rPr lang="ru-RU" sz="2800" smtClean="0"/>
            </a:br>
            <a:r>
              <a:rPr lang="ru-RU" sz="2800" smtClean="0"/>
              <a:t>- задний доступ к кранио-вертебральному переходу;</a:t>
            </a:r>
            <a:br>
              <a:rPr lang="ru-RU" sz="2800" smtClean="0"/>
            </a:br>
            <a:r>
              <a:rPr lang="ru-RU" sz="2800" smtClean="0"/>
              <a:t>- задний доступ к шейному отделу позвоночника;</a:t>
            </a:r>
            <a:br>
              <a:rPr lang="ru-RU" sz="2800" smtClean="0"/>
            </a:br>
            <a:r>
              <a:rPr lang="ru-RU" sz="2800" smtClean="0"/>
              <a:t>- задний доступ к грудному отделу позвоночника;</a:t>
            </a:r>
            <a:br>
              <a:rPr lang="ru-RU" sz="2800" smtClean="0"/>
            </a:br>
            <a:r>
              <a:rPr lang="ru-RU" sz="2800" smtClean="0"/>
              <a:t>- задний доступ к поясничному отделу позвоночника.</a:t>
            </a:r>
            <a:br>
              <a:rPr lang="ru-RU" sz="2800" smtClean="0"/>
            </a:br>
            <a:endParaRPr lang="ru-RU" sz="2800" smtClean="0"/>
          </a:p>
        </p:txBody>
      </p:sp>
      <p:pic>
        <p:nvPicPr>
          <p:cNvPr id="22530" name="Picture 3" descr="spine ba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68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4276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/>
          </p:nvPr>
        </p:nvSpPr>
        <p:spPr>
          <a:xfrm>
            <a:off x="546100" y="0"/>
            <a:ext cx="7772400" cy="836613"/>
          </a:xfrm>
        </p:spPr>
        <p:txBody>
          <a:bodyPr anchor="t"/>
          <a:lstStyle/>
          <a:p>
            <a:r>
              <a:rPr lang="ru-RU" sz="4000" smtClean="0">
                <a:solidFill>
                  <a:schemeClr val="accent2"/>
                </a:solidFill>
              </a:rPr>
              <a:t>Задний доступ</a:t>
            </a:r>
            <a:endParaRPr lang="fr-FR" sz="4000" smtClean="0">
              <a:solidFill>
                <a:schemeClr val="accent2"/>
              </a:solidFill>
            </a:endParaRPr>
          </a:p>
        </p:txBody>
      </p:sp>
      <p:pic>
        <p:nvPicPr>
          <p:cNvPr id="2457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0" t="12903" b="7466"/>
          <a:stretch>
            <a:fillRect/>
          </a:stretch>
        </p:blipFill>
        <p:spPr bwMode="auto">
          <a:xfrm>
            <a:off x="0" y="620713"/>
            <a:ext cx="4495800" cy="260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0113" y="4005263"/>
            <a:ext cx="4433887" cy="285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Line 5"/>
          <p:cNvSpPr>
            <a:spLocks noChangeShapeType="1"/>
          </p:cNvSpPr>
          <p:nvPr/>
        </p:nvSpPr>
        <p:spPr bwMode="auto">
          <a:xfrm>
            <a:off x="3132138" y="1916113"/>
            <a:ext cx="0" cy="26670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4581" name="Line 6"/>
          <p:cNvSpPr>
            <a:spLocks noChangeShapeType="1"/>
          </p:cNvSpPr>
          <p:nvPr/>
        </p:nvSpPr>
        <p:spPr bwMode="auto">
          <a:xfrm>
            <a:off x="3203575" y="3284538"/>
            <a:ext cx="990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4582" name="Text Box 7"/>
          <p:cNvSpPr txBox="1">
            <a:spLocks noChangeArrowheads="1"/>
          </p:cNvSpPr>
          <p:nvPr/>
        </p:nvSpPr>
        <p:spPr bwMode="auto">
          <a:xfrm>
            <a:off x="2627313" y="3357563"/>
            <a:ext cx="247808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1600">
                <a:solidFill>
                  <a:schemeClr val="accent2"/>
                </a:solidFill>
              </a:rPr>
              <a:t>Фиксация шейного отдела</a:t>
            </a:r>
            <a:endParaRPr lang="fr-FR" sz="1600">
              <a:solidFill>
                <a:schemeClr val="accent2"/>
              </a:solidFill>
            </a:endParaRPr>
          </a:p>
        </p:txBody>
      </p:sp>
      <p:sp>
        <p:nvSpPr>
          <p:cNvPr id="24583" name="Line 8"/>
          <p:cNvSpPr>
            <a:spLocks noChangeShapeType="1"/>
          </p:cNvSpPr>
          <p:nvPr/>
        </p:nvSpPr>
        <p:spPr bwMode="auto">
          <a:xfrm>
            <a:off x="1763713" y="3429000"/>
            <a:ext cx="2209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4584" name="Text Box 9"/>
          <p:cNvSpPr txBox="1">
            <a:spLocks noChangeArrowheads="1"/>
          </p:cNvSpPr>
          <p:nvPr/>
        </p:nvSpPr>
        <p:spPr bwMode="auto">
          <a:xfrm>
            <a:off x="1619250" y="3500438"/>
            <a:ext cx="26606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1600">
                <a:solidFill>
                  <a:schemeClr val="accent2"/>
                </a:solidFill>
              </a:rPr>
              <a:t>Окципито-шейная фиксация</a:t>
            </a:r>
            <a:endParaRPr lang="fr-FR" sz="1600">
              <a:solidFill>
                <a:schemeClr val="accent2"/>
              </a:solidFill>
            </a:endParaRPr>
          </a:p>
        </p:txBody>
      </p:sp>
      <p:pic>
        <p:nvPicPr>
          <p:cNvPr id="24585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4238" y="981075"/>
            <a:ext cx="4449762" cy="187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6" name="Рисунок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930650"/>
            <a:ext cx="3143250" cy="292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613509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3637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A </a:t>
            </a:r>
            <a:r>
              <a:rPr lang="ru-RU" dirty="0" smtClean="0"/>
              <a:t>- разрез кожи </a:t>
            </a:r>
            <a:br>
              <a:rPr lang="ru-RU" dirty="0" smtClean="0"/>
            </a:br>
            <a:r>
              <a:rPr lang="en-US" dirty="0" smtClean="0"/>
              <a:t>B </a:t>
            </a:r>
            <a:r>
              <a:rPr lang="ru-RU" dirty="0" smtClean="0"/>
              <a:t>- подкожный гемостаз</a:t>
            </a:r>
            <a:br>
              <a:rPr lang="ru-RU" dirty="0" smtClean="0"/>
            </a:br>
            <a:r>
              <a:rPr lang="en-US" dirty="0" smtClean="0"/>
              <a:t>C </a:t>
            </a:r>
            <a:r>
              <a:rPr lang="ru-RU" dirty="0" smtClean="0"/>
              <a:t>- вскрытие апоневроза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2560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753"/>
          <a:stretch>
            <a:fillRect/>
          </a:stretch>
        </p:blipFill>
        <p:spPr>
          <a:xfrm>
            <a:off x="0" y="2849563"/>
            <a:ext cx="9144000" cy="4008437"/>
          </a:xfrm>
        </p:spPr>
      </p:pic>
    </p:spTree>
    <p:extLst>
      <p:ext uri="{BB962C8B-B14F-4D97-AF65-F5344CB8AC3E}">
        <p14:creationId xmlns:p14="http://schemas.microsoft.com/office/powerpoint/2010/main" val="1457236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2649537"/>
          </a:xfrm>
        </p:spPr>
        <p:txBody>
          <a:bodyPr/>
          <a:lstStyle/>
          <a:p>
            <a:r>
              <a:rPr lang="en-US" sz="4000" smtClean="0"/>
              <a:t>D </a:t>
            </a:r>
            <a:r>
              <a:rPr lang="ru-RU" sz="4000" smtClean="0"/>
              <a:t>- работа с мышцами</a:t>
            </a:r>
            <a:br>
              <a:rPr lang="ru-RU" sz="4000" smtClean="0"/>
            </a:br>
            <a:r>
              <a:rPr lang="en-US" sz="4000" smtClean="0"/>
              <a:t> E </a:t>
            </a:r>
            <a:r>
              <a:rPr lang="ru-RU" sz="4000" smtClean="0"/>
              <a:t>- выделение мышц </a:t>
            </a:r>
            <a:br>
              <a:rPr lang="ru-RU" sz="4000" smtClean="0"/>
            </a:br>
            <a:r>
              <a:rPr lang="ru-RU" sz="4000" smtClean="0"/>
              <a:t>F - положение ретрактора на уровне C1-C2</a:t>
            </a:r>
            <a:endParaRPr lang="ru-RU" smtClean="0"/>
          </a:p>
        </p:txBody>
      </p:sp>
      <p:pic>
        <p:nvPicPr>
          <p:cNvPr id="266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042" b="34137"/>
          <a:stretch>
            <a:fillRect/>
          </a:stretch>
        </p:blipFill>
        <p:spPr>
          <a:xfrm>
            <a:off x="46038" y="3041650"/>
            <a:ext cx="9097962" cy="3816350"/>
          </a:xfrm>
        </p:spPr>
      </p:pic>
    </p:spTree>
    <p:extLst>
      <p:ext uri="{BB962C8B-B14F-4D97-AF65-F5344CB8AC3E}">
        <p14:creationId xmlns:p14="http://schemas.microsoft.com/office/powerpoint/2010/main" val="3338494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5937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G - обнажение остистых отростков </a:t>
            </a:r>
            <a:br>
              <a:rPr lang="ru-RU" dirty="0" smtClean="0"/>
            </a:br>
            <a:r>
              <a:rPr lang="ru-RU" dirty="0" smtClean="0"/>
              <a:t>H - отведение мышц </a:t>
            </a:r>
            <a:br>
              <a:rPr lang="ru-RU" dirty="0" smtClean="0"/>
            </a:br>
            <a:r>
              <a:rPr lang="ru-RU" dirty="0" smtClean="0"/>
              <a:t>I - обнажение дужек C4-C6</a:t>
            </a:r>
            <a:endParaRPr lang="ru-RU" dirty="0"/>
          </a:p>
        </p:txBody>
      </p:sp>
      <p:pic>
        <p:nvPicPr>
          <p:cNvPr id="276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3"/>
          <a:stretch>
            <a:fillRect/>
          </a:stretch>
        </p:blipFill>
        <p:spPr>
          <a:xfrm>
            <a:off x="-25400" y="2732088"/>
            <a:ext cx="9169400" cy="4125912"/>
          </a:xfrm>
        </p:spPr>
      </p:pic>
    </p:spTree>
    <p:extLst>
      <p:ext uri="{BB962C8B-B14F-4D97-AF65-F5344CB8AC3E}">
        <p14:creationId xmlns:p14="http://schemas.microsoft.com/office/powerpoint/2010/main" val="1239223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86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1773238"/>
            <a:ext cx="8653463" cy="5084762"/>
          </a:xfrm>
        </p:spPr>
      </p:pic>
      <p:sp>
        <p:nvSpPr>
          <p:cNvPr id="28675" name="Прямоугольник 3"/>
          <p:cNvSpPr>
            <a:spLocks noChangeArrowheads="1"/>
          </p:cNvSpPr>
          <p:nvPr/>
        </p:nvSpPr>
        <p:spPr bwMode="auto">
          <a:xfrm>
            <a:off x="0" y="0"/>
            <a:ext cx="914400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800">
                <a:latin typeface="Calibri" pitchFamily="34" charset="0"/>
              </a:rPr>
              <a:t>C - задние мышечные структуры шейного отдела </a:t>
            </a:r>
            <a:br>
              <a:rPr lang="ru-RU" sz="2800">
                <a:latin typeface="Calibri" pitchFamily="34" charset="0"/>
              </a:rPr>
            </a:br>
            <a:r>
              <a:rPr lang="ru-RU" sz="2800">
                <a:latin typeface="Calibri" pitchFamily="34" charset="0"/>
              </a:rPr>
              <a:t>D - нейроструктуры канала мозга, межпозвонковых отверстий и ножек в шейном отделе</a:t>
            </a:r>
            <a:br>
              <a:rPr lang="ru-RU" sz="2800">
                <a:latin typeface="Calibri" pitchFamily="34" charset="0"/>
              </a:rPr>
            </a:br>
            <a:endParaRPr lang="ru-RU" sz="280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5671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813"/>
            <a:ext cx="8229600" cy="158432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dirty="0" smtClean="0"/>
              <a:t>A задние структуры </a:t>
            </a:r>
            <a:r>
              <a:rPr lang="ru-RU" sz="4000" dirty="0" err="1" smtClean="0"/>
              <a:t>шейого</a:t>
            </a:r>
            <a:r>
              <a:rPr lang="ru-RU" sz="4000" dirty="0" smtClean="0"/>
              <a:t> отдела </a:t>
            </a:r>
            <a:br>
              <a:rPr lang="ru-RU" sz="4000" dirty="0" smtClean="0"/>
            </a:br>
            <a:r>
              <a:rPr lang="ru-RU" sz="4000" dirty="0" smtClean="0"/>
              <a:t>B задние сосудистые структуры шейного отдела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96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7338" y="2028825"/>
            <a:ext cx="8532812" cy="4829175"/>
          </a:xfrm>
        </p:spPr>
      </p:pic>
    </p:spTree>
    <p:extLst>
      <p:ext uri="{BB962C8B-B14F-4D97-AF65-F5344CB8AC3E}">
        <p14:creationId xmlns:p14="http://schemas.microsoft.com/office/powerpoint/2010/main" val="829509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60350"/>
            <a:ext cx="8229600" cy="6264275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400" smtClean="0"/>
              <a:t>Мы предложили разнообразные TiNi имплантаты с эффектом памяти формы, с помощью которых можно производить: </a:t>
            </a:r>
          </a:p>
          <a:p>
            <a:pPr>
              <a:lnSpc>
                <a:spcPct val="90000"/>
              </a:lnSpc>
            </a:pPr>
            <a:r>
              <a:rPr lang="ru-RU" sz="2400" smtClean="0"/>
              <a:t>1) задний окципитоспондилодез; </a:t>
            </a:r>
          </a:p>
          <a:p>
            <a:pPr>
              <a:lnSpc>
                <a:spcPct val="90000"/>
              </a:lnSpc>
            </a:pPr>
            <a:r>
              <a:rPr lang="ru-RU" sz="2400" smtClean="0"/>
              <a:t>2) задний атланто-аксиальный спондилодез; </a:t>
            </a:r>
          </a:p>
          <a:p>
            <a:pPr>
              <a:lnSpc>
                <a:spcPct val="90000"/>
              </a:lnSpc>
            </a:pPr>
            <a:r>
              <a:rPr lang="ru-RU" sz="2400" smtClean="0"/>
              <a:t>3) передний (доступом через рот) окципитоспондилодез; </a:t>
            </a:r>
          </a:p>
          <a:p>
            <a:pPr>
              <a:lnSpc>
                <a:spcPct val="90000"/>
              </a:lnSpc>
            </a:pPr>
            <a:r>
              <a:rPr lang="ru-RU" sz="2400" smtClean="0"/>
              <a:t>4) передний срединный атланто-аксиальный спондилодез; </a:t>
            </a:r>
          </a:p>
          <a:p>
            <a:pPr>
              <a:lnSpc>
                <a:spcPct val="90000"/>
              </a:lnSpc>
            </a:pPr>
            <a:r>
              <a:rPr lang="ru-RU" sz="2400" smtClean="0"/>
              <a:t>4) передний межсуставной атланто-аксиальный спондилодез; </a:t>
            </a:r>
          </a:p>
          <a:p>
            <a:pPr>
              <a:lnSpc>
                <a:spcPct val="90000"/>
              </a:lnSpc>
            </a:pPr>
            <a:r>
              <a:rPr lang="ru-RU" sz="2400" smtClean="0"/>
              <a:t>5) задний межостистый или междужковый спондилодез скобами и другими сверхупругими имплантатами с памятью формы; </a:t>
            </a:r>
          </a:p>
          <a:p>
            <a:pPr>
              <a:lnSpc>
                <a:spcPct val="90000"/>
              </a:lnSpc>
            </a:pPr>
            <a:r>
              <a:rPr lang="ru-RU" sz="2400" smtClean="0"/>
              <a:t>6) комбинированную фиксацию позвоночных сегментов. </a:t>
            </a:r>
          </a:p>
          <a:p>
            <a:pPr>
              <a:lnSpc>
                <a:spcPct val="90000"/>
              </a:lnSpc>
            </a:pPr>
            <a:endParaRPr lang="ru-RU" sz="2400" smtClean="0"/>
          </a:p>
        </p:txBody>
      </p:sp>
    </p:spTree>
    <p:extLst>
      <p:ext uri="{BB962C8B-B14F-4D97-AF65-F5344CB8AC3E}">
        <p14:creationId xmlns:p14="http://schemas.microsoft.com/office/powerpoint/2010/main" val="2078106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Литература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 smtClean="0"/>
              <a:t>Лекции по нейрохирургии: учебник/ ред. Профессор </a:t>
            </a:r>
            <a:r>
              <a:rPr lang="ru-RU" dirty="0" err="1" smtClean="0"/>
              <a:t>Луцик</a:t>
            </a:r>
            <a:r>
              <a:rPr lang="ru-RU" dirty="0" smtClean="0"/>
              <a:t> Анатолий Андреевич</a:t>
            </a:r>
          </a:p>
          <a:p>
            <a:r>
              <a:rPr lang="ru-RU" dirty="0" smtClean="0"/>
              <a:t>Никифоров А</a:t>
            </a:r>
            <a:r>
              <a:rPr lang="ru-RU" dirty="0"/>
              <a:t>. С., Коновалов Л. Н. Гусев Е.И. "Клиническая неврология", т. II. М.. "Медицина", 2002, стр. 297-312. </a:t>
            </a:r>
            <a:endParaRPr lang="ru-RU" dirty="0" smtClean="0"/>
          </a:p>
          <a:p>
            <a:r>
              <a:rPr lang="ru-RU" dirty="0" smtClean="0"/>
              <a:t>Бондаренко. Задние </a:t>
            </a:r>
            <a:r>
              <a:rPr lang="ru-RU" dirty="0" err="1"/>
              <a:t>декомпрессивные</a:t>
            </a:r>
            <a:r>
              <a:rPr lang="ru-RU" dirty="0"/>
              <a:t>, стабилизирующие и </a:t>
            </a:r>
            <a:r>
              <a:rPr lang="ru-RU" dirty="0" err="1"/>
              <a:t>декомпрессивно</a:t>
            </a:r>
            <a:r>
              <a:rPr lang="ru-RU" dirty="0"/>
              <a:t> - стабилизирующие операции при травме и заболеваниях позвоночника и спинного </a:t>
            </a:r>
            <a:r>
              <a:rPr lang="ru-RU" dirty="0" smtClean="0"/>
              <a:t>мозга</a:t>
            </a:r>
          </a:p>
          <a:p>
            <a:r>
              <a:rPr lang="ru-RU" dirty="0" smtClean="0"/>
              <a:t>Гусев </a:t>
            </a:r>
            <a:r>
              <a:rPr lang="ru-RU" dirty="0"/>
              <a:t>Е. И. Неврология и нейрохирургия [Комплект] : учебник: в 2 т. Т.2 : Нейрохирургия / ред.: А. Н. Коновалов, А. В. Козлов. - 2-е </a:t>
            </a:r>
            <a:r>
              <a:rPr lang="ru-RU" dirty="0" err="1"/>
              <a:t>изд</a:t>
            </a:r>
            <a:r>
              <a:rPr lang="ru-RU" dirty="0"/>
              <a:t>.,</a:t>
            </a:r>
            <a:r>
              <a:rPr lang="ru-RU" dirty="0" err="1"/>
              <a:t>испр.и</a:t>
            </a:r>
            <a:r>
              <a:rPr lang="ru-RU" dirty="0"/>
              <a:t> доп. - М. : ГЭОТАР-Медиа, 2009. - 420 с. </a:t>
            </a:r>
          </a:p>
          <a:p>
            <a:r>
              <a:rPr lang="ru-RU" dirty="0" err="1" smtClean="0"/>
              <a:t>Можаев</a:t>
            </a:r>
            <a:r>
              <a:rPr lang="ru-RU" dirty="0" smtClean="0"/>
              <a:t> </a:t>
            </a:r>
            <a:r>
              <a:rPr lang="ru-RU" dirty="0"/>
              <a:t>С. В. Нейрохирургия: учебник / С. В. </a:t>
            </a:r>
            <a:r>
              <a:rPr lang="ru-RU" dirty="0" err="1"/>
              <a:t>Можаев</a:t>
            </a:r>
            <a:r>
              <a:rPr lang="ru-RU" dirty="0"/>
              <a:t>, А. А. </a:t>
            </a:r>
            <a:r>
              <a:rPr lang="ru-RU" dirty="0" err="1"/>
              <a:t>Скоромец</a:t>
            </a:r>
            <a:r>
              <a:rPr lang="ru-RU" dirty="0"/>
              <a:t>, Т. А. </a:t>
            </a:r>
            <a:r>
              <a:rPr lang="ru-RU" dirty="0" err="1"/>
              <a:t>Скоромец</a:t>
            </a:r>
            <a:r>
              <a:rPr lang="ru-RU" dirty="0"/>
              <a:t>. - 2-е изд., </a:t>
            </a:r>
            <a:r>
              <a:rPr lang="ru-RU" dirty="0" err="1"/>
              <a:t>перераб</a:t>
            </a:r>
            <a:r>
              <a:rPr lang="ru-RU" dirty="0"/>
              <a:t>. и доп. - М. : ГЭОТАР-Медиа, 2009. - 480 с.</a:t>
            </a:r>
          </a:p>
          <a:p>
            <a:r>
              <a:rPr lang="ru-RU" dirty="0" smtClean="0"/>
              <a:t>Неврология </a:t>
            </a:r>
            <a:r>
              <a:rPr lang="ru-RU" dirty="0"/>
              <a:t>и нейрохирургия : клинические рекомендации / ред. Е. И. Гусев, А. Н. Коновалов, А. Б. </a:t>
            </a:r>
            <a:r>
              <a:rPr lang="ru-RU" dirty="0" err="1"/>
              <a:t>Гехт</a:t>
            </a:r>
            <a:r>
              <a:rPr lang="ru-RU" dirty="0"/>
              <a:t>. - М. : ГЭОТАР-Медиа, 2007. – 368 с.</a:t>
            </a:r>
          </a:p>
          <a:p>
            <a:r>
              <a:rPr lang="ru-RU" dirty="0" smtClean="0"/>
              <a:t>Лекции </a:t>
            </a:r>
            <a:r>
              <a:rPr lang="ru-RU" dirty="0"/>
              <a:t>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79295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</TotalTime>
  <Words>2657</Words>
  <Application>Microsoft Office PowerPoint</Application>
  <PresentationFormat>Экран (4:3)</PresentationFormat>
  <Paragraphs>277</Paragraphs>
  <Slides>62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62</vt:i4>
      </vt:variant>
    </vt:vector>
  </HeadingPairs>
  <TitlesOfParts>
    <vt:vector size="64" baseType="lpstr">
      <vt:lpstr>Тема Office</vt:lpstr>
      <vt:lpstr>MSPhotoEd.3</vt:lpstr>
      <vt:lpstr>Анатомия и физиология позвоночного столба. Основные оперативные доступы и приёмы в хирургическом лечении дегенеративных заболеваний позвоночника.</vt:lpstr>
      <vt:lpstr>Цели:</vt:lpstr>
      <vt:lpstr>Задачи:</vt:lpstr>
      <vt:lpstr>Клиническая анатомия позвоночника и спинного мозга</vt:lpstr>
      <vt:lpstr>Особенности эмбриогенеза позвоночника</vt:lpstr>
      <vt:lpstr>Презентация PowerPoint</vt:lpstr>
      <vt:lpstr>Особенности эмбриогенеза позвоночника</vt:lpstr>
      <vt:lpstr>Схема склеротомов, из которых формируются элементы затылочной кости, первого и второго шейных позвонков</vt:lpstr>
      <vt:lpstr>Особенности эмбриогенеза двух верхних позвонков</vt:lpstr>
      <vt:lpstr>Особенности эмбриогенеза двух верхних позвонков</vt:lpstr>
      <vt:lpstr>«Зубовидная кость»</vt:lpstr>
      <vt:lpstr>Особенности эмбриогенеза двух верхних позвонков</vt:lpstr>
      <vt:lpstr>Особенности эмбриогенеза позвоночника</vt:lpstr>
      <vt:lpstr>Аномалии Кимерле и позвоночная артерия</vt:lpstr>
      <vt:lpstr>Особенности строения верхних шейных позвонков </vt:lpstr>
      <vt:lpstr> Второй позвонок - осевой (axis – ось) или эпистрофей (epistrofo – вращаю). </vt:lpstr>
      <vt:lpstr>Второй позвонок - осевой (axis – ось)</vt:lpstr>
      <vt:lpstr>Связочный аппарат шейно-затылочной области. </vt:lpstr>
      <vt:lpstr>Задние связки шейно-затылочного перехода</vt:lpstr>
      <vt:lpstr>Задние связки шейно-затылочного перехода</vt:lpstr>
      <vt:lpstr>Места прикрепления мышц шейно-затылочной области </vt:lpstr>
      <vt:lpstr>Мышцы шеи и задние ветви шейных нервов </vt:lpstr>
      <vt:lpstr>Особенности строения шейных позвонков и их соединения</vt:lpstr>
      <vt:lpstr>Стенки межпозвонковых отверстий (каналов)</vt:lpstr>
      <vt:lpstr>Врожденный стеноз шейного отдела позвоночника</vt:lpstr>
      <vt:lpstr>Движения в шейных дугоотростчатых суставах:  a-d – разгибание; e, f – ротация при латерофлексии </vt:lpstr>
      <vt:lpstr>Шейные корешковые нервы</vt:lpstr>
      <vt:lpstr>На шейных спондилограммах в косой проекции хорошо дифференцируются структуры позвонков, формирующие стенки межпозвонковых отверстий </vt:lpstr>
      <vt:lpstr>Распределение усилия на дугоотростчатые суставы  и другие элементы позвоночного двигательного сегмента  </vt:lpstr>
      <vt:lpstr>Некоторые формы искривлений позвоночного столба</vt:lpstr>
      <vt:lpstr>Спинной мозг</vt:lpstr>
      <vt:lpstr>Кровоснабжение шейного отдела спинного мозга</vt:lpstr>
      <vt:lpstr>Схема деления позвоночной артерии на сегменты: </vt:lpstr>
      <vt:lpstr>Превертебральная  часть позвоночной артерии </vt:lpstr>
      <vt:lpstr>Презентация PowerPoint</vt:lpstr>
      <vt:lpstr>Презентация PowerPoint</vt:lpstr>
      <vt:lpstr>Презентация PowerPoint</vt:lpstr>
      <vt:lpstr>Презентация PowerPoint</vt:lpstr>
      <vt:lpstr>Строение грудных позвонков </vt:lpstr>
      <vt:lpstr> Соединение грудного позвонка с рёбрами: рёберно-поперечные и рёберно-позвоночные суставы </vt:lpstr>
      <vt:lpstr>Презентация PowerPoint</vt:lpstr>
      <vt:lpstr>Презентация PowerPoint</vt:lpstr>
      <vt:lpstr>Особенности поясничного отдела позвоночника </vt:lpstr>
      <vt:lpstr>Взаимоотношение дугоотростчатых суставов с межпозвонковыми отверстиями </vt:lpstr>
      <vt:lpstr>Стенки межпозвонковых отверстий (каналов)</vt:lpstr>
      <vt:lpstr>«Латеральный стеноз» поясничного отдела позвоночника</vt:lpstr>
      <vt:lpstr>Дугоотростчатые суставы пояснично-крестцового отдела и их иннервация</vt:lpstr>
      <vt:lpstr>Иннервация дугоотростчатых суставов поясничного отдела позвоночника </vt:lpstr>
      <vt:lpstr>Презентация PowerPoint</vt:lpstr>
      <vt:lpstr>Презентация PowerPoint</vt:lpstr>
      <vt:lpstr>Презентация PowerPoint</vt:lpstr>
      <vt:lpstr>Презентация PowerPoint</vt:lpstr>
      <vt:lpstr>Необходимость в оперативном лечении задним доступом может возникнуть</vt:lpstr>
      <vt:lpstr>Целесообразно рассматривать задний доступ по отделам позвоночника: - задний доступ к кранио-вертебральному переходу; - задний доступ к шейному отделу позвоночника; - задний доступ к грудному отделу позвоночника; - задний доступ к поясничному отделу позвоночника. </vt:lpstr>
      <vt:lpstr>Задний доступ</vt:lpstr>
      <vt:lpstr>A - разрез кожи  B - подкожный гемостаз C - вскрытие апоневроза </vt:lpstr>
      <vt:lpstr>D - работа с мышцами  E - выделение мышц  F - положение ретрактора на уровне C1-C2</vt:lpstr>
      <vt:lpstr>G - обнажение остистых отростков  H - отведение мышц  I - обнажение дужек C4-C6</vt:lpstr>
      <vt:lpstr> </vt:lpstr>
      <vt:lpstr>A задние структуры шейого отдела  B задние сосудистые структуры шейного отдела  </vt:lpstr>
      <vt:lpstr>Презентация PowerPoint</vt:lpstr>
      <vt:lpstr>Литература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Анатомия и физиология позвоночного столба. Основные оперативные доступы и приёмы в хирургическом лечении дегенеративных заболеваний позвоночника.</dc:title>
  <dc:creator>Kolyan</dc:creator>
  <cp:lastModifiedBy>Kolyan</cp:lastModifiedBy>
  <cp:revision>14</cp:revision>
  <dcterms:created xsi:type="dcterms:W3CDTF">2016-10-26T13:49:31Z</dcterms:created>
  <dcterms:modified xsi:type="dcterms:W3CDTF">2016-10-27T18:37:48Z</dcterms:modified>
</cp:coreProperties>
</file>