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68" r:id="rId3"/>
    <p:sldId id="269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271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5372A9-B81F-4F9D-B384-DCB66BBB3A5B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E010F1-0231-40C6-BE4F-84DB9AB4A8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080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465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477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52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86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356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324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658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84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675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348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664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E6E01AB-3C63-4491-8EE9-A020206E029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995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B490E-ADE6-499C-953F-6C7C02FA09B6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FF4DD-C0E1-4EDD-8A4C-4986244F6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205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280920" cy="6336703"/>
          </a:xfrm>
        </p:spPr>
        <p:txBody>
          <a:bodyPr>
            <a:normAutofit/>
          </a:bodyPr>
          <a:lstStyle/>
          <a:p>
            <a:r>
              <a:rPr lang="ru-RU" i="1" dirty="0"/>
              <a:t>Этиология и патогенез дегенеративных процессов в позвоночном столбе. Принципы неврологической и </a:t>
            </a:r>
            <a:r>
              <a:rPr lang="ru-RU" i="1" dirty="0" err="1"/>
              <a:t>нейровизуализационной</a:t>
            </a:r>
            <a:r>
              <a:rPr lang="ru-RU" i="1" dirty="0"/>
              <a:t> диагностики.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948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Изучить </a:t>
            </a:r>
            <a:r>
              <a:rPr lang="ru-RU" dirty="0" smtClean="0"/>
              <a:t>этиологию </a:t>
            </a:r>
            <a:r>
              <a:rPr lang="ru-RU" dirty="0"/>
              <a:t>и патогенез дегенеративных процессов в позвоночном столбе. Принципы неврологической и </a:t>
            </a:r>
            <a:r>
              <a:rPr lang="ru-RU" dirty="0" err="1"/>
              <a:t>нейровизуализационной</a:t>
            </a:r>
            <a:r>
              <a:rPr lang="ru-RU" dirty="0"/>
              <a:t> диагностики. </a:t>
            </a:r>
          </a:p>
        </p:txBody>
      </p:sp>
    </p:spTree>
    <p:extLst>
      <p:ext uri="{BB962C8B-B14F-4D97-AF65-F5344CB8AC3E}">
        <p14:creationId xmlns:p14="http://schemas.microsoft.com/office/powerpoint/2010/main" val="385107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</a:t>
            </a:r>
            <a:r>
              <a:rPr lang="ru-RU" dirty="0"/>
              <a:t>этиологию и патогенез дегенеративных процессов в позвоночном столбе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Рассмотреть </a:t>
            </a:r>
            <a:r>
              <a:rPr lang="ru-RU" dirty="0"/>
              <a:t>п</a:t>
            </a:r>
            <a:r>
              <a:rPr lang="ru-RU" dirty="0" smtClean="0"/>
              <a:t>ринципы </a:t>
            </a:r>
            <a:r>
              <a:rPr lang="ru-RU" dirty="0"/>
              <a:t>неврологической и </a:t>
            </a:r>
            <a:r>
              <a:rPr lang="ru-RU" dirty="0" err="1"/>
              <a:t>нейровизуализационной</a:t>
            </a:r>
            <a:r>
              <a:rPr lang="ru-RU" dirty="0"/>
              <a:t> диагностики</a:t>
            </a:r>
            <a:r>
              <a:rPr lang="ru-RU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203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4000"/>
              <a:t/>
            </a:r>
            <a:br>
              <a:rPr lang="ru-RU" sz="4000"/>
            </a:br>
            <a:r>
              <a:rPr lang="ru-RU" sz="3600">
                <a:solidFill>
                  <a:srgbClr val="FF0066"/>
                </a:solidFill>
              </a:rPr>
              <a:t>Дегенеративно-д</a:t>
            </a:r>
            <a:r>
              <a:rPr lang="ru-RU" sz="3600">
                <a:solidFill>
                  <a:srgbClr val="FF0066"/>
                </a:solidFill>
                <a:cs typeface="Times New Roman" pitchFamily="18" charset="0"/>
              </a:rPr>
              <a:t>истрофические поражения позвоночного двигательного сегмента (ПДС) включают</a:t>
            </a:r>
            <a:r>
              <a:rPr lang="ru-RU" sz="3600">
                <a:solidFill>
                  <a:srgbClr val="FF99FF"/>
                </a:solidFill>
                <a:cs typeface="Times New Roman" pitchFamily="18" charset="0"/>
              </a:rPr>
              <a:t>:</a:t>
            </a:r>
            <a:r>
              <a:rPr lang="ru-RU" sz="3600">
                <a:cs typeface="Times New Roman" pitchFamily="18" charset="0"/>
              </a:rPr>
              <a:t> </a:t>
            </a:r>
            <a:br>
              <a:rPr lang="ru-RU" sz="3600">
                <a:cs typeface="Times New Roman" pitchFamily="18" charset="0"/>
              </a:rPr>
            </a:br>
            <a:r>
              <a:rPr lang="ru-RU" sz="3600">
                <a:cs typeface="Times New Roman" pitchFamily="18" charset="0"/>
              </a:rPr>
              <a:t>1)остеохондроз; </a:t>
            </a:r>
            <a:br>
              <a:rPr lang="ru-RU" sz="3600">
                <a:cs typeface="Times New Roman" pitchFamily="18" charset="0"/>
              </a:rPr>
            </a:br>
            <a:r>
              <a:rPr lang="ru-RU" sz="3600">
                <a:cs typeface="Times New Roman" pitchFamily="18" charset="0"/>
              </a:rPr>
              <a:t>2)деформирующий артроз межпозвонковых суставов (спондилоартроз); </a:t>
            </a:r>
            <a:br>
              <a:rPr lang="ru-RU" sz="3600">
                <a:cs typeface="Times New Roman" pitchFamily="18" charset="0"/>
              </a:rPr>
            </a:br>
            <a:r>
              <a:rPr lang="ru-RU" sz="3600">
                <a:cs typeface="Times New Roman" pitchFamily="18" charset="0"/>
              </a:rPr>
              <a:t>3)лигаментоз; </a:t>
            </a:r>
            <a:br>
              <a:rPr lang="ru-RU" sz="3600">
                <a:cs typeface="Times New Roman" pitchFamily="18" charset="0"/>
              </a:rPr>
            </a:br>
            <a:r>
              <a:rPr lang="ru-RU" sz="3600">
                <a:solidFill>
                  <a:schemeClr val="tx1"/>
                </a:solidFill>
                <a:cs typeface="Times New Roman" pitchFamily="18" charset="0"/>
              </a:rPr>
              <a:t>4)деформирующий спондилез</a:t>
            </a:r>
            <a:r>
              <a:rPr lang="ru-RU" sz="4000">
                <a:solidFill>
                  <a:schemeClr val="tx1"/>
                </a:solidFill>
                <a:cs typeface="Times New Roman" pitchFamily="18" charset="0"/>
              </a:rPr>
              <a:t> </a:t>
            </a:r>
            <a:br>
              <a:rPr lang="ru-RU" sz="4000">
                <a:solidFill>
                  <a:schemeClr val="tx1"/>
                </a:solidFill>
                <a:cs typeface="Times New Roman" pitchFamily="18" charset="0"/>
              </a:rPr>
            </a:br>
            <a:endParaRPr lang="ru-RU" sz="400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9467850" y="3789363"/>
            <a:ext cx="1149350" cy="283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SzPct val="85000"/>
              <a:buFontTx/>
              <a:buBlip>
                <a:blip r:embed="rId2"/>
              </a:buBlip>
            </a:pPr>
            <a:r>
              <a:rPr lang="ru-RU"/>
              <a:t>дистрофические поражения </a:t>
            </a:r>
            <a:r>
              <a:rPr lang="ru-RU" sz="1000"/>
              <a:t>позвоночного двигательного сегмента (ПДС) включают: </a:t>
            </a:r>
          </a:p>
          <a:p>
            <a:pPr>
              <a:lnSpc>
                <a:spcPct val="80000"/>
              </a:lnSpc>
              <a:spcBef>
                <a:spcPct val="20000"/>
              </a:spcBef>
              <a:buSzPct val="85000"/>
              <a:buFontTx/>
              <a:buBlip>
                <a:blip r:embed="rId2"/>
              </a:buBlip>
            </a:pPr>
            <a:r>
              <a:rPr lang="ru-RU" sz="1000"/>
              <a:t>остеохондроз, деформирующий артроз межпозвонковых суставов (спондилоартроз), лигаментоз, </a:t>
            </a:r>
          </a:p>
          <a:p>
            <a:pPr>
              <a:lnSpc>
                <a:spcPct val="80000"/>
              </a:lnSpc>
              <a:spcBef>
                <a:spcPct val="20000"/>
              </a:spcBef>
              <a:buSzPct val="85000"/>
              <a:buFontTx/>
              <a:buBlip>
                <a:blip r:embed="rId2"/>
              </a:buBlip>
            </a:pPr>
            <a:r>
              <a:rPr lang="ru-RU" sz="1000"/>
              <a:t>деформирующий спондилез, </a:t>
            </a:r>
          </a:p>
        </p:txBody>
      </p:sp>
    </p:spTree>
    <p:extLst>
      <p:ext uri="{BB962C8B-B14F-4D97-AF65-F5344CB8AC3E}">
        <p14:creationId xmlns:p14="http://schemas.microsoft.com/office/powerpoint/2010/main" val="333989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2476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9461" name="Object 5"/>
          <p:cNvGraphicFramePr>
            <a:graphicFrameLocks noChangeAspect="1"/>
          </p:cNvGraphicFramePr>
          <p:nvPr/>
        </p:nvGraphicFramePr>
        <p:xfrm>
          <a:off x="0" y="3175"/>
          <a:ext cx="9144000" cy="682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Слайд" r:id="rId3" imgW="5232031" imgH="3924129" progId="PowerPoint.Slide.8">
                  <p:embed/>
                </p:oleObj>
              </mc:Choice>
              <mc:Fallback>
                <p:oleObj name="Слайд" r:id="rId3" imgW="5232031" imgH="3924129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175"/>
                        <a:ext cx="9144000" cy="6823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230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>
                <a:solidFill>
                  <a:srgbClr val="FF0066"/>
                </a:solidFill>
              </a:rPr>
              <a:t>Этиология дистрофических заболеваний позвоночника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851275" y="1600200"/>
            <a:ext cx="4835525" cy="4525963"/>
          </a:xfrm>
        </p:spPr>
        <p:txBody>
          <a:bodyPr/>
          <a:lstStyle/>
          <a:p>
            <a:r>
              <a:rPr lang="ru-RU" sz="1800" b="1"/>
              <a:t>Основные причины раннего развития остеохондроза позвоночника:</a:t>
            </a:r>
            <a:endParaRPr lang="ru-RU" sz="2800"/>
          </a:p>
          <a:p>
            <a:r>
              <a:rPr lang="ru-RU" sz="1800"/>
              <a:t>Травматический разрыв межпозвонкового диска;</a:t>
            </a:r>
          </a:p>
          <a:p>
            <a:r>
              <a:rPr lang="ru-RU" sz="1800"/>
              <a:t>Микротравматизация (хроническая перегрузка диска);</a:t>
            </a:r>
          </a:p>
          <a:p>
            <a:r>
              <a:rPr lang="ru-RU" sz="1800"/>
              <a:t>Аномалии и дисплазии позвоночника;</a:t>
            </a:r>
          </a:p>
          <a:p>
            <a:r>
              <a:rPr lang="ru-RU" sz="1800"/>
              <a:t>Нарушения кровоснабжения в ПДС (питания диска);</a:t>
            </a:r>
          </a:p>
          <a:p>
            <a:r>
              <a:rPr lang="ru-RU" sz="1800"/>
              <a:t>Гормональная недостаточность;</a:t>
            </a:r>
          </a:p>
          <a:p>
            <a:r>
              <a:rPr lang="ru-RU" sz="1800"/>
              <a:t>Нарушения метаболизма (обмена веществ в организме)</a:t>
            </a:r>
          </a:p>
        </p:txBody>
      </p:sp>
      <p:pic>
        <p:nvPicPr>
          <p:cNvPr id="49157" name="Picture 5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557338"/>
            <a:ext cx="3314700" cy="4525962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76817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>
                <a:solidFill>
                  <a:srgbClr val="FF0066"/>
                </a:solidFill>
              </a:rPr>
              <a:t>Этиология дистрофических заболеваний позвоночника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400" b="1"/>
              <a:t>Физическая перегрузка межпозвонковых дисков (как и суставов) ведет к их дистрофическому поражению, в меньшей степени - к дегенерации. Составной частью указанных патологических процессов является хроническое асептическое воспаление.</a:t>
            </a:r>
          </a:p>
          <a:p>
            <a:pPr>
              <a:lnSpc>
                <a:spcPct val="90000"/>
              </a:lnSpc>
            </a:pPr>
            <a:r>
              <a:rPr lang="ru-RU" sz="2400" b="1"/>
              <a:t>По мнению ученых, причины воспалительных процессов надо искать в </a:t>
            </a:r>
            <a:r>
              <a:rPr lang="ru-RU" sz="2400" b="1">
                <a:solidFill>
                  <a:schemeClr val="hlink"/>
                </a:solidFill>
              </a:rPr>
              <a:t>иммунных нарушениях</a:t>
            </a:r>
            <a:r>
              <a:rPr lang="ru-RU" sz="2400" b="1"/>
              <a:t>. Известно, что главная причина ревматических заболеваний суставов - нарушение иммунной регуляции организма. Да и другие виды заболеваний суставов, как правило, связаны с ослаблением иммунитета.</a:t>
            </a:r>
          </a:p>
          <a:p>
            <a:pPr>
              <a:lnSpc>
                <a:spcPct val="90000"/>
              </a:lnSpc>
            </a:pPr>
            <a:endParaRPr lang="ru-RU" sz="2400" b="1"/>
          </a:p>
        </p:txBody>
      </p:sp>
    </p:spTree>
    <p:extLst>
      <p:ext uri="{BB962C8B-B14F-4D97-AF65-F5344CB8AC3E}">
        <p14:creationId xmlns:p14="http://schemas.microsoft.com/office/powerpoint/2010/main" val="227332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>
                <a:solidFill>
                  <a:srgbClr val="FF0066"/>
                </a:solidFill>
              </a:rPr>
              <a:t>Этиология дистрофических заболеваний позвоночника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/>
              <a:t>Другой спутник недуга - нарушение циркуляции крови в пораженных ПДС, то есть их  </a:t>
            </a:r>
            <a:r>
              <a:rPr lang="ru-RU" b="1">
                <a:solidFill>
                  <a:schemeClr val="hlink"/>
                </a:solidFill>
              </a:rPr>
              <a:t>кровоснабжения</a:t>
            </a:r>
            <a:r>
              <a:rPr lang="ru-RU" b="1"/>
              <a:t>. У пожилых людей они обычно связаны с общим состоянием сосудистой системы (атеросклероз и др.). </a:t>
            </a:r>
            <a:r>
              <a:rPr lang="ru-RU" b="1">
                <a:solidFill>
                  <a:schemeClr val="hlink"/>
                </a:solidFill>
              </a:rPr>
              <a:t>Особенности питания МПД способствуют дистрофии.</a:t>
            </a:r>
          </a:p>
        </p:txBody>
      </p:sp>
    </p:spTree>
    <p:extLst>
      <p:ext uri="{BB962C8B-B14F-4D97-AF65-F5344CB8AC3E}">
        <p14:creationId xmlns:p14="http://schemas.microsoft.com/office/powerpoint/2010/main" val="90510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>
                <a:solidFill>
                  <a:srgbClr val="FF0066"/>
                </a:solidFill>
              </a:rPr>
              <a:t>Этиология дистрофических заболеваний позвоночника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800" b="1"/>
              <a:t>В свою очередь, сосудистые проблемы тесно связаны с нарушениями обмена веществ (остеохондроз как и остеоартроз иногда называют «заболеванием обменного характера»). </a:t>
            </a:r>
          </a:p>
          <a:p>
            <a:pPr>
              <a:lnSpc>
                <a:spcPct val="90000"/>
              </a:lnSpc>
            </a:pPr>
            <a:r>
              <a:rPr lang="ru-RU" sz="2800" b="1"/>
              <a:t>Нарушения гормонального фона также ведут к нарушениям обмена веществ (из-за чего женщины после 45 лет нередко полнеют). Вот почему женщины старшего возраста страдают от остеохондроза и остеоартроза вдвое чаще мужчин.</a:t>
            </a:r>
          </a:p>
        </p:txBody>
      </p:sp>
    </p:spTree>
    <p:extLst>
      <p:ext uri="{BB962C8B-B14F-4D97-AF65-F5344CB8AC3E}">
        <p14:creationId xmlns:p14="http://schemas.microsoft.com/office/powerpoint/2010/main" val="3485719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>
                <a:solidFill>
                  <a:srgbClr val="FF0066"/>
                </a:solidFill>
              </a:rPr>
              <a:t>Этиология дистрофических заболеваний позвоночника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>
                <a:solidFill>
                  <a:schemeClr val="hlink"/>
                </a:solidFill>
              </a:rPr>
              <a:t>РОЛЬ СВОБОДНЫХ РАДИКАЛОВ</a:t>
            </a:r>
          </a:p>
          <a:p>
            <a:pPr>
              <a:lnSpc>
                <a:spcPct val="80000"/>
              </a:lnSpc>
            </a:pPr>
            <a:r>
              <a:rPr lang="ru-RU" sz="2000" b="1"/>
              <a:t>В 1970-х годах всемирно известный биохимик Р. Пассвотер установил, что в развитии наших недугов огромную роль играют свободные радикалы. Эти агрессивные молекулы образуются в ходе естественных процессов, и здоровый организм сам нейтрализует их действие, вырабатывая особые вещества - </a:t>
            </a:r>
            <a:r>
              <a:rPr lang="ru-RU" sz="2000" b="1">
                <a:solidFill>
                  <a:schemeClr val="hlink"/>
                </a:solidFill>
              </a:rPr>
              <a:t>антиоксиданты</a:t>
            </a:r>
            <a:r>
              <a:rPr lang="ru-RU" sz="2000" b="1"/>
              <a:t>. Но, когда человек ослаблен (болезнью, стрессом и т.д.), а также с возрастом, выработка антиоксидантов снижается и естественная защита слабеет.</a:t>
            </a:r>
          </a:p>
          <a:p>
            <a:pPr>
              <a:lnSpc>
                <a:spcPct val="80000"/>
              </a:lnSpc>
            </a:pPr>
            <a:r>
              <a:rPr lang="ru-RU" sz="2000" b="1"/>
              <a:t>Р. Пассвотер показал, что действие свободных радикалов нарушает работу иммунной системы, провоцируя воспалительные процессы в мышечных и соединительных тканях (в частности, в хрящевых тканях). </a:t>
            </a:r>
          </a:p>
        </p:txBody>
      </p:sp>
    </p:spTree>
    <p:extLst>
      <p:ext uri="{BB962C8B-B14F-4D97-AF65-F5344CB8AC3E}">
        <p14:creationId xmlns:p14="http://schemas.microsoft.com/office/powerpoint/2010/main" val="322431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>
                <a:solidFill>
                  <a:srgbClr val="FF0066"/>
                </a:solidFill>
              </a:rPr>
              <a:t>Этиология дистрофических заболеваний позвоночника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/>
              <a:t>Действие свободных радикалов провоцирует целый «букет» других нарушений (иммунных, сосудистых, обмена веществ и др.), являющихся причиной не только заболеваний опорно-двигательного аппарата, но и атеросклероза, ревматизма, артрита, диабета, опухолей, преждевременного старения организма и т.д.</a:t>
            </a:r>
          </a:p>
          <a:p>
            <a:pPr>
              <a:lnSpc>
                <a:spcPct val="80000"/>
              </a:lnSpc>
            </a:pPr>
            <a:r>
              <a:rPr lang="ru-RU" sz="2000" b="1"/>
              <a:t>Чтобы защитить больные суставы, врачи советуют принимать </a:t>
            </a:r>
            <a:r>
              <a:rPr lang="ru-RU" sz="2000" b="1">
                <a:solidFill>
                  <a:schemeClr val="hlink"/>
                </a:solidFill>
              </a:rPr>
              <a:t>антиоксиданты</a:t>
            </a:r>
            <a:r>
              <a:rPr lang="ru-RU" sz="2000" b="1"/>
              <a:t>, самым сильным из которых считали </a:t>
            </a:r>
            <a:r>
              <a:rPr lang="ru-RU" sz="2000" b="1">
                <a:solidFill>
                  <a:schemeClr val="hlink"/>
                </a:solidFill>
              </a:rPr>
              <a:t>витамин С.</a:t>
            </a:r>
          </a:p>
          <a:p>
            <a:pPr>
              <a:lnSpc>
                <a:spcPct val="80000"/>
              </a:lnSpc>
            </a:pPr>
            <a:r>
              <a:rPr lang="ru-RU" sz="2000" b="1"/>
              <a:t>Американский биохимик луариат Нобелевской премии А. Сент-Дьёрдьи открыл в 1930-е годы природные соединения – </a:t>
            </a:r>
            <a:r>
              <a:rPr lang="ru-RU" sz="2000" b="1">
                <a:solidFill>
                  <a:schemeClr val="hlink"/>
                </a:solidFill>
              </a:rPr>
              <a:t>биофлавоноиды</a:t>
            </a:r>
            <a:r>
              <a:rPr lang="ru-RU" sz="2000" b="1"/>
              <a:t>, </a:t>
            </a:r>
            <a:r>
              <a:rPr lang="ru-RU" sz="2000" b="1">
                <a:solidFill>
                  <a:schemeClr val="hlink"/>
                </a:solidFill>
              </a:rPr>
              <a:t>антиоксидантная активность которых</a:t>
            </a:r>
            <a:r>
              <a:rPr lang="ru-RU" sz="2000" b="1"/>
              <a:t> </a:t>
            </a:r>
            <a:r>
              <a:rPr lang="ru-RU" sz="2000" b="1">
                <a:solidFill>
                  <a:schemeClr val="hlink"/>
                </a:solidFill>
              </a:rPr>
              <a:t>оказалась </a:t>
            </a:r>
            <a:r>
              <a:rPr lang="ru-RU" sz="2000" b="1" i="1">
                <a:solidFill>
                  <a:schemeClr val="hlink"/>
                </a:solidFill>
              </a:rPr>
              <a:t>в десятки раз выше витамина С.</a:t>
            </a:r>
            <a:r>
              <a:rPr lang="ru-RU" sz="2000" b="1" i="1"/>
              <a:t> Не менее важно другое их свойство – они являются проводниками витамина С в организме, помогают проникновению его в клетки и освоению организмом.</a:t>
            </a:r>
          </a:p>
        </p:txBody>
      </p:sp>
    </p:spTree>
    <p:extLst>
      <p:ext uri="{BB962C8B-B14F-4D97-AF65-F5344CB8AC3E}">
        <p14:creationId xmlns:p14="http://schemas.microsoft.com/office/powerpoint/2010/main" val="358190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>
                <a:solidFill>
                  <a:srgbClr val="FF0066"/>
                </a:solidFill>
              </a:rPr>
              <a:t>Этиология дистрофических заболеваний позвоночника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400" b="1"/>
              <a:t>Цивилизация разрушила природный механизм защиты суставов и организма человека. Наша пища многократно переработана, рафинирована, стерилизована. Почвы обеднели, а выращенные на «химии» растения содержат мало природных веществ. В итоге мы почти не потребляем необходимые суставам «живые витамины»- </a:t>
            </a:r>
            <a:r>
              <a:rPr lang="ru-RU" sz="2400" b="1">
                <a:solidFill>
                  <a:schemeClr val="hlink"/>
                </a:solidFill>
              </a:rPr>
              <a:t>биофлавоноиды</a:t>
            </a:r>
            <a:r>
              <a:rPr lang="ru-RU" sz="2400" b="1"/>
              <a:t>.</a:t>
            </a:r>
          </a:p>
          <a:p>
            <a:pPr>
              <a:lnSpc>
                <a:spcPct val="90000"/>
              </a:lnSpc>
            </a:pPr>
            <a:r>
              <a:rPr lang="ru-RU" sz="2400" b="1"/>
              <a:t>По мнению ведущих медиков планеты, именно в этом главная причина «эпидемии» заболеваний опорно-двигательного аппарата, которая наблюдается последние десятилетия.</a:t>
            </a:r>
          </a:p>
        </p:txBody>
      </p:sp>
    </p:spTree>
    <p:extLst>
      <p:ext uri="{BB962C8B-B14F-4D97-AF65-F5344CB8AC3E}">
        <p14:creationId xmlns:p14="http://schemas.microsoft.com/office/powerpoint/2010/main" val="234879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>
                <a:solidFill>
                  <a:srgbClr val="FF0066"/>
                </a:solidFill>
              </a:rPr>
              <a:t> </a:t>
            </a:r>
            <a:r>
              <a:rPr lang="ru-RU" sz="2400" b="1">
                <a:solidFill>
                  <a:srgbClr val="FF0066"/>
                </a:solidFill>
              </a:rPr>
              <a:t>К МОРФОЛОГИИ МЕЖПОЗВОНКОВОГО ДИСКА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У человека в течение первых 10 лет в пульпозном ядре межпозвонкового диска продолжается образование аморфного вещества. Остатки хорды, из которой формируется пульпозное ядро, обнаруживаются до 14-летнего возраста. На третьем десятилетии жизни пульпозное ядро полностью становится волокнистым и содержит большое количество хрящевых клеток. Фиброзное кольцо к этому времени уплотняется и гиалинизируется.</a:t>
            </a:r>
          </a:p>
        </p:txBody>
      </p:sp>
    </p:spTree>
    <p:extLst>
      <p:ext uri="{BB962C8B-B14F-4D97-AF65-F5344CB8AC3E}">
        <p14:creationId xmlns:p14="http://schemas.microsoft.com/office/powerpoint/2010/main" val="765942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>
                <a:solidFill>
                  <a:srgbClr val="FF0066"/>
                </a:solidFill>
              </a:rPr>
              <a:t>ДИСТРОФИЯ МЕЖПОЗВОНКОВОГО ДИСКА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400"/>
              <a:t>В возрасте около 20 лет в диске уже появляются дистрофические изменения, особенно прогрессирующие после 40 лет. Возникают гиалинизированные бесструктурные очаги, а также зернистый или глыбчатый распад ткани, образуются полости, трещины и щели. Пульпозное ядро диска усыхает, становится фрагментированным, теряет устойчивость. Это ведет к перегрузке фиброзного кольца, в котором также возникает разволокнение, а затем и растрескивание. Такой диск может терять не только амортизирующие, но и фиксационные способности, возникает нестабильность позвонков.</a:t>
            </a:r>
          </a:p>
        </p:txBody>
      </p:sp>
    </p:spTree>
    <p:extLst>
      <p:ext uri="{BB962C8B-B14F-4D97-AF65-F5344CB8AC3E}">
        <p14:creationId xmlns:p14="http://schemas.microsoft.com/office/powerpoint/2010/main" val="3684508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  <a:ln w="76200" cmpd="tri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>
                <a:solidFill>
                  <a:srgbClr val="FF0000"/>
                </a:solidFill>
              </a:rPr>
              <a:t>Патофизиология остеохондроза позвоночника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/>
              <a:t>После 20-25 лет в межпозвонковом диске заметно уменьшается количество коллагена, запустевают сосуды пульпозного ядра и его белки становятся как бы чужеродными для организма. Питание и стимуляция хондроцитов происходят за счет диффузии, осуществляемой через замыкательные пластинки позвонков.</a:t>
            </a:r>
          </a:p>
          <a:p>
            <a:pPr>
              <a:lnSpc>
                <a:spcPct val="80000"/>
              </a:lnSpc>
            </a:pPr>
            <a:r>
              <a:rPr lang="ru-RU" sz="2400"/>
              <a:t>Отсюда произошло ошибочное представление, что дегенеративное поражение межпозвонкового диска возникает при первичном уплотнении и дегенерации тел и замыкательных пластинок позвонков, через которые уменьшается диффузия питательных веществ (</a:t>
            </a:r>
            <a:r>
              <a:rPr lang="en-US" sz="2400"/>
              <a:t>Ogata, 1981)</a:t>
            </a:r>
            <a:r>
              <a:rPr lang="ru-RU" sz="2400"/>
              <a:t>.</a:t>
            </a:r>
          </a:p>
          <a:p>
            <a:pPr>
              <a:lnSpc>
                <a:spcPct val="80000"/>
              </a:lnSpc>
            </a:pPr>
            <a:r>
              <a:rPr lang="ru-RU" sz="2400"/>
              <a:t>Сосудистая теория происхождения остеохондроза позвоночника не является универсальной и отражает лишь один из многих этиологических факторов. </a:t>
            </a:r>
          </a:p>
        </p:txBody>
      </p:sp>
    </p:spTree>
    <p:extLst>
      <p:ext uri="{BB962C8B-B14F-4D97-AF65-F5344CB8AC3E}">
        <p14:creationId xmlns:p14="http://schemas.microsoft.com/office/powerpoint/2010/main" val="279861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  <a:ln w="76200" cmpd="tri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>
                <a:solidFill>
                  <a:srgbClr val="FF0000"/>
                </a:solidFill>
              </a:rPr>
              <a:t>Патофизиология остеохондроза позвоночника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/>
              <a:t>Здоровые клетки диска (</a:t>
            </a:r>
            <a:r>
              <a:rPr lang="ru-RU" sz="2000" b="1">
                <a:solidFill>
                  <a:srgbClr val="FF0000"/>
                </a:solidFill>
              </a:rPr>
              <a:t>хондроциты</a:t>
            </a:r>
            <a:r>
              <a:rPr lang="ru-RU" sz="2000" b="1"/>
              <a:t>) функционируют, синтезируя и поддерживая в нормальном состоянии экстрацеллюлярный матрикс и необходимый баланс между их разрушением и синтезом. </a:t>
            </a:r>
          </a:p>
          <a:p>
            <a:pPr>
              <a:lnSpc>
                <a:spcPct val="80000"/>
              </a:lnSpc>
            </a:pPr>
            <a:r>
              <a:rPr lang="ru-RU" sz="2000" b="1"/>
              <a:t>В процессе «изнашивания» межпозвонкового диска содержание </a:t>
            </a:r>
            <a:r>
              <a:rPr lang="ru-RU" sz="2000" b="1">
                <a:solidFill>
                  <a:srgbClr val="FF0000"/>
                </a:solidFill>
              </a:rPr>
              <a:t>протеогликанов и хондроитинсульфатов</a:t>
            </a:r>
            <a:r>
              <a:rPr lang="ru-RU" sz="2000" b="1"/>
              <a:t> в диске снижается, что способствует дегидратации диска. Протеогликаны и хондроитинсульфаты содержат гиалуран и гликозаминогликаны, то есть длинные цепочки сахара, заряженные отрицательно обилием карбоксильных и сульфатных групп. Заряженные группы нейтрализуются катионами, которые притягивают большое количество воды благодаря осмотическим силам. Эти молекулярные силы притяжения уравновешиваются силами натяжения коллагеновой сети диска и внешними силами аксиальной нагрузки, приложенными к диску.</a:t>
            </a:r>
          </a:p>
        </p:txBody>
      </p:sp>
    </p:spTree>
    <p:extLst>
      <p:ext uri="{BB962C8B-B14F-4D97-AF65-F5344CB8AC3E}">
        <p14:creationId xmlns:p14="http://schemas.microsoft.com/office/powerpoint/2010/main" val="293173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  <a:ln w="76200" cmpd="tri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>
                <a:solidFill>
                  <a:srgbClr val="FF0000"/>
                </a:solidFill>
              </a:rPr>
              <a:t>Патофизиология остеохондроза позвоночника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b="1">
                <a:solidFill>
                  <a:srgbClr val="FF0000"/>
                </a:solidFill>
              </a:rPr>
              <a:t>Протеогликаны</a:t>
            </a:r>
            <a:r>
              <a:rPr lang="ru-RU" sz="2000" b="1"/>
              <a:t> медленно разрушаются и вновь синтезируются. Синтез протеогликанов происходит в хондроцитах. В процессе дегенерации диска его катаболизм усиливается, деградация матрикса превосходит новый синтез. Несмотря </a:t>
            </a:r>
            <a:r>
              <a:rPr lang="ru-RU" sz="2000" b="1">
                <a:solidFill>
                  <a:schemeClr val="accent2"/>
                </a:solidFill>
              </a:rPr>
              <a:t>на гипертрофию хондроцитов, они не успевают восстанавливать матрикс.</a:t>
            </a:r>
            <a:r>
              <a:rPr lang="ru-RU" sz="2000" b="1"/>
              <a:t> </a:t>
            </a:r>
          </a:p>
          <a:p>
            <a:pPr>
              <a:lnSpc>
                <a:spcPct val="80000"/>
              </a:lnSpc>
            </a:pPr>
            <a:r>
              <a:rPr lang="ru-RU" sz="2000" b="1"/>
              <a:t>Количество протеогликанов и заряженных сульфатных групп уменьшается и соответственно уменьшается количество воды. «Старение» диска приводит к сдвигу от высокоэффективной для удержания воды 4-сульфатазы к 6-дисульфатации. При выраженном дегенеративном процессе хондроциты не способны генерировать достаточное количество сульфатных групп. Соответственно протеогликаны лишаются способности адекватно удерживать воду.</a:t>
            </a:r>
          </a:p>
          <a:p>
            <a:pPr>
              <a:lnSpc>
                <a:spcPct val="80000"/>
              </a:lnSpc>
            </a:pPr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56450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  <a:ln w="76200" cmpd="tri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>
                <a:solidFill>
                  <a:srgbClr val="FF0000"/>
                </a:solidFill>
              </a:rPr>
              <a:t>Патофизиология остеохондроза позвоночника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1600" b="1"/>
              <a:t>Особенно чувствительны </a:t>
            </a:r>
            <a:r>
              <a:rPr lang="ru-RU" sz="1600" b="1">
                <a:solidFill>
                  <a:srgbClr val="FF0000"/>
                </a:solidFill>
              </a:rPr>
              <a:t>хондроитинсульфаты</a:t>
            </a:r>
            <a:r>
              <a:rPr lang="ru-RU" sz="1600" b="1"/>
              <a:t>, которые (по аналогии с калий-натриевым насосом) </a:t>
            </a:r>
            <a:r>
              <a:rPr lang="ru-RU" sz="1600" b="1">
                <a:solidFill>
                  <a:schemeClr val="accent2"/>
                </a:solidFill>
              </a:rPr>
              <a:t>полимеризуются</a:t>
            </a:r>
            <a:r>
              <a:rPr lang="ru-RU" sz="1600" b="1"/>
              <a:t> на множество мелких фрагментов при увеличении нагрузки на позвоночный столб, увеличивая количество воды и устойчивость диска. При прекращении нагрузки на диск, наоборот, возникает их </a:t>
            </a:r>
            <a:r>
              <a:rPr lang="ru-RU" sz="1600" b="1">
                <a:solidFill>
                  <a:schemeClr val="accent2"/>
                </a:solidFill>
              </a:rPr>
              <a:t>реполиризуются</a:t>
            </a:r>
            <a:r>
              <a:rPr lang="ru-RU" sz="1600" b="1"/>
              <a:t>, что снижает внутридисковое давление.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/>
              <a:t>При «поломке» этого механизма регулирования внутридискового давления межпозвонковый диск не успевает приспосабливаться к нагрузкам. Это ведет к: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/>
              <a:t>- фрагментации пульпозного ядра диска,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/>
              <a:t>- его «усыханию», фрагментации, растрескиванию,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/>
              <a:t>- утрате амортизационных свойств диска,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/>
              <a:t>- раздражению периферических богато иннервированных отделов периферии фиброзного кольца и связочного аппарата.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/>
              <a:t>Это в определенных неблагоприятных условиях может формировать как локальную боль, так и отраженные и более сложные рефлекторные синдромы остеохондроза позвоночника.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/>
              <a:t>В этой начальной стадии «</a:t>
            </a:r>
            <a:r>
              <a:rPr lang="ru-RU" sz="1600" b="1">
                <a:solidFill>
                  <a:srgbClr val="FF0000"/>
                </a:solidFill>
              </a:rPr>
              <a:t>хондроза</a:t>
            </a:r>
            <a:r>
              <a:rPr lang="ru-RU" sz="1600" b="1"/>
              <a:t>» еще нет существенного снижения высоты диска, нет реактивных изменениях в костных структурах позвонков. Но на дискограммах обнаруживаются трещины пульпозного ядра, можно «воспроизвести» характерный для пациента рефлекторно-болевой синдром.</a:t>
            </a:r>
          </a:p>
        </p:txBody>
      </p:sp>
    </p:spTree>
    <p:extLst>
      <p:ext uri="{BB962C8B-B14F-4D97-AF65-F5344CB8AC3E}">
        <p14:creationId xmlns:p14="http://schemas.microsoft.com/office/powerpoint/2010/main" val="104755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  <a:ln w="76200" cmpd="tri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>
                <a:solidFill>
                  <a:srgbClr val="FF0000"/>
                </a:solidFill>
              </a:rPr>
              <a:t>Патофизиология остеохондроза позвоночника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/>
              <a:t>Полагают, что процессы диффузии улучшаются при умеренном переменном гидростатическом давлении. Однако постоянное высокое давление на диск нарушает процесс диффузии. </a:t>
            </a:r>
          </a:p>
          <a:p>
            <a:pPr>
              <a:lnSpc>
                <a:spcPct val="80000"/>
              </a:lnSpc>
            </a:pPr>
            <a:r>
              <a:rPr lang="ru-RU" sz="2000"/>
              <a:t>Установлено, что нормальное внутридисковое давление, которое равно 3 атм., действует как анаболик на стимуляцию синтеза протеогликанов, хондроитинсульфата и ингибирование синтеза металопротеиназы-1. </a:t>
            </a:r>
          </a:p>
          <a:p>
            <a:pPr>
              <a:lnSpc>
                <a:spcPct val="80000"/>
              </a:lnSpc>
            </a:pPr>
            <a:r>
              <a:rPr lang="ru-RU" sz="2000"/>
              <a:t>Поэтому считается, что часто повторяющееся аномальное давление на диск (свыше 30 атм. или меньше 1 атм.) ускоряет </a:t>
            </a:r>
            <a:r>
              <a:rPr lang="ru-RU" sz="2000" i="1"/>
              <a:t>его </a:t>
            </a:r>
            <a:r>
              <a:rPr lang="ru-RU" sz="2000"/>
              <a:t>дегенерацию (Т. </a:t>
            </a:r>
            <a:r>
              <a:rPr lang="en-US" sz="2000"/>
              <a:t>Handa </a:t>
            </a:r>
            <a:r>
              <a:rPr lang="ru-RU" sz="2000"/>
              <a:t>и соавт., 1997). </a:t>
            </a:r>
          </a:p>
          <a:p>
            <a:pPr>
              <a:lnSpc>
                <a:spcPct val="80000"/>
              </a:lnSpc>
            </a:pPr>
            <a:r>
              <a:rPr lang="ru-RU" sz="2000"/>
              <a:t>Это лежит в основе доминирующего представления о роли «микротравматизации», хронической или экстремальной перегрузки межпозвонковых дисков как основного этиологического фактора раннего «изнашивания дисков», т.е. дегенеративно-дистрофического их изменения или поражения.</a:t>
            </a:r>
          </a:p>
        </p:txBody>
      </p:sp>
    </p:spTree>
    <p:extLst>
      <p:ext uri="{BB962C8B-B14F-4D97-AF65-F5344CB8AC3E}">
        <p14:creationId xmlns:p14="http://schemas.microsoft.com/office/powerpoint/2010/main" val="54634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>
                <a:solidFill>
                  <a:srgbClr val="FF0066"/>
                </a:solidFill>
              </a:rPr>
              <a:t>ДИСТРОФИЯ МЕЖПОЗВОНКОВОГО ДИСКА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400"/>
              <a:t>Таким образом, в основе процесса "износа" диска лежат еще недостаточно изученные сложные биохимические сдвиги в соотношении гиалуронидазы и гиалуровой кислоты, что ведет в конечном итоге к усыханию и некрозу элементов пульпозного ядра, его фрагментации и растрескиванию. </a:t>
            </a:r>
          </a:p>
          <a:p>
            <a:pPr>
              <a:lnSpc>
                <a:spcPct val="80000"/>
              </a:lnSpc>
            </a:pPr>
            <a:r>
              <a:rPr lang="ru-RU" sz="2400"/>
              <a:t>Нарушение эластичности и пружинящих свойств диска вызывает увеличение нагрузки на периферические отделы диска, "износ" фиброзного кольца — разрыхление, а затем и его растрескивание. Вышеописанные изменения в диске можно условно назвать "хондрозом", а последующие патологические нарушения в прилежащих к нему костно-хрящевых образованиях — "остеохондрозом". </a:t>
            </a:r>
          </a:p>
        </p:txBody>
      </p:sp>
    </p:spTree>
    <p:extLst>
      <p:ext uri="{BB962C8B-B14F-4D97-AF65-F5344CB8AC3E}">
        <p14:creationId xmlns:p14="http://schemas.microsoft.com/office/powerpoint/2010/main" val="42794339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>
                <a:solidFill>
                  <a:srgbClr val="FF0066"/>
                </a:solidFill>
              </a:rPr>
              <a:t>ДИСТРОФИЯ МЕЖПОЗВОНКОВОГО ДИСКА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Трещины фиброзного кольца могут быть причиной образования протрузий или пролапсов дисков. </a:t>
            </a:r>
          </a:p>
          <a:p>
            <a:pPr>
              <a:lnSpc>
                <a:spcPct val="80000"/>
              </a:lnSpc>
            </a:pPr>
            <a:r>
              <a:rPr lang="ru-RU" sz="2800"/>
              <a:t>Если они направлены в позвоночный канал или в межпозвонковое отверстие, то могут формировать компрессионные синдромы. Трещины диска, достигающие периферических иннервированных отделов, как и выпячивание фиброзного кольца, могут формировать источник патологической импульсации, вызывающий рефлекторные проявления остеохондроза позвоночника </a:t>
            </a:r>
          </a:p>
        </p:txBody>
      </p:sp>
    </p:spTree>
    <p:extLst>
      <p:ext uri="{BB962C8B-B14F-4D97-AF65-F5344CB8AC3E}">
        <p14:creationId xmlns:p14="http://schemas.microsoft.com/office/powerpoint/2010/main" val="24409950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>
                <a:solidFill>
                  <a:srgbClr val="FF0066"/>
                </a:solidFill>
              </a:rPr>
              <a:t>ДИСТРОФИЯ МЕЖПОЗВОНКОВОГО ДИСКА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400"/>
              <a:t>Вследствие повышенной нагрузки на тела позвонков, прилежащих к дегенерированному диску, в них развивается субхондральный склероз, «уплотнение" замыкающих пластинок позвонка и образование краевых костных разрастаний (переход от хондроза к остеохондрозу). </a:t>
            </a:r>
          </a:p>
          <a:p>
            <a:pPr>
              <a:lnSpc>
                <a:spcPct val="90000"/>
              </a:lnSpc>
            </a:pPr>
            <a:r>
              <a:rPr lang="ru-RU" sz="2400"/>
              <a:t>Краевые костно-хрящевые разрастания тел позвонков играют роль дополнительной площади опоры позвонка, компенсирующей функциональную неполноценность пораженного диска. Нередко они играют </a:t>
            </a:r>
            <a:r>
              <a:rPr lang="ru-RU" sz="2400">
                <a:solidFill>
                  <a:srgbClr val="FF0066"/>
                </a:solidFill>
              </a:rPr>
              <a:t>компрессирующую</a:t>
            </a:r>
            <a:r>
              <a:rPr lang="ru-RU" sz="2400"/>
              <a:t> </a:t>
            </a:r>
            <a:r>
              <a:rPr lang="ru-RU" sz="2400">
                <a:solidFill>
                  <a:srgbClr val="FF0066"/>
                </a:solidFill>
              </a:rPr>
              <a:t>роль</a:t>
            </a:r>
            <a:r>
              <a:rPr lang="ru-RU" sz="2400"/>
              <a:t>, сдавливая прилежащие нервно-сосудистые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5383595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>
                <a:solidFill>
                  <a:srgbClr val="FF0066"/>
                </a:solidFill>
              </a:rPr>
              <a:t>ДИСТРОФИЯ МЕЖПОЗВОНКОВОГО ДИСКА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800"/>
              <a:t>Хроническая травматизация окружающих органов и тканей грыжей диска или костными разрастаниями ведет к рубцовым изменениям периартериальных тканей, эпидуриту, арахноидиту. Рубцовый процесс в позвоночном канале и в паравертебральных тканях может формироваться и вследствие аутоиммунной реакции на элементы пульпозного ядра при растрескивании межпозвонкового диска.</a:t>
            </a:r>
          </a:p>
        </p:txBody>
      </p:sp>
    </p:spTree>
    <p:extLst>
      <p:ext uri="{BB962C8B-B14F-4D97-AF65-F5344CB8AC3E}">
        <p14:creationId xmlns:p14="http://schemas.microsoft.com/office/powerpoint/2010/main" val="11859664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>
                <a:solidFill>
                  <a:srgbClr val="FF0066"/>
                </a:solidFill>
              </a:rPr>
              <a:t>КЛИНИКО-ПАТОГЕНЕТИЧЕСКАЯ КЛАССИФИКАЦИЯ ОСТЕОХОНДРОЗА ПОЗВОНОЧНИКА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000">
                <a:solidFill>
                  <a:srgbClr val="FF0066"/>
                </a:solidFill>
              </a:rPr>
              <a:t>1. Период внутридискового патологического процесса</a:t>
            </a:r>
            <a:r>
              <a:rPr lang="ru-RU" sz="2000"/>
              <a:t> (</a:t>
            </a:r>
            <a:r>
              <a:rPr lang="ru-RU" sz="2000" i="1"/>
              <a:t>с утратой амортизационных св-в диска и формированием рефлекторно-болевых синдромов),</a:t>
            </a: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FF0066"/>
                </a:solidFill>
              </a:rPr>
              <a:t>2. Период патологической подвижности в сегменте </a:t>
            </a:r>
            <a:r>
              <a:rPr lang="ru-RU" sz="2000"/>
              <a:t>(утраты фиксирующей роли диска и связочного аппарата ПДС). </a:t>
            </a:r>
            <a:r>
              <a:rPr lang="ru-RU" sz="2000" i="1"/>
              <a:t>Помимо вышеперечисленных рефлекторно-болевых синдромов, может формироваться синдром нестабильности.</a:t>
            </a: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FF0066"/>
                </a:solidFill>
              </a:rPr>
              <a:t>3. Период формирования грыж МПД</a:t>
            </a:r>
            <a:r>
              <a:rPr lang="ru-RU" sz="2000"/>
              <a:t> (</a:t>
            </a:r>
            <a:r>
              <a:rPr lang="ru-RU" sz="2000" i="1"/>
              <a:t>разрыв фиброзного кольца ведет к формированию протрузии или пролапса, которые могут сдавливать прилежащие сосудисто-нервных образования)</a:t>
            </a: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FF0066"/>
                </a:solidFill>
              </a:rPr>
              <a:t>4. Период фиброза диска и тотального поражения ПДС</a:t>
            </a:r>
            <a:r>
              <a:rPr lang="ru-RU" sz="2000"/>
              <a:t> </a:t>
            </a:r>
            <a:r>
              <a:rPr lang="ru-RU" sz="2000" i="1"/>
              <a:t>(с грубыми реактивными изменениями в соседних телах позвонков, вторичным спондилоартрозом, нередко с рубцово-спаечным процессом в позвоночном канале).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000" i="1"/>
          </a:p>
        </p:txBody>
      </p:sp>
    </p:spTree>
    <p:extLst>
      <p:ext uri="{BB962C8B-B14F-4D97-AF65-F5344CB8AC3E}">
        <p14:creationId xmlns:p14="http://schemas.microsoft.com/office/powerpoint/2010/main" val="15524001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582738"/>
          </a:xfrm>
        </p:spPr>
        <p:txBody>
          <a:bodyPr/>
          <a:lstStyle/>
          <a:p>
            <a:r>
              <a:rPr lang="ru-RU" sz="2800" b="1">
                <a:latin typeface="Times New Roman" pitchFamily="18" charset="0"/>
              </a:rPr>
              <a:t>Причины хронического болевого синдрома в поясничном отделе позвоночника (1008 пациентов)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133600"/>
            <a:ext cx="8229600" cy="4319588"/>
          </a:xfrm>
        </p:spPr>
        <p:txBody>
          <a:bodyPr/>
          <a:lstStyle/>
          <a:p>
            <a:r>
              <a:rPr lang="ru-RU" b="1"/>
              <a:t>Нестабильность в ПДС и патологи-ческая импульсация из диска - 60%</a:t>
            </a:r>
          </a:p>
          <a:p>
            <a:r>
              <a:rPr lang="ru-RU" b="1"/>
              <a:t>Спондилолистез -                        26,9%</a:t>
            </a:r>
          </a:p>
          <a:p>
            <a:r>
              <a:rPr lang="ru-RU" b="1"/>
              <a:t>Спондилоартроз –                         7,4%</a:t>
            </a:r>
          </a:p>
          <a:p>
            <a:r>
              <a:rPr lang="ru-RU" b="1"/>
              <a:t>Грыжи дисков -                              4,6%</a:t>
            </a:r>
          </a:p>
          <a:p>
            <a:r>
              <a:rPr lang="ru-RU" b="1"/>
              <a:t>Другие причины -                          1,1%</a:t>
            </a:r>
          </a:p>
        </p:txBody>
      </p:sp>
    </p:spTree>
    <p:extLst>
      <p:ext uri="{BB962C8B-B14F-4D97-AF65-F5344CB8AC3E}">
        <p14:creationId xmlns:p14="http://schemas.microsoft.com/office/powerpoint/2010/main" val="165721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>
            <a:normAutofit fontScale="90000"/>
          </a:bodyPr>
          <a:lstStyle/>
          <a:p>
            <a:r>
              <a:rPr lang="ru-RU" sz="3600" b="1">
                <a:solidFill>
                  <a:srgbClr val="FF0066"/>
                </a:solidFill>
                <a:latin typeface="Times New Roman" pitchFamily="18" charset="0"/>
              </a:rPr>
              <a:t>Этапы диагностики: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635375" y="1052513"/>
            <a:ext cx="5051425" cy="5073650"/>
          </a:xfrm>
        </p:spPr>
        <p:txBody>
          <a:bodyPr/>
          <a:lstStyle/>
          <a:p>
            <a:r>
              <a:rPr lang="ru-RU" sz="2800" b="1"/>
              <a:t>Клиническая картина</a:t>
            </a:r>
          </a:p>
          <a:p>
            <a:r>
              <a:rPr lang="ru-RU" sz="2800" b="1"/>
              <a:t>Мануальное тестирование</a:t>
            </a:r>
          </a:p>
          <a:p>
            <a:r>
              <a:rPr lang="ru-RU" sz="2800" b="1"/>
              <a:t>Обзорные и функциональные рентгенограммы</a:t>
            </a:r>
          </a:p>
          <a:p>
            <a:r>
              <a:rPr lang="ru-RU" sz="2800" b="1"/>
              <a:t>Блокада межпозвонковых суставов</a:t>
            </a:r>
          </a:p>
          <a:p>
            <a:r>
              <a:rPr lang="ru-RU" sz="2800" b="1"/>
              <a:t>КТ или МРТ</a:t>
            </a:r>
          </a:p>
          <a:p>
            <a:r>
              <a:rPr lang="ru-RU" sz="2800" b="1"/>
              <a:t>Дискография и дерецепция дисков</a:t>
            </a:r>
          </a:p>
        </p:txBody>
      </p:sp>
      <p:pic>
        <p:nvPicPr>
          <p:cNvPr id="30725" name="Picture 5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484313"/>
            <a:ext cx="3028950" cy="4525962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12539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76250"/>
            <a:ext cx="8302625" cy="1296988"/>
          </a:xfrm>
        </p:spPr>
        <p:txBody>
          <a:bodyPr>
            <a:normAutofit fontScale="90000"/>
          </a:bodyPr>
          <a:lstStyle/>
          <a:p>
            <a:r>
              <a:rPr lang="ru-RU" sz="3600" b="1">
                <a:latin typeface="Times New Roman" pitchFamily="18" charset="0"/>
              </a:rPr>
              <a:t>Анализ клинической картины </a:t>
            </a:r>
            <a:r>
              <a:rPr lang="ru-RU" sz="4000" b="1">
                <a:solidFill>
                  <a:srgbClr val="FF0066"/>
                </a:solidFill>
              </a:rPr>
              <a:t>нестабильности позвонков</a:t>
            </a:r>
            <a:r>
              <a:rPr lang="ru-RU" sz="3600" b="1">
                <a:latin typeface="Times New Roman" pitchFamily="18" charset="0"/>
              </a:rPr>
              <a:t/>
            </a:r>
            <a:br>
              <a:rPr lang="ru-RU" sz="3600" b="1">
                <a:latin typeface="Times New Roman" pitchFamily="18" charset="0"/>
              </a:rPr>
            </a:br>
            <a:endParaRPr lang="ru-RU" sz="3600" b="1">
              <a:latin typeface="Times New Roman" pitchFamily="18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pPr>
              <a:buFontTx/>
              <a:buNone/>
            </a:pPr>
            <a:r>
              <a:rPr lang="ru-RU" b="1"/>
              <a:t>– быстрая утомляемость мышц спины, появление болей при физической нагрузке и длительном вынужденном положении. Уменьшение болей после отдыха в горизонтальном положении или ношении корсета</a:t>
            </a:r>
          </a:p>
        </p:txBody>
      </p:sp>
    </p:spTree>
    <p:extLst>
      <p:ext uri="{BB962C8B-B14F-4D97-AF65-F5344CB8AC3E}">
        <p14:creationId xmlns:p14="http://schemas.microsoft.com/office/powerpoint/2010/main" val="176978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>
                <a:solidFill>
                  <a:srgbClr val="FF0066"/>
                </a:solidFill>
                <a:latin typeface="Times New Roman" pitchFamily="18" charset="0"/>
              </a:rPr>
              <a:t>Спондилолистез: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20938"/>
            <a:ext cx="8229600" cy="2952750"/>
          </a:xfrm>
        </p:spPr>
        <p:txBody>
          <a:bodyPr/>
          <a:lstStyle/>
          <a:p>
            <a:r>
              <a:rPr lang="ru-RU" sz="3600" b="1"/>
              <a:t>Синдром нестабильности</a:t>
            </a:r>
          </a:p>
          <a:p>
            <a:r>
              <a:rPr lang="ru-RU" sz="3600" b="1"/>
              <a:t>Напряжение </a:t>
            </a:r>
            <a:r>
              <a:rPr lang="en-US" sz="3600" b="1"/>
              <a:t>m. erector spina</a:t>
            </a:r>
          </a:p>
          <a:p>
            <a:r>
              <a:rPr lang="en-US" sz="3600" b="1"/>
              <a:t>C</a:t>
            </a:r>
            <a:r>
              <a:rPr lang="ru-RU" sz="3600" b="1"/>
              <a:t>имптом «уступа» линии остистых отростков</a:t>
            </a:r>
          </a:p>
        </p:txBody>
      </p:sp>
    </p:spTree>
    <p:extLst>
      <p:ext uri="{BB962C8B-B14F-4D97-AF65-F5344CB8AC3E}">
        <p14:creationId xmlns:p14="http://schemas.microsoft.com/office/powerpoint/2010/main" val="141793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solidFill>
                  <a:srgbClr val="FF0066"/>
                </a:solidFill>
                <a:latin typeface="Times New Roman" pitchFamily="18" charset="0"/>
              </a:rPr>
              <a:t>Спондилоартроз: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b="1"/>
              <a:t>Боли начала движений, уменьшающиеся после физической разминки</a:t>
            </a:r>
          </a:p>
          <a:p>
            <a:pPr>
              <a:lnSpc>
                <a:spcPct val="90000"/>
              </a:lnSpc>
            </a:pPr>
            <a:r>
              <a:rPr lang="ru-RU" b="1"/>
              <a:t>Усиление боли при разгибательно – ротационных движениях</a:t>
            </a:r>
          </a:p>
          <a:p>
            <a:pPr>
              <a:lnSpc>
                <a:spcPct val="90000"/>
              </a:lnSpc>
            </a:pPr>
            <a:r>
              <a:rPr lang="ru-RU" b="1"/>
              <a:t>Локальная болезненность при пальпации в проекции межпозвонковых суставов</a:t>
            </a:r>
          </a:p>
        </p:txBody>
      </p:sp>
    </p:spTree>
    <p:extLst>
      <p:ext uri="{BB962C8B-B14F-4D97-AF65-F5344CB8AC3E}">
        <p14:creationId xmlns:p14="http://schemas.microsoft.com/office/powerpoint/2010/main" val="11571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solidFill>
                  <a:srgbClr val="FF0066"/>
                </a:solidFill>
                <a:latin typeface="Times New Roman" pitchFamily="18" charset="0"/>
              </a:rPr>
              <a:t>Обзорная рентгенография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636838"/>
            <a:ext cx="8229600" cy="3168650"/>
          </a:xfrm>
        </p:spPr>
        <p:txBody>
          <a:bodyPr/>
          <a:lstStyle/>
          <a:p>
            <a:r>
              <a:rPr lang="ru-RU" sz="3600" b="1"/>
              <a:t>Аномалии развития</a:t>
            </a:r>
          </a:p>
          <a:p>
            <a:r>
              <a:rPr lang="ru-RU" sz="3600" b="1"/>
              <a:t>Смещения позвонка</a:t>
            </a:r>
          </a:p>
          <a:p>
            <a:r>
              <a:rPr lang="ru-RU" sz="3600" b="1"/>
              <a:t>Снижение высоты диска</a:t>
            </a:r>
          </a:p>
          <a:p>
            <a:r>
              <a:rPr lang="ru-RU" sz="3600" b="1"/>
              <a:t>Изменения в суставах</a:t>
            </a:r>
          </a:p>
        </p:txBody>
      </p:sp>
    </p:spTree>
    <p:extLst>
      <p:ext uri="{BB962C8B-B14F-4D97-AF65-F5344CB8AC3E}">
        <p14:creationId xmlns:p14="http://schemas.microsoft.com/office/powerpoint/2010/main" val="216501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0" y="288925"/>
            <a:ext cx="7726363" cy="1195388"/>
          </a:xfrm>
        </p:spPr>
        <p:txBody>
          <a:bodyPr/>
          <a:lstStyle/>
          <a:p>
            <a:r>
              <a:rPr lang="ru-RU" sz="2800" b="1">
                <a:solidFill>
                  <a:srgbClr val="FF0066"/>
                </a:solidFill>
                <a:latin typeface="Times New Roman" pitchFamily="18" charset="0"/>
              </a:rPr>
              <a:t>Рентгенологические критерии нестабильности поясничного отдела позвоночника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00213"/>
            <a:ext cx="7772400" cy="4395787"/>
          </a:xfrm>
        </p:spPr>
        <p:txBody>
          <a:bodyPr/>
          <a:lstStyle/>
          <a:p>
            <a:r>
              <a:rPr lang="ru-RU" sz="2000" b="1"/>
              <a:t>Смещение на функциональных рентгенограммах более 3 – 4 мм</a:t>
            </a:r>
          </a:p>
          <a:p>
            <a:r>
              <a:rPr lang="ru-RU" sz="2000" b="1"/>
              <a:t>Угловая деформация более 8 – 10 градусов</a:t>
            </a:r>
          </a:p>
          <a:p>
            <a:endParaRPr lang="ru-RU" sz="2000"/>
          </a:p>
        </p:txBody>
      </p:sp>
      <p:pic>
        <p:nvPicPr>
          <p:cNvPr id="40964" name="Picture 4" descr="нестабильность L4-5 с градуса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997200"/>
            <a:ext cx="6851650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50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Лекции по нейрохирургии: учебник/ ред. Профессор </a:t>
            </a:r>
            <a:r>
              <a:rPr lang="ru-RU" dirty="0" err="1" smtClean="0"/>
              <a:t>Луцик</a:t>
            </a:r>
            <a:r>
              <a:rPr lang="ru-RU" dirty="0" smtClean="0"/>
              <a:t> Анатолий Андреевич</a:t>
            </a:r>
          </a:p>
          <a:p>
            <a:r>
              <a:rPr lang="ru-RU" dirty="0" smtClean="0"/>
              <a:t>Никифоров А</a:t>
            </a:r>
            <a:r>
              <a:rPr lang="ru-RU" dirty="0"/>
              <a:t>. С., Коновалов Л. Н. Гусев Е.И. "Клиническая неврология", т. II. М.. "Медицина", 2002, стр. 297-312. </a:t>
            </a:r>
            <a:endParaRPr lang="ru-RU" dirty="0" smtClean="0"/>
          </a:p>
          <a:p>
            <a:r>
              <a:rPr lang="ru-RU" dirty="0" smtClean="0"/>
              <a:t>Бондаренко. Задние </a:t>
            </a:r>
            <a:r>
              <a:rPr lang="ru-RU" dirty="0" err="1"/>
              <a:t>декомпрессивные</a:t>
            </a:r>
            <a:r>
              <a:rPr lang="ru-RU" dirty="0"/>
              <a:t>, стабилизирующие и </a:t>
            </a:r>
            <a:r>
              <a:rPr lang="ru-RU" dirty="0" err="1"/>
              <a:t>декомпрессивно</a:t>
            </a:r>
            <a:r>
              <a:rPr lang="ru-RU" dirty="0"/>
              <a:t> - стабилизирующие операции при травме и заболеваниях позвоночника и спинного </a:t>
            </a:r>
            <a:r>
              <a:rPr lang="ru-RU" dirty="0" smtClean="0"/>
              <a:t>мозга</a:t>
            </a:r>
          </a:p>
          <a:p>
            <a:r>
              <a:rPr lang="ru-RU" dirty="0" smtClean="0"/>
              <a:t>Гусев </a:t>
            </a:r>
            <a:r>
              <a:rPr lang="ru-RU" dirty="0"/>
              <a:t>Е. И. Неврология и нейрохирургия [Комплект] : учебник: в 2 т. Т.2 : Нейрохирургия / ред.: А. Н. Коновалов, А. В. Козлов. - 2-е </a:t>
            </a:r>
            <a:r>
              <a:rPr lang="ru-RU" dirty="0" err="1"/>
              <a:t>изд</a:t>
            </a:r>
            <a:r>
              <a:rPr lang="ru-RU" dirty="0"/>
              <a:t>.,</a:t>
            </a:r>
            <a:r>
              <a:rPr lang="ru-RU" dirty="0" err="1"/>
              <a:t>испр.и</a:t>
            </a:r>
            <a:r>
              <a:rPr lang="ru-RU" dirty="0"/>
              <a:t> доп. - М. : ГЭОТАР-Медиа, 2009. - 420 с. </a:t>
            </a:r>
          </a:p>
          <a:p>
            <a:r>
              <a:rPr lang="ru-RU" dirty="0" err="1" smtClean="0"/>
              <a:t>Можаев</a:t>
            </a:r>
            <a:r>
              <a:rPr lang="ru-RU" dirty="0" smtClean="0"/>
              <a:t> </a:t>
            </a:r>
            <a:r>
              <a:rPr lang="ru-RU" dirty="0"/>
              <a:t>С. В. Нейрохирургия: учебник / С. В. </a:t>
            </a:r>
            <a:r>
              <a:rPr lang="ru-RU" dirty="0" err="1"/>
              <a:t>Можаев</a:t>
            </a:r>
            <a:r>
              <a:rPr lang="ru-RU" dirty="0"/>
              <a:t>, А. А. </a:t>
            </a:r>
            <a:r>
              <a:rPr lang="ru-RU" dirty="0" err="1"/>
              <a:t>Скоромец</a:t>
            </a:r>
            <a:r>
              <a:rPr lang="ru-RU" dirty="0"/>
              <a:t>, Т. А. </a:t>
            </a:r>
            <a:r>
              <a:rPr lang="ru-RU" dirty="0" err="1"/>
              <a:t>Скоромец</a:t>
            </a:r>
            <a:r>
              <a:rPr lang="ru-RU" dirty="0"/>
              <a:t>. - 2-е изд., </a:t>
            </a:r>
            <a:r>
              <a:rPr lang="ru-RU" dirty="0" err="1"/>
              <a:t>перераб</a:t>
            </a:r>
            <a:r>
              <a:rPr lang="ru-RU" dirty="0"/>
              <a:t>. и доп. - М. : ГЭОТАР-Медиа, 2009. - 480 с.</a:t>
            </a:r>
          </a:p>
          <a:p>
            <a:r>
              <a:rPr lang="ru-RU" dirty="0" smtClean="0"/>
              <a:t>Неврология </a:t>
            </a:r>
            <a:r>
              <a:rPr lang="ru-RU" dirty="0"/>
              <a:t>и нейрохирургия : клинические рекомендации / ред. Е. И. Гусев, А. Н. Коновалов, А. Б. </a:t>
            </a:r>
            <a:r>
              <a:rPr lang="ru-RU" dirty="0" err="1"/>
              <a:t>Гехт</a:t>
            </a:r>
            <a:r>
              <a:rPr lang="ru-RU" dirty="0"/>
              <a:t>. - М. : ГЭОТАР-Медиа, 2007. – 368 с.</a:t>
            </a:r>
          </a:p>
          <a:p>
            <a:r>
              <a:rPr lang="ru-RU" dirty="0" smtClean="0"/>
              <a:t>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985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1914</Words>
  <Application>Microsoft Office PowerPoint</Application>
  <PresentationFormat>Экран (4:3)</PresentationFormat>
  <Paragraphs>120</Paragraphs>
  <Slides>32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4" baseType="lpstr">
      <vt:lpstr>Тема Office</vt:lpstr>
      <vt:lpstr>Слайд Microsoft PowerPoint</vt:lpstr>
      <vt:lpstr>Этиология и патогенез дегенеративных процессов в позвоночном столбе. Принципы неврологической и нейровизуализационной диагностики. </vt:lpstr>
      <vt:lpstr>Цель:</vt:lpstr>
      <vt:lpstr>Задачи:</vt:lpstr>
      <vt:lpstr>         Дегенеративно-дистрофические поражения позвоночного двигательного сегмента (ПДС) включают:  1)остеохондроз;  2)деформирующий артроз межпозвонковых суставов (спондилоартроз);  3)лигаментоз;  4)деформирующий спондилез  </vt:lpstr>
      <vt:lpstr>Презентация PowerPoint</vt:lpstr>
      <vt:lpstr>Этиология дистрофических заболеваний позвоночника</vt:lpstr>
      <vt:lpstr>Этиология дистрофических заболеваний позвоночника</vt:lpstr>
      <vt:lpstr>Этиология дистрофических заболеваний позвоночника</vt:lpstr>
      <vt:lpstr>Этиология дистрофических заболеваний позвоночника</vt:lpstr>
      <vt:lpstr>Этиология дистрофических заболеваний позвоночника</vt:lpstr>
      <vt:lpstr>Этиология дистрофических заболеваний позвоночника</vt:lpstr>
      <vt:lpstr>Этиология дистрофических заболеваний позвоночника</vt:lpstr>
      <vt:lpstr> К МОРФОЛОГИИ МЕЖПОЗВОНКОВОГО ДИСКА</vt:lpstr>
      <vt:lpstr>ДИСТРОФИЯ МЕЖПОЗВОНКОВОГО ДИСКА</vt:lpstr>
      <vt:lpstr>Патофизиология остеохондроза позвоночника</vt:lpstr>
      <vt:lpstr>Патофизиология остеохондроза позвоночника</vt:lpstr>
      <vt:lpstr>Патофизиология остеохондроза позвоночника</vt:lpstr>
      <vt:lpstr>Патофизиология остеохондроза позвоночника</vt:lpstr>
      <vt:lpstr>Патофизиология остеохондроза позвоночника</vt:lpstr>
      <vt:lpstr>ДИСТРОФИЯ МЕЖПОЗВОНКОВОГО ДИСКА</vt:lpstr>
      <vt:lpstr>ДИСТРОФИЯ МЕЖПОЗВОНКОВОГО ДИСКА</vt:lpstr>
      <vt:lpstr>ДИСТРОФИЯ МЕЖПОЗВОНКОВОГО ДИСКА</vt:lpstr>
      <vt:lpstr>ДИСТРОФИЯ МЕЖПОЗВОНКОВОГО ДИСКА</vt:lpstr>
      <vt:lpstr>КЛИНИКО-ПАТОГЕНЕТИЧЕСКАЯ КЛАССИФИКАЦИЯ ОСТЕОХОНДРОЗА ПОЗВОНОЧНИКА</vt:lpstr>
      <vt:lpstr>Причины хронического болевого синдрома в поясничном отделе позвоночника (1008 пациентов)</vt:lpstr>
      <vt:lpstr>Этапы диагностики:</vt:lpstr>
      <vt:lpstr>Анализ клинической картины нестабильности позвонков </vt:lpstr>
      <vt:lpstr>Спондилолистез:</vt:lpstr>
      <vt:lpstr>Спондилоартроз:</vt:lpstr>
      <vt:lpstr>Обзорная рентгенография</vt:lpstr>
      <vt:lpstr>Рентгенологические критерии нестабильности поясничного отдела позвоночника</vt:lpstr>
      <vt:lpstr>Литература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Этиология и патогенез дегенеративных процессов в позвоночном столбе. Принципы неврологической и нейровизуализационной диагностики. Альтернативная локомоция в профилактике и лечении дегенеративных заболеваний позвоночного столба.</dc:title>
  <dc:creator>Kolyan</dc:creator>
  <cp:lastModifiedBy>Kolyan</cp:lastModifiedBy>
  <cp:revision>11</cp:revision>
  <dcterms:created xsi:type="dcterms:W3CDTF">2016-10-26T16:10:42Z</dcterms:created>
  <dcterms:modified xsi:type="dcterms:W3CDTF">2016-10-29T14:18:41Z</dcterms:modified>
</cp:coreProperties>
</file>