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sldIdLst>
    <p:sldId id="256" r:id="rId2"/>
    <p:sldId id="302" r:id="rId3"/>
    <p:sldId id="30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95" r:id="rId23"/>
    <p:sldId id="275" r:id="rId24"/>
    <p:sldId id="296" r:id="rId25"/>
    <p:sldId id="297" r:id="rId26"/>
    <p:sldId id="298" r:id="rId27"/>
    <p:sldId id="299" r:id="rId28"/>
    <p:sldId id="300" r:id="rId29"/>
    <p:sldId id="301" r:id="rId30"/>
    <p:sldId id="276" r:id="rId31"/>
    <p:sldId id="277" r:id="rId32"/>
    <p:sldId id="278" r:id="rId33"/>
    <p:sldId id="279" r:id="rId34"/>
    <p:sldId id="280" r:id="rId35"/>
    <p:sldId id="281" r:id="rId36"/>
    <p:sldId id="282" r:id="rId37"/>
    <p:sldId id="283" r:id="rId38"/>
    <p:sldId id="284" r:id="rId39"/>
    <p:sldId id="285" r:id="rId40"/>
    <p:sldId id="286" r:id="rId41"/>
    <p:sldId id="287" r:id="rId42"/>
    <p:sldId id="288" r:id="rId43"/>
    <p:sldId id="294" r:id="rId44"/>
    <p:sldId id="289" r:id="rId45"/>
    <p:sldId id="290" r:id="rId46"/>
    <p:sldId id="291" r:id="rId47"/>
    <p:sldId id="292" r:id="rId48"/>
    <p:sldId id="29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0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DEE04-D8FF-436E-AB3E-EBF707FB1499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6D628B-2E4F-4107-B241-7ED91CDBFB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66722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082E6162-2B80-455A-933C-13F125FD0FE1}" type="slidenum">
              <a:rPr lang="ru-RU" sz="1200" smtClean="0">
                <a:latin typeface="Arial" charset="0"/>
              </a:rPr>
              <a:pPr eaLnBrk="1" hangingPunct="1"/>
              <a:t>14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80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0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51EBA580-E90F-4238-8D3D-FB7F4468D43E}" type="slidenum">
              <a:rPr lang="ru-RU" sz="1200" smtClean="0">
                <a:latin typeface="Arial" charset="0"/>
              </a:rPr>
              <a:pPr eaLnBrk="1" hangingPunct="1"/>
              <a:t>17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81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1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Clr>
                <a:schemeClr val="accent2"/>
              </a:buClr>
            </a:pPr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B509C18F-38DB-4F81-98BC-8177BAF47701}" type="slidenum">
              <a:rPr lang="ru-RU" sz="1200" smtClean="0">
                <a:latin typeface="Arial" charset="0"/>
              </a:rPr>
              <a:pPr eaLnBrk="1" hangingPunct="1"/>
              <a:t>19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82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E2E806DF-B139-44BE-B806-CD8F0CA35427}" type="slidenum">
              <a:rPr lang="ru-RU" sz="1200" smtClean="0">
                <a:latin typeface="Arial" charset="0"/>
              </a:rPr>
              <a:pPr eaLnBrk="1" hangingPunct="1"/>
              <a:t>20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83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3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86545802-6428-4FB1-AF04-A445AD1EE649}" type="slidenum">
              <a:rPr lang="ru-RU" sz="1200" smtClean="0">
                <a:latin typeface="Arial" charset="0"/>
              </a:rPr>
              <a:pPr eaLnBrk="1" hangingPunct="1"/>
              <a:t>21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84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693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ru-RU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C0E98C05-3931-4000-8E2A-239CD14F5DFB}" type="slidenum">
              <a:rPr lang="ru-RU" sz="1200" smtClean="0">
                <a:latin typeface="Arial" charset="0"/>
              </a:rPr>
              <a:pPr eaLnBrk="1" hangingPunct="1"/>
              <a:t>32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F117A000-599A-4178-8DF1-58FB4FF5EEC1}" type="slidenum">
              <a:rPr lang="ru-RU" sz="1200" smtClean="0">
                <a:latin typeface="Arial" charset="0"/>
              </a:rPr>
              <a:pPr eaLnBrk="1" hangingPunct="1"/>
              <a:t>33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86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u="sng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C966477B-F584-4A90-9C49-B8FD63C6F74F}" type="slidenum">
              <a:rPr lang="ru-RU" sz="1200" smtClean="0">
                <a:latin typeface="Arial" charset="0"/>
              </a:rPr>
              <a:pPr eaLnBrk="1" hangingPunct="1"/>
              <a:t>34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ru-RU" smtClean="0"/>
              <a:t>… «или углубление</a:t>
            </a:r>
            <a:r>
              <a:rPr lang="ru-RU" u="sng" smtClean="0"/>
              <a:t>м</a:t>
            </a:r>
            <a:r>
              <a:rPr lang="ru-RU" smtClean="0"/>
              <a:t> на пластинке дуги»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DFDE5C3A-3FC8-463D-955E-3DCEEEDFFCD9}" type="slidenum">
              <a:rPr lang="ru-RU" sz="1200" smtClean="0">
                <a:latin typeface="Arial" charset="0"/>
              </a:rPr>
              <a:pPr eaLnBrk="1" hangingPunct="1"/>
              <a:t>35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D9B134BA-1EF8-47D1-BB87-F949A01ADC6F}" type="slidenum">
              <a:rPr lang="ru-RU" sz="1200" smtClean="0">
                <a:latin typeface="Arial" charset="0"/>
              </a:rPr>
              <a:pPr eaLnBrk="1" hangingPunct="1"/>
              <a:t>39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89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9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D40C2DC7-0A86-45EB-B5A5-A5C9B86FF862}" type="slidenum">
              <a:rPr lang="ru-RU" sz="1200" smtClean="0">
                <a:latin typeface="Arial" charset="0"/>
              </a:rPr>
              <a:pPr eaLnBrk="1" hangingPunct="1"/>
              <a:t>40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ru-RU" sz="800" smtClean="0"/>
              <a:t>Вовлечени</a:t>
            </a:r>
            <a:r>
              <a:rPr lang="ru-RU" sz="800" u="sng" smtClean="0"/>
              <a:t>е</a:t>
            </a:r>
            <a:r>
              <a:rPr lang="ru-RU" sz="800" smtClean="0"/>
              <a:t> остальных элементов…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4EF4D63D-8E91-4487-B056-FE355B7ACF93}" type="slidenum">
              <a:rPr lang="ru-RU" sz="1200" smtClean="0">
                <a:latin typeface="Arial" charset="0"/>
              </a:rPr>
              <a:pPr eaLnBrk="1" hangingPunct="1"/>
              <a:t>41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91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1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9251F881-A473-48C1-9B1B-FCEBBD9AFAC0}" type="slidenum">
              <a:rPr lang="ru-RU" sz="1200" smtClean="0">
                <a:latin typeface="Arial" charset="0"/>
              </a:rPr>
              <a:pPr eaLnBrk="1" hangingPunct="1"/>
              <a:t>45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EECAC820-F785-45F3-B020-F1D89FC6388E}" type="slidenum">
              <a:rPr lang="ru-RU" sz="1200" smtClean="0">
                <a:latin typeface="Arial" charset="0"/>
              </a:rPr>
              <a:pPr eaLnBrk="1" hangingPunct="1"/>
              <a:t>46</a:t>
            </a:fld>
            <a:endParaRPr lang="ru-RU" sz="1200" smtClean="0">
              <a:latin typeface="Arial" charset="0"/>
            </a:endParaRPr>
          </a:p>
        </p:txBody>
      </p:sp>
      <p:sp>
        <p:nvSpPr>
          <p:cNvPr id="193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3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D218B-147B-4BE9-B324-1BDC351BB8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6D1AF-02E3-4334-84EF-B4F6FCC5D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265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D218B-147B-4BE9-B324-1BDC351BB8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6D1AF-02E3-4334-84EF-B4F6FCC5D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883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D218B-147B-4BE9-B324-1BDC351BB8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6D1AF-02E3-4334-84EF-B4F6FCC5D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872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D218B-147B-4BE9-B324-1BDC351BB8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6D1AF-02E3-4334-84EF-B4F6FCC5D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92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D218B-147B-4BE9-B324-1BDC351BB8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6D1AF-02E3-4334-84EF-B4F6FCC5D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490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D218B-147B-4BE9-B324-1BDC351BB8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6D1AF-02E3-4334-84EF-B4F6FCC5D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032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D218B-147B-4BE9-B324-1BDC351BB8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6D1AF-02E3-4334-84EF-B4F6FCC5D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196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D218B-147B-4BE9-B324-1BDC351BB8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6D1AF-02E3-4334-84EF-B4F6FCC5D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6601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D218B-147B-4BE9-B324-1BDC351BB8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6D1AF-02E3-4334-84EF-B4F6FCC5D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3079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D218B-147B-4BE9-B324-1BDC351BB8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6D1AF-02E3-4334-84EF-B4F6FCC5D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931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D218B-147B-4BE9-B324-1BDC351BB8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6D1AF-02E3-4334-84EF-B4F6FCC5D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9019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213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344E192-CF2A-4DA0-A46F-3619092D3B0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9656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D218B-147B-4BE9-B324-1BDC351BB83D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6D1AF-02E3-4334-84EF-B4F6FCC5D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912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3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846640" cy="576064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Дегенеративное поражение шейных межпозвонковых дисков: этиология и патогенез. Грыжа шейного межпозвонкового диска. Диско-</a:t>
            </a:r>
            <a:r>
              <a:rPr lang="ru-RU" dirty="0" err="1" smtClean="0"/>
              <a:t>радикулярный</a:t>
            </a:r>
            <a:r>
              <a:rPr lang="ru-RU" dirty="0" smtClean="0"/>
              <a:t> конфликт на шейном уровне: клиника, диагностика, консервативное и хирургическое лечение, малоинвазивные процедуры.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4208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Цели: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Изучить </a:t>
            </a:r>
            <a:r>
              <a:rPr lang="ru-RU" dirty="0"/>
              <a:t>д</a:t>
            </a:r>
            <a:r>
              <a:rPr lang="ru-RU" dirty="0" smtClean="0"/>
              <a:t>егенеративное </a:t>
            </a:r>
            <a:r>
              <a:rPr lang="ru-RU" dirty="0"/>
              <a:t>поражение шейных межпозвонковых дисков: этиология и патогенез. </a:t>
            </a:r>
            <a:r>
              <a:rPr lang="ru-RU" dirty="0" smtClean="0"/>
              <a:t>Грыжу </a:t>
            </a:r>
            <a:r>
              <a:rPr lang="ru-RU" dirty="0"/>
              <a:t>шейного межпозвонкового диска. Диско-</a:t>
            </a:r>
            <a:r>
              <a:rPr lang="ru-RU" dirty="0" err="1"/>
              <a:t>радикулярный</a:t>
            </a:r>
            <a:r>
              <a:rPr lang="ru-RU" dirty="0"/>
              <a:t> конфликт на шейном уровне: </a:t>
            </a:r>
            <a:r>
              <a:rPr lang="ru-RU" dirty="0" smtClean="0"/>
              <a:t>клинику, диагностику, </a:t>
            </a:r>
            <a:r>
              <a:rPr lang="ru-RU" dirty="0"/>
              <a:t>консервативное и хирургическое лечение, малоинвазивные процедуры.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1369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Рассмотреть </a:t>
            </a:r>
            <a:r>
              <a:rPr lang="ru-RU" dirty="0"/>
              <a:t>дегенеративное поражение шейных межпозвонковых дисков: этиология и патогенез</a:t>
            </a:r>
            <a:r>
              <a:rPr lang="ru-RU" dirty="0" smtClean="0"/>
              <a:t>.</a:t>
            </a:r>
          </a:p>
          <a:p>
            <a:r>
              <a:rPr lang="ru-RU" dirty="0" smtClean="0"/>
              <a:t>Рассмотреть грыжу </a:t>
            </a:r>
            <a:r>
              <a:rPr lang="ru-RU" dirty="0"/>
              <a:t>шейного межпозвонкового диска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Рассмотреть диско-</a:t>
            </a:r>
            <a:r>
              <a:rPr lang="ru-RU" dirty="0" err="1" smtClean="0"/>
              <a:t>радикулярный</a:t>
            </a:r>
            <a:r>
              <a:rPr lang="ru-RU" dirty="0" smtClean="0"/>
              <a:t> </a:t>
            </a:r>
            <a:r>
              <a:rPr lang="ru-RU" dirty="0"/>
              <a:t>конфликт на шейном уровне: клинику, диагностику, консервативное и хирургическое лечение, малоинвазивные процедуры.</a:t>
            </a:r>
          </a:p>
        </p:txBody>
      </p:sp>
    </p:spTree>
    <p:extLst>
      <p:ext uri="{BB962C8B-B14F-4D97-AF65-F5344CB8AC3E}">
        <p14:creationId xmlns:p14="http://schemas.microsoft.com/office/powerpoint/2010/main" val="3853751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63538"/>
            <a:ext cx="8229600" cy="419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400" b="1" smtClean="0"/>
              <a:t>Строение позвонков</a:t>
            </a:r>
            <a:endParaRPr lang="en-US" smtClean="0"/>
          </a:p>
        </p:txBody>
      </p:sp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287338" y="4568825"/>
            <a:ext cx="8569325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800" b="1">
                <a:latin typeface="Arial" charset="0"/>
              </a:rPr>
              <a:t>Шейный отдел </a:t>
            </a:r>
          </a:p>
          <a:p>
            <a:r>
              <a:rPr lang="ru-RU" sz="1800" b="1">
                <a:latin typeface="Arial" charset="0"/>
              </a:rPr>
              <a:t>Атлант (С1)</a:t>
            </a:r>
            <a:r>
              <a:rPr lang="ru-RU" sz="1800">
                <a:latin typeface="Arial" charset="0"/>
              </a:rPr>
              <a:t> состоит из двух дужек и боковых масс</a:t>
            </a:r>
          </a:p>
          <a:p>
            <a:r>
              <a:rPr lang="ru-RU" sz="1800">
                <a:latin typeface="Arial" charset="0"/>
              </a:rPr>
              <a:t>Передняя дуга, передний бугорок.</a:t>
            </a:r>
          </a:p>
          <a:p>
            <a:r>
              <a:rPr lang="ru-RU" sz="1800">
                <a:latin typeface="Arial" charset="0"/>
              </a:rPr>
              <a:t>Задняя дуга, задний бугорок.</a:t>
            </a:r>
          </a:p>
          <a:p>
            <a:r>
              <a:rPr lang="ru-RU" sz="1800">
                <a:latin typeface="Arial" charset="0"/>
              </a:rPr>
              <a:t>Боковые массы.</a:t>
            </a:r>
          </a:p>
          <a:p>
            <a:r>
              <a:rPr lang="ru-RU" sz="1800">
                <a:latin typeface="Arial" charset="0"/>
              </a:rPr>
              <a:t>Поперечные отростки, в которых имеются поперечные отверстия, в которых проходит позвоночная артерия.</a:t>
            </a:r>
          </a:p>
        </p:txBody>
      </p:sp>
      <p:pic>
        <p:nvPicPr>
          <p:cNvPr id="90116" name="Picture 4" descr="1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125538"/>
            <a:ext cx="7272337" cy="3040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983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1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03200"/>
            <a:ext cx="8229600" cy="633413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smtClean="0">
                <a:solidFill>
                  <a:schemeClr val="tx1"/>
                </a:solidFill>
              </a:rPr>
              <a:t>Аксис или осевой позвонок</a:t>
            </a:r>
            <a:endParaRPr lang="en-US" sz="2400" b="1" smtClean="0">
              <a:solidFill>
                <a:schemeClr val="tx1"/>
              </a:solidFill>
            </a:endParaRPr>
          </a:p>
        </p:txBody>
      </p:sp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292100" y="5013325"/>
            <a:ext cx="85598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800" b="1">
                <a:latin typeface="Arial" charset="0"/>
              </a:rPr>
              <a:t>Аксис или осевой позвонок (С2) состоит из тела и дужек.</a:t>
            </a:r>
            <a:endParaRPr lang="ru-RU" sz="1800">
              <a:latin typeface="Arial" charset="0"/>
            </a:endParaRPr>
          </a:p>
          <a:p>
            <a:r>
              <a:rPr lang="ru-RU" sz="1800">
                <a:latin typeface="Arial" charset="0"/>
              </a:rPr>
              <a:t>От тела С2 вверх отходит зубовидный отросток.</a:t>
            </a:r>
          </a:p>
          <a:p>
            <a:r>
              <a:rPr lang="ru-RU" sz="1800">
                <a:latin typeface="Arial" charset="0"/>
              </a:rPr>
              <a:t>Дуга, ножки дуги.</a:t>
            </a:r>
          </a:p>
          <a:p>
            <a:r>
              <a:rPr lang="ru-RU" sz="1800">
                <a:latin typeface="Arial" charset="0"/>
              </a:rPr>
              <a:t>Поперечные отростки.</a:t>
            </a:r>
          </a:p>
          <a:p>
            <a:r>
              <a:rPr lang="ru-RU" sz="1800">
                <a:latin typeface="Arial" charset="0"/>
              </a:rPr>
              <a:t>Нижнесуставные отростки</a:t>
            </a:r>
          </a:p>
          <a:p>
            <a:r>
              <a:rPr lang="ru-RU" sz="1800">
                <a:latin typeface="Arial" charset="0"/>
              </a:rPr>
              <a:t>Остистый отросток.</a:t>
            </a:r>
          </a:p>
        </p:txBody>
      </p:sp>
      <p:pic>
        <p:nvPicPr>
          <p:cNvPr id="91140" name="Picture 4" descr="1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1663" y="1484313"/>
            <a:ext cx="6778625" cy="32559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6825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03200"/>
            <a:ext cx="8229600" cy="561975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smtClean="0">
                <a:solidFill>
                  <a:schemeClr val="tx1"/>
                </a:solidFill>
              </a:rPr>
              <a:t>Позвонки  С3 – С7</a:t>
            </a:r>
            <a:endParaRPr lang="en-US" sz="2400" b="1" smtClean="0">
              <a:solidFill>
                <a:schemeClr val="tx1"/>
              </a:solidFill>
            </a:endParaRPr>
          </a:p>
        </p:txBody>
      </p:sp>
      <p:pic>
        <p:nvPicPr>
          <p:cNvPr id="92163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6825" y="774700"/>
            <a:ext cx="3322638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711200" y="5516563"/>
            <a:ext cx="77216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800" b="1">
                <a:latin typeface="Arial" charset="0"/>
              </a:rPr>
              <a:t>Позвонки  С3 – С7  имеют одинаковое строение.</a:t>
            </a:r>
            <a:endParaRPr lang="ru-RU" sz="1800">
              <a:latin typeface="Arial" charset="0"/>
            </a:endParaRPr>
          </a:p>
          <a:p>
            <a:r>
              <a:rPr lang="ru-RU" sz="1800">
                <a:latin typeface="Arial" charset="0"/>
              </a:rPr>
              <a:t>Тело,</a:t>
            </a:r>
            <a:r>
              <a:rPr lang="en-US" sz="1800">
                <a:latin typeface="Arial" charset="0"/>
              </a:rPr>
              <a:t>					</a:t>
            </a:r>
            <a:r>
              <a:rPr lang="ru-RU" sz="1800">
                <a:latin typeface="Arial" charset="0"/>
              </a:rPr>
              <a:t>Суставные отростки,</a:t>
            </a:r>
          </a:p>
          <a:p>
            <a:r>
              <a:rPr lang="ru-RU" sz="1800">
                <a:latin typeface="Arial" charset="0"/>
              </a:rPr>
              <a:t>Дужка,</a:t>
            </a:r>
            <a:r>
              <a:rPr lang="en-US" sz="1800">
                <a:latin typeface="Arial" charset="0"/>
              </a:rPr>
              <a:t>					</a:t>
            </a:r>
            <a:r>
              <a:rPr lang="ru-RU" sz="1800">
                <a:latin typeface="Arial" charset="0"/>
              </a:rPr>
              <a:t>Остистый отросток,</a:t>
            </a:r>
          </a:p>
          <a:p>
            <a:r>
              <a:rPr lang="ru-RU" sz="1800">
                <a:latin typeface="Arial" charset="0"/>
              </a:rPr>
              <a:t>Поперечные отростки, </a:t>
            </a:r>
            <a:r>
              <a:rPr lang="en-US" sz="1800">
                <a:latin typeface="Arial" charset="0"/>
              </a:rPr>
              <a:t>			</a:t>
            </a:r>
            <a:r>
              <a:rPr lang="ru-RU" sz="1800">
                <a:latin typeface="Arial" charset="0"/>
              </a:rPr>
              <a:t>Полулунные отростки</a:t>
            </a:r>
          </a:p>
        </p:txBody>
      </p:sp>
      <p:pic>
        <p:nvPicPr>
          <p:cNvPr id="9216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3563938" cy="288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6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997200"/>
            <a:ext cx="2808287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919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17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229600" cy="506413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smtClean="0">
                <a:solidFill>
                  <a:schemeClr val="tx1"/>
                </a:solidFill>
              </a:rPr>
              <a:t>Полулунные отростки</a:t>
            </a:r>
            <a:endParaRPr lang="en-US" sz="2400" b="1" smtClean="0">
              <a:solidFill>
                <a:schemeClr val="tx1"/>
              </a:solidFill>
            </a:endParaRPr>
          </a:p>
        </p:txBody>
      </p:sp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4800600" y="3810000"/>
            <a:ext cx="4038600" cy="288925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1600">
                <a:latin typeface="Arial" charset="0"/>
              </a:rPr>
              <a:t>Полулунные отростки состоят из</a:t>
            </a:r>
          </a:p>
          <a:p>
            <a:pPr>
              <a:spcBef>
                <a:spcPct val="20000"/>
              </a:spcBef>
            </a:pPr>
            <a:r>
              <a:rPr lang="ru-RU" sz="1600">
                <a:latin typeface="Arial" charset="0"/>
              </a:rPr>
              <a:t>губчатой костной ткани как и тела</a:t>
            </a:r>
          </a:p>
          <a:p>
            <a:pPr>
              <a:spcBef>
                <a:spcPct val="20000"/>
              </a:spcBef>
            </a:pPr>
            <a:r>
              <a:rPr lang="ru-RU" sz="1600">
                <a:latin typeface="Arial" charset="0"/>
              </a:rPr>
              <a:t>позвонков.</a:t>
            </a:r>
          </a:p>
          <a:p>
            <a:r>
              <a:rPr lang="ru-RU" sz="1600">
                <a:latin typeface="Arial" charset="0"/>
              </a:rPr>
              <a:t>Средняя часть полулунного отростка </a:t>
            </a:r>
          </a:p>
          <a:p>
            <a:r>
              <a:rPr lang="ru-RU" sz="1600">
                <a:latin typeface="Arial" charset="0"/>
              </a:rPr>
              <a:t>является медиальной стенкой канала</a:t>
            </a:r>
          </a:p>
          <a:p>
            <a:r>
              <a:rPr lang="ru-RU" sz="1600">
                <a:latin typeface="Arial" charset="0"/>
              </a:rPr>
              <a:t>позвоночной артерии.  </a:t>
            </a:r>
          </a:p>
          <a:p>
            <a:r>
              <a:rPr lang="ru-RU" sz="1600">
                <a:latin typeface="Arial" charset="0"/>
              </a:rPr>
              <a:t>Полулунные отростки препятствуют</a:t>
            </a:r>
          </a:p>
          <a:p>
            <a:r>
              <a:rPr lang="ru-RU" sz="1600">
                <a:latin typeface="Arial" charset="0"/>
              </a:rPr>
              <a:t>сближению тел и выпадению </a:t>
            </a:r>
          </a:p>
          <a:p>
            <a:r>
              <a:rPr lang="ru-RU" sz="1600">
                <a:latin typeface="Arial" charset="0"/>
              </a:rPr>
              <a:t>фораменальных грыж. </a:t>
            </a:r>
          </a:p>
          <a:p>
            <a:r>
              <a:rPr lang="ru-RU" sz="1600">
                <a:latin typeface="Arial" charset="0"/>
              </a:rPr>
              <a:t>Высота полулунных отростков </a:t>
            </a:r>
          </a:p>
          <a:p>
            <a:r>
              <a:rPr lang="ru-RU" sz="1600">
                <a:latin typeface="Arial" charset="0"/>
              </a:rPr>
              <a:t>варьирует от 3 до 7 мм. </a:t>
            </a:r>
          </a:p>
        </p:txBody>
      </p:sp>
      <p:pic>
        <p:nvPicPr>
          <p:cNvPr id="931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57200"/>
            <a:ext cx="4251325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8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7" t="9866" r="27907" b="25999"/>
          <a:stretch>
            <a:fillRect/>
          </a:stretch>
        </p:blipFill>
        <p:spPr bwMode="auto">
          <a:xfrm>
            <a:off x="5257800" y="152400"/>
            <a:ext cx="2581275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0" name="Line 9"/>
          <p:cNvSpPr>
            <a:spLocks noChangeShapeType="1"/>
          </p:cNvSpPr>
          <p:nvPr/>
        </p:nvSpPr>
        <p:spPr bwMode="auto">
          <a:xfrm flipV="1">
            <a:off x="6096000" y="1066800"/>
            <a:ext cx="228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3191" name="Line 10"/>
          <p:cNvSpPr>
            <a:spLocks noChangeShapeType="1"/>
          </p:cNvSpPr>
          <p:nvPr/>
        </p:nvSpPr>
        <p:spPr bwMode="auto">
          <a:xfrm flipH="1" flipV="1">
            <a:off x="6781800" y="1447800"/>
            <a:ext cx="152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65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457200" y="3886200"/>
            <a:ext cx="5745163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400">
                <a:latin typeface="Arial" charset="0"/>
              </a:rPr>
              <a:t>Поперечные отростки в позвонках С1-С6 (С7) имеют поперечные отверстия. </a:t>
            </a:r>
          </a:p>
          <a:p>
            <a:r>
              <a:rPr lang="ru-RU" sz="2400">
                <a:latin typeface="Arial" charset="0"/>
              </a:rPr>
              <a:t>Поперечные отверстия образуют канал, в котором проходит позвоночная артерия с одноименным симпатическим сплетением (нерв Франка). </a:t>
            </a:r>
          </a:p>
        </p:txBody>
      </p:sp>
      <p:pic>
        <p:nvPicPr>
          <p:cNvPr id="9421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343400" cy="351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04800"/>
            <a:ext cx="3875088" cy="349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3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88" t="9375" r="29688" b="40625"/>
          <a:stretch>
            <a:fillRect/>
          </a:stretch>
        </p:blipFill>
        <p:spPr bwMode="auto">
          <a:xfrm>
            <a:off x="6381750" y="3886200"/>
            <a:ext cx="222885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4" name="Line 9"/>
          <p:cNvSpPr>
            <a:spLocks noChangeShapeType="1"/>
          </p:cNvSpPr>
          <p:nvPr/>
        </p:nvSpPr>
        <p:spPr bwMode="auto">
          <a:xfrm flipH="1" flipV="1">
            <a:off x="8077200" y="4953000"/>
            <a:ext cx="3048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4215" name="Line 10"/>
          <p:cNvSpPr>
            <a:spLocks noChangeShapeType="1"/>
          </p:cNvSpPr>
          <p:nvPr/>
        </p:nvSpPr>
        <p:spPr bwMode="auto">
          <a:xfrm flipV="1">
            <a:off x="6553200" y="4953000"/>
            <a:ext cx="3810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45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03200"/>
            <a:ext cx="8229600" cy="254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000" b="1" smtClean="0">
                <a:solidFill>
                  <a:schemeClr val="tx1"/>
                </a:solidFill>
              </a:rPr>
              <a:t>Остистые отростки</a:t>
            </a:r>
            <a:endParaRPr lang="en-US" sz="2000" b="1" smtClean="0">
              <a:solidFill>
                <a:schemeClr val="tx1"/>
              </a:solidFill>
            </a:endParaRPr>
          </a:p>
        </p:txBody>
      </p:sp>
      <p:pic>
        <p:nvPicPr>
          <p:cNvPr id="9523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533400"/>
            <a:ext cx="4021138" cy="3254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152400" y="4114800"/>
            <a:ext cx="5334000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>
                <a:latin typeface="Arial" charset="0"/>
              </a:rPr>
              <a:t>Остистые отростки отходят от дуги почти горизонтально. </a:t>
            </a:r>
          </a:p>
          <a:p>
            <a:r>
              <a:rPr lang="ru-RU">
                <a:latin typeface="Arial" charset="0"/>
              </a:rPr>
              <a:t>У С3, С4, С5 остистые отростки очень короткие, концы их раздвоены. </a:t>
            </a:r>
          </a:p>
          <a:p>
            <a:r>
              <a:rPr lang="ru-RU">
                <a:latin typeface="Arial" charset="0"/>
              </a:rPr>
              <a:t>Остистый отросток у С6  значительно длиннее чем у вышележащих позвонков, </a:t>
            </a:r>
          </a:p>
          <a:p>
            <a:r>
              <a:rPr lang="ru-RU">
                <a:latin typeface="Arial" charset="0"/>
              </a:rPr>
              <a:t>у С7 – самый длинный, резко выдается кзади.</a:t>
            </a:r>
          </a:p>
        </p:txBody>
      </p:sp>
      <p:pic>
        <p:nvPicPr>
          <p:cNvPr id="95237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76800" y="152400"/>
            <a:ext cx="3962400" cy="32448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23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23438" r="20313" b="6250"/>
          <a:stretch>
            <a:fillRect/>
          </a:stretch>
        </p:blipFill>
        <p:spPr bwMode="auto">
          <a:xfrm>
            <a:off x="5638800" y="3429000"/>
            <a:ext cx="29718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9" name="Line 10"/>
          <p:cNvSpPr>
            <a:spLocks noChangeShapeType="1"/>
          </p:cNvSpPr>
          <p:nvPr/>
        </p:nvSpPr>
        <p:spPr bwMode="auto">
          <a:xfrm flipH="1">
            <a:off x="8001000" y="4953000"/>
            <a:ext cx="5334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5240" name="Line 11"/>
          <p:cNvSpPr>
            <a:spLocks noChangeShapeType="1"/>
          </p:cNvSpPr>
          <p:nvPr/>
        </p:nvSpPr>
        <p:spPr bwMode="auto">
          <a:xfrm flipH="1">
            <a:off x="8153400" y="4953000"/>
            <a:ext cx="3810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5241" name="Line 12"/>
          <p:cNvSpPr>
            <a:spLocks noChangeShapeType="1"/>
          </p:cNvSpPr>
          <p:nvPr/>
        </p:nvSpPr>
        <p:spPr bwMode="auto">
          <a:xfrm flipH="1">
            <a:off x="7848600" y="4953000"/>
            <a:ext cx="6858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5242" name="Line 13"/>
          <p:cNvSpPr>
            <a:spLocks noChangeShapeType="1"/>
          </p:cNvSpPr>
          <p:nvPr/>
        </p:nvSpPr>
        <p:spPr bwMode="auto">
          <a:xfrm flipH="1">
            <a:off x="7848600" y="4953000"/>
            <a:ext cx="685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34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27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29600" cy="419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400" b="1" smtClean="0">
                <a:solidFill>
                  <a:schemeClr val="tx1"/>
                </a:solidFill>
              </a:rPr>
              <a:t>Межпозвонковые суставы</a:t>
            </a:r>
            <a:endParaRPr lang="en-US" sz="2400" b="1" smtClean="0">
              <a:solidFill>
                <a:schemeClr val="tx1"/>
              </a:solidFill>
            </a:endParaRPr>
          </a:p>
        </p:txBody>
      </p:sp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152400" y="533400"/>
            <a:ext cx="2667000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800">
                <a:latin typeface="Arial" charset="0"/>
              </a:rPr>
              <a:t>Межпозвонковые суставы образованы нижним суставным отростком вышележащего позвонка и верхним суставным отростком нижележащего позвонка (уровень от С2 до С7).</a:t>
            </a:r>
          </a:p>
        </p:txBody>
      </p:sp>
      <p:pic>
        <p:nvPicPr>
          <p:cNvPr id="9626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19400" y="533400"/>
            <a:ext cx="3127375" cy="495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26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3" t="7300" r="8678"/>
          <a:stretch>
            <a:fillRect/>
          </a:stretch>
        </p:blipFill>
        <p:spPr bwMode="auto">
          <a:xfrm>
            <a:off x="265113" y="3352800"/>
            <a:ext cx="2468562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2" name="Picture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t="17188" r="25000"/>
          <a:stretch>
            <a:fillRect/>
          </a:stretch>
        </p:blipFill>
        <p:spPr bwMode="auto">
          <a:xfrm>
            <a:off x="6030913" y="533400"/>
            <a:ext cx="2884487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3" name="Line 22"/>
          <p:cNvSpPr>
            <a:spLocks noChangeShapeType="1"/>
          </p:cNvSpPr>
          <p:nvPr/>
        </p:nvSpPr>
        <p:spPr bwMode="auto">
          <a:xfrm flipH="1">
            <a:off x="7772400" y="2514600"/>
            <a:ext cx="4572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6264" name="Line 23"/>
          <p:cNvSpPr>
            <a:spLocks noChangeShapeType="1"/>
          </p:cNvSpPr>
          <p:nvPr/>
        </p:nvSpPr>
        <p:spPr bwMode="auto">
          <a:xfrm flipH="1" flipV="1">
            <a:off x="7620000" y="2286000"/>
            <a:ext cx="6096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6265" name="Line 24"/>
          <p:cNvSpPr>
            <a:spLocks noChangeShapeType="1"/>
          </p:cNvSpPr>
          <p:nvPr/>
        </p:nvSpPr>
        <p:spPr bwMode="auto">
          <a:xfrm flipH="1">
            <a:off x="7772400" y="25146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59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561975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smtClean="0"/>
              <a:t>Межпозвонковые диски</a:t>
            </a:r>
            <a:endParaRPr lang="en-US" smtClean="0"/>
          </a:p>
        </p:txBody>
      </p:sp>
      <p:sp>
        <p:nvSpPr>
          <p:cNvPr id="97283" name="Rectangle 3"/>
          <p:cNvSpPr>
            <a:spLocks noChangeArrowheads="1"/>
          </p:cNvSpPr>
          <p:nvPr/>
        </p:nvSpPr>
        <p:spPr bwMode="auto">
          <a:xfrm>
            <a:off x="250825" y="1773238"/>
            <a:ext cx="4248150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800">
                <a:latin typeface="Arial" charset="0"/>
              </a:rPr>
              <a:t>У взрослых ширина дисков в среднем 2 – 3 мм. В норме самые высокие диски </a:t>
            </a:r>
            <a:r>
              <a:rPr lang="ru-RU" sz="1800" b="1">
                <a:solidFill>
                  <a:schemeClr val="hlink"/>
                </a:solidFill>
                <a:latin typeface="Arial" charset="0"/>
              </a:rPr>
              <a:t>С4-С5</a:t>
            </a:r>
            <a:r>
              <a:rPr lang="ru-RU" sz="1800">
                <a:solidFill>
                  <a:schemeClr val="hlink"/>
                </a:solidFill>
                <a:latin typeface="Arial" charset="0"/>
              </a:rPr>
              <a:t>, </a:t>
            </a:r>
            <a:r>
              <a:rPr lang="ru-RU" sz="1800" b="1">
                <a:solidFill>
                  <a:schemeClr val="hlink"/>
                </a:solidFill>
                <a:latin typeface="Arial" charset="0"/>
              </a:rPr>
              <a:t>С5-С6</a:t>
            </a:r>
            <a:r>
              <a:rPr lang="ru-RU" sz="1800">
                <a:latin typeface="Arial" charset="0"/>
              </a:rPr>
              <a:t>.</a:t>
            </a:r>
          </a:p>
        </p:txBody>
      </p:sp>
      <p:pic>
        <p:nvPicPr>
          <p:cNvPr id="9728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836613"/>
            <a:ext cx="4010025" cy="5462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205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490538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smtClean="0"/>
              <a:t>Межпозвонковые отверстия</a:t>
            </a:r>
            <a:endParaRPr lang="en-US" smtClean="0"/>
          </a:p>
        </p:txBody>
      </p:sp>
      <p:sp>
        <p:nvSpPr>
          <p:cNvPr id="98307" name="Rectangle 3"/>
          <p:cNvSpPr>
            <a:spLocks noChangeArrowheads="1"/>
          </p:cNvSpPr>
          <p:nvPr/>
        </p:nvSpPr>
        <p:spPr bwMode="auto">
          <a:xfrm>
            <a:off x="395288" y="4343400"/>
            <a:ext cx="8748712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400">
                <a:latin typeface="Arial" charset="0"/>
              </a:rPr>
              <a:t>Стенки межпозвонкового отверстия </a:t>
            </a:r>
          </a:p>
          <a:p>
            <a:r>
              <a:rPr lang="ru-RU" sz="2400">
                <a:latin typeface="Arial" charset="0"/>
              </a:rPr>
              <a:t>- передняя: задний отдел тела вышележащего позвонка, межпозвонковый диск, крючковидный отросток.</a:t>
            </a:r>
          </a:p>
          <a:p>
            <a:r>
              <a:rPr lang="ru-RU" sz="2400">
                <a:latin typeface="Arial" charset="0"/>
              </a:rPr>
              <a:t>- верхняя и нижняя :  вырезки ножек дужек.</a:t>
            </a:r>
          </a:p>
          <a:p>
            <a:r>
              <a:rPr lang="ru-RU" sz="2400">
                <a:latin typeface="Arial" charset="0"/>
              </a:rPr>
              <a:t>- задняя : верхнесуставной отросток нижележащего позвонка и желтая связка.</a:t>
            </a:r>
          </a:p>
        </p:txBody>
      </p:sp>
      <p:pic>
        <p:nvPicPr>
          <p:cNvPr id="9830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1219200"/>
            <a:ext cx="3733800" cy="2679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30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30"/>
          <a:stretch>
            <a:fillRect/>
          </a:stretch>
        </p:blipFill>
        <p:spPr bwMode="auto">
          <a:xfrm>
            <a:off x="6645275" y="76200"/>
            <a:ext cx="22987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10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5" t="14058" r="14940" b="4782"/>
          <a:stretch>
            <a:fillRect/>
          </a:stretch>
        </p:blipFill>
        <p:spPr bwMode="auto">
          <a:xfrm>
            <a:off x="4038600" y="990600"/>
            <a:ext cx="248285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1" name="Line 10"/>
          <p:cNvSpPr>
            <a:spLocks noChangeShapeType="1"/>
          </p:cNvSpPr>
          <p:nvPr/>
        </p:nvSpPr>
        <p:spPr bwMode="auto">
          <a:xfrm flipV="1">
            <a:off x="7315200" y="3200400"/>
            <a:ext cx="304800" cy="3048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8312" name="Line 11"/>
          <p:cNvSpPr>
            <a:spLocks noChangeShapeType="1"/>
          </p:cNvSpPr>
          <p:nvPr/>
        </p:nvSpPr>
        <p:spPr bwMode="auto">
          <a:xfrm flipV="1">
            <a:off x="7315200" y="3429000"/>
            <a:ext cx="457200" cy="76200"/>
          </a:xfrm>
          <a:prstGeom prst="line">
            <a:avLst/>
          </a:prstGeom>
          <a:noFill/>
          <a:ln w="9525">
            <a:solidFill>
              <a:srgbClr val="FF993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8313" name="Line 12"/>
          <p:cNvSpPr>
            <a:spLocks noChangeShapeType="1"/>
          </p:cNvSpPr>
          <p:nvPr/>
        </p:nvSpPr>
        <p:spPr bwMode="auto">
          <a:xfrm>
            <a:off x="7315200" y="3505200"/>
            <a:ext cx="609600" cy="228600"/>
          </a:xfrm>
          <a:prstGeom prst="line">
            <a:avLst/>
          </a:prstGeom>
          <a:noFill/>
          <a:ln w="9525">
            <a:solidFill>
              <a:srgbClr val="F612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96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79413"/>
            <a:ext cx="8229600" cy="419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400" b="1" smtClean="0"/>
              <a:t>Межпозвонковые отверстия</a:t>
            </a:r>
            <a:endParaRPr lang="en-US" smtClean="0"/>
          </a:p>
        </p:txBody>
      </p:sp>
      <p:sp>
        <p:nvSpPr>
          <p:cNvPr id="99331" name="Rectangle 3"/>
          <p:cNvSpPr>
            <a:spLocks noChangeArrowheads="1"/>
          </p:cNvSpPr>
          <p:nvPr/>
        </p:nvSpPr>
        <p:spPr bwMode="auto">
          <a:xfrm>
            <a:off x="179388" y="5105400"/>
            <a:ext cx="8964612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400">
                <a:latin typeface="Arial" charset="0"/>
              </a:rPr>
              <a:t>Топографо-анатомическое взаимоотношение крючковидного отростка (</a:t>
            </a:r>
            <a:r>
              <a:rPr lang="en-US" sz="2400">
                <a:latin typeface="Arial" charset="0"/>
              </a:rPr>
              <a:t>u</a:t>
            </a:r>
            <a:r>
              <a:rPr lang="ru-RU" sz="2400">
                <a:latin typeface="Arial" charset="0"/>
              </a:rPr>
              <a:t>), позвоночной артерии (</a:t>
            </a:r>
            <a:r>
              <a:rPr lang="en-US" sz="2400">
                <a:latin typeface="Arial" charset="0"/>
              </a:rPr>
              <a:t>a</a:t>
            </a:r>
            <a:r>
              <a:rPr lang="ru-RU" sz="2400">
                <a:latin typeface="Arial" charset="0"/>
              </a:rPr>
              <a:t>), спинального нерва (</a:t>
            </a:r>
            <a:r>
              <a:rPr lang="en-US" sz="2400">
                <a:latin typeface="Arial" charset="0"/>
              </a:rPr>
              <a:t>n</a:t>
            </a:r>
            <a:r>
              <a:rPr lang="ru-RU" sz="2400">
                <a:latin typeface="Arial" charset="0"/>
              </a:rPr>
              <a:t>), е- замыкательная пластинка позвонка.</a:t>
            </a:r>
          </a:p>
        </p:txBody>
      </p:sp>
      <p:pic>
        <p:nvPicPr>
          <p:cNvPr id="9933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95600" y="1450975"/>
            <a:ext cx="3763963" cy="34448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33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00" t="17722" r="20389" b="20253"/>
          <a:stretch>
            <a:fillRect/>
          </a:stretch>
        </p:blipFill>
        <p:spPr bwMode="auto">
          <a:xfrm>
            <a:off x="6705600" y="1219200"/>
            <a:ext cx="22098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3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14400"/>
            <a:ext cx="2657475" cy="402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722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ChangeArrowheads="1"/>
          </p:cNvSpPr>
          <p:nvPr/>
        </p:nvSpPr>
        <p:spPr bwMode="auto">
          <a:xfrm>
            <a:off x="1676400" y="3505200"/>
            <a:ext cx="2286000" cy="990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78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03200"/>
            <a:ext cx="8229600" cy="561975"/>
          </a:xfrm>
          <a:ln>
            <a:solidFill>
              <a:schemeClr val="hlink"/>
            </a:solidFill>
          </a:ln>
        </p:spPr>
        <p:txBody>
          <a:bodyPr/>
          <a:lstStyle/>
          <a:p>
            <a:pPr algn="ctr" eaLnBrk="1" hangingPunct="1">
              <a:defRPr/>
            </a:pPr>
            <a:r>
              <a:rPr lang="ru-RU" sz="2800" b="1" i="1" smtClean="0">
                <a:solidFill>
                  <a:schemeClr val="hlink"/>
                </a:solidFill>
              </a:rPr>
              <a:t>Размеры позвоночного канала</a:t>
            </a:r>
            <a:endParaRPr lang="en-US" sz="2800" b="1" i="1" smtClean="0">
              <a:solidFill>
                <a:schemeClr val="hlink"/>
              </a:solidFill>
            </a:endParaRPr>
          </a:p>
        </p:txBody>
      </p:sp>
      <p:sp>
        <p:nvSpPr>
          <p:cNvPr id="100356" name="Rectangle 3"/>
          <p:cNvSpPr>
            <a:spLocks noChangeArrowheads="1"/>
          </p:cNvSpPr>
          <p:nvPr/>
        </p:nvSpPr>
        <p:spPr bwMode="auto">
          <a:xfrm>
            <a:off x="228600" y="1041400"/>
            <a:ext cx="5622925" cy="49784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r>
              <a:rPr lang="ru-RU" b="1" dirty="0">
                <a:latin typeface="Arial" charset="0"/>
              </a:rPr>
              <a:t>Шейный отдел (сагиттальный размер).</a:t>
            </a:r>
            <a:endParaRPr lang="ru-RU" dirty="0">
              <a:latin typeface="Arial" charset="0"/>
            </a:endParaRPr>
          </a:p>
          <a:p>
            <a:r>
              <a:rPr lang="ru-RU" dirty="0">
                <a:latin typeface="Arial" charset="0"/>
              </a:rPr>
              <a:t>                      15 мм (не менее) - нормальный</a:t>
            </a:r>
          </a:p>
          <a:p>
            <a:r>
              <a:rPr lang="ru-RU" dirty="0">
                <a:latin typeface="Arial" charset="0"/>
              </a:rPr>
              <a:t>                      15 мм и менее     - средний    </a:t>
            </a:r>
          </a:p>
          <a:p>
            <a:r>
              <a:rPr lang="ru-RU" dirty="0">
                <a:latin typeface="Arial" charset="0"/>
              </a:rPr>
              <a:t>                      14 мм и менее     - узкий</a:t>
            </a:r>
          </a:p>
          <a:p>
            <a:endParaRPr lang="ru-RU" dirty="0">
              <a:latin typeface="Arial" charset="0"/>
            </a:endParaRPr>
          </a:p>
          <a:p>
            <a:r>
              <a:rPr lang="ru-RU" dirty="0">
                <a:latin typeface="Arial" charset="0"/>
              </a:rPr>
              <a:t>Методика относительного сопоставления </a:t>
            </a:r>
          </a:p>
          <a:p>
            <a:r>
              <a:rPr lang="ru-RU" dirty="0">
                <a:latin typeface="Arial" charset="0"/>
              </a:rPr>
              <a:t>для определения размера позвоночного канала :</a:t>
            </a:r>
          </a:p>
          <a:p>
            <a:r>
              <a:rPr lang="ru-RU" dirty="0">
                <a:solidFill>
                  <a:srgbClr val="FFFF00"/>
                </a:solidFill>
                <a:latin typeface="Arial" charset="0"/>
              </a:rPr>
              <a:t>                           </a:t>
            </a:r>
            <a:r>
              <a:rPr lang="en-US" dirty="0">
                <a:solidFill>
                  <a:srgbClr val="000000"/>
                </a:solidFill>
                <a:latin typeface="Arial" charset="0"/>
              </a:rPr>
              <a:t>d</a:t>
            </a:r>
            <a:r>
              <a:rPr lang="ru-RU" dirty="0">
                <a:solidFill>
                  <a:srgbClr val="000000"/>
                </a:solidFill>
                <a:latin typeface="Arial" charset="0"/>
              </a:rPr>
              <a:t> канала </a:t>
            </a:r>
          </a:p>
          <a:p>
            <a:r>
              <a:rPr lang="ru-RU" dirty="0">
                <a:solidFill>
                  <a:srgbClr val="000000"/>
                </a:solidFill>
                <a:latin typeface="Arial" charset="0"/>
              </a:rPr>
              <a:t>                           --------------</a:t>
            </a:r>
          </a:p>
          <a:p>
            <a:r>
              <a:rPr lang="ru-RU" dirty="0">
                <a:solidFill>
                  <a:srgbClr val="000000"/>
                </a:solidFill>
                <a:latin typeface="Arial" charset="0"/>
              </a:rPr>
              <a:t>                      </a:t>
            </a:r>
            <a:r>
              <a:rPr lang="en-US" dirty="0">
                <a:solidFill>
                  <a:srgbClr val="000000"/>
                </a:solidFill>
                <a:latin typeface="Arial" charset="0"/>
              </a:rPr>
              <a:t>d</a:t>
            </a:r>
            <a:r>
              <a:rPr lang="ru-RU" dirty="0">
                <a:solidFill>
                  <a:srgbClr val="000000"/>
                </a:solidFill>
                <a:latin typeface="Arial" charset="0"/>
              </a:rPr>
              <a:t> тела позвонка</a:t>
            </a:r>
          </a:p>
          <a:p>
            <a:endParaRPr lang="ru-RU" dirty="0">
              <a:solidFill>
                <a:srgbClr val="FFFF00"/>
              </a:solidFill>
              <a:latin typeface="Arial" charset="0"/>
            </a:endParaRPr>
          </a:p>
          <a:p>
            <a:r>
              <a:rPr lang="ru-RU" dirty="0">
                <a:latin typeface="Arial" charset="0"/>
              </a:rPr>
              <a:t>- узкий канал               –   0,85</a:t>
            </a:r>
          </a:p>
          <a:p>
            <a:r>
              <a:rPr lang="ru-RU" dirty="0">
                <a:latin typeface="Arial" charset="0"/>
              </a:rPr>
              <a:t>- средний канал          –  1,0 </a:t>
            </a:r>
            <a:r>
              <a:rPr lang="en-US" dirty="0">
                <a:latin typeface="Arial" charset="0"/>
                <a:cs typeface="Arial" charset="0"/>
              </a:rPr>
              <a:t>±</a:t>
            </a:r>
            <a:r>
              <a:rPr lang="ru-RU" dirty="0">
                <a:latin typeface="Arial" charset="0"/>
                <a:cs typeface="Arial" charset="0"/>
              </a:rPr>
              <a:t> </a:t>
            </a:r>
            <a:r>
              <a:rPr lang="ru-RU" dirty="0">
                <a:latin typeface="Arial" charset="0"/>
              </a:rPr>
              <a:t>0,1</a:t>
            </a:r>
          </a:p>
          <a:p>
            <a:r>
              <a:rPr lang="ru-RU" dirty="0">
                <a:latin typeface="Arial" charset="0"/>
              </a:rPr>
              <a:t>- широкий канал         –   более 1,0</a:t>
            </a:r>
            <a:endParaRPr lang="ru-RU" b="1" dirty="0">
              <a:latin typeface="Arial" charset="0"/>
            </a:endParaRPr>
          </a:p>
          <a:p>
            <a:r>
              <a:rPr lang="ru-RU" b="1" dirty="0">
                <a:latin typeface="Arial" charset="0"/>
              </a:rPr>
              <a:t>               </a:t>
            </a:r>
          </a:p>
        </p:txBody>
      </p:sp>
      <p:pic>
        <p:nvPicPr>
          <p:cNvPr id="10035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838" y="1143000"/>
            <a:ext cx="3052762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58" name="Line 5"/>
          <p:cNvSpPr>
            <a:spLocks noChangeShapeType="1"/>
          </p:cNvSpPr>
          <p:nvPr/>
        </p:nvSpPr>
        <p:spPr bwMode="auto">
          <a:xfrm flipV="1">
            <a:off x="6248400" y="3200400"/>
            <a:ext cx="685800" cy="1524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0359" name="Line 6"/>
          <p:cNvSpPr>
            <a:spLocks noChangeShapeType="1"/>
          </p:cNvSpPr>
          <p:nvPr/>
        </p:nvSpPr>
        <p:spPr bwMode="auto">
          <a:xfrm flipV="1">
            <a:off x="6934200" y="3124200"/>
            <a:ext cx="762000" cy="76200"/>
          </a:xfrm>
          <a:prstGeom prst="line">
            <a:avLst/>
          </a:prstGeom>
          <a:noFill/>
          <a:ln w="9525">
            <a:solidFill>
              <a:srgbClr val="FF3399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821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03200"/>
            <a:ext cx="8229600" cy="1168400"/>
          </a:xfrm>
          <a:ln>
            <a:solidFill>
              <a:schemeClr val="hlink"/>
            </a:solidFill>
          </a:ln>
        </p:spPr>
        <p:txBody>
          <a:bodyPr/>
          <a:lstStyle/>
          <a:p>
            <a:pPr algn="ctr" eaLnBrk="1" hangingPunct="1">
              <a:defRPr/>
            </a:pPr>
            <a:r>
              <a:rPr lang="ru-RU" sz="2800" b="1" i="1" smtClean="0">
                <a:solidFill>
                  <a:schemeClr val="hlink"/>
                </a:solidFill>
              </a:rPr>
              <a:t>Межпозвонковые отверстия</a:t>
            </a:r>
            <a:r>
              <a:rPr lang="en-US" sz="2800" b="1" i="1" smtClean="0">
                <a:solidFill>
                  <a:schemeClr val="hlink"/>
                </a:solidFill>
              </a:rPr>
              <a:t/>
            </a:r>
            <a:br>
              <a:rPr lang="en-US" sz="2800" b="1" i="1" smtClean="0">
                <a:solidFill>
                  <a:schemeClr val="hlink"/>
                </a:solidFill>
              </a:rPr>
            </a:br>
            <a:r>
              <a:rPr lang="en-US" sz="2800" b="1" i="1" smtClean="0">
                <a:solidFill>
                  <a:schemeClr val="hlink"/>
                </a:solidFill>
              </a:rPr>
              <a:t> </a:t>
            </a:r>
            <a:r>
              <a:rPr lang="ru-RU" sz="2800" b="1" i="1" smtClean="0">
                <a:solidFill>
                  <a:schemeClr val="hlink"/>
                </a:solidFill>
              </a:rPr>
              <a:t>Межпозвонковые суставы</a:t>
            </a:r>
            <a:endParaRPr lang="en-US" sz="2800" b="1" i="1" smtClean="0">
              <a:solidFill>
                <a:schemeClr val="hlink"/>
              </a:solidFill>
            </a:endParaRPr>
          </a:p>
        </p:txBody>
      </p:sp>
      <p:sp>
        <p:nvSpPr>
          <p:cNvPr id="101379" name="Rectangle 3"/>
          <p:cNvSpPr>
            <a:spLocks noChangeArrowheads="1"/>
          </p:cNvSpPr>
          <p:nvPr/>
        </p:nvSpPr>
        <p:spPr bwMode="auto">
          <a:xfrm>
            <a:off x="533400" y="1676400"/>
            <a:ext cx="7467600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 b="1">
                <a:solidFill>
                  <a:schemeClr val="tx2"/>
                </a:solidFill>
                <a:latin typeface="Arial" charset="0"/>
              </a:rPr>
              <a:t>Межпозвонковые отверстия</a:t>
            </a:r>
            <a:r>
              <a:rPr lang="ru-RU" sz="2800">
                <a:latin typeface="Arial" charset="0"/>
              </a:rPr>
              <a:t> </a:t>
            </a:r>
            <a:endParaRPr lang="en-US" sz="2800">
              <a:latin typeface="Arial" charset="0"/>
            </a:endParaRPr>
          </a:p>
          <a:p>
            <a:r>
              <a:rPr lang="ru-RU" sz="2800" b="1">
                <a:latin typeface="Arial" charset="0"/>
              </a:rPr>
              <a:t>Ширина</a:t>
            </a:r>
            <a:endParaRPr lang="ru-RU" sz="2800">
              <a:latin typeface="Arial" charset="0"/>
            </a:endParaRPr>
          </a:p>
          <a:p>
            <a:r>
              <a:rPr lang="ru-RU" sz="2800">
                <a:latin typeface="Arial" charset="0"/>
              </a:rPr>
              <a:t>Шейный и грудной уровень – 4 мм</a:t>
            </a:r>
          </a:p>
          <a:p>
            <a:endParaRPr lang="en-US" sz="2800">
              <a:latin typeface="Arial" charset="0"/>
            </a:endParaRPr>
          </a:p>
          <a:p>
            <a:r>
              <a:rPr lang="ru-RU" sz="2800" b="1">
                <a:latin typeface="Arial" charset="0"/>
              </a:rPr>
              <a:t>Межпозвонковые суставы</a:t>
            </a:r>
          </a:p>
          <a:p>
            <a:r>
              <a:rPr lang="ru-RU" sz="2800" b="1">
                <a:latin typeface="Arial" charset="0"/>
              </a:rPr>
              <a:t>Ширина</a:t>
            </a:r>
          </a:p>
          <a:p>
            <a:r>
              <a:rPr lang="ru-RU" sz="2800">
                <a:latin typeface="Arial" charset="0"/>
              </a:rPr>
              <a:t>Норма       2-4 мм,</a:t>
            </a:r>
          </a:p>
          <a:p>
            <a:r>
              <a:rPr lang="ru-RU" sz="2800">
                <a:latin typeface="Arial" charset="0"/>
              </a:rPr>
              <a:t>Сужение   менее 2 мм.</a:t>
            </a:r>
          </a:p>
        </p:txBody>
      </p:sp>
    </p:spTree>
    <p:extLst>
      <p:ext uri="{BB962C8B-B14F-4D97-AF65-F5344CB8AC3E}">
        <p14:creationId xmlns:p14="http://schemas.microsoft.com/office/powerpoint/2010/main" val="11712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Шейный отдел позвоночника </a:t>
            </a:r>
          </a:p>
        </p:txBody>
      </p:sp>
      <p:sp>
        <p:nvSpPr>
          <p:cNvPr id="382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Выраженная двигательная функция</a:t>
            </a:r>
          </a:p>
          <a:p>
            <a:pPr eaLnBrk="1" hangingPunct="1">
              <a:defRPr/>
            </a:pPr>
            <a:r>
              <a:rPr lang="ru-RU" smtClean="0"/>
              <a:t>Не несёт становой нагрузки</a:t>
            </a:r>
          </a:p>
          <a:p>
            <a:pPr eaLnBrk="1" hangingPunct="1">
              <a:defRPr/>
            </a:pPr>
            <a:r>
              <a:rPr lang="ru-RU" smtClean="0"/>
              <a:t>Шейный лордоз обусловлен расположением пульпозного ядра в переднем отделе МПД</a:t>
            </a:r>
          </a:p>
        </p:txBody>
      </p:sp>
    </p:spTree>
    <p:extLst>
      <p:ext uri="{BB962C8B-B14F-4D97-AF65-F5344CB8AC3E}">
        <p14:creationId xmlns:p14="http://schemas.microsoft.com/office/powerpoint/2010/main" val="65222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601200" cy="762000"/>
          </a:xfrm>
        </p:spPr>
        <p:txBody>
          <a:bodyPr>
            <a:normAutofit fontScale="90000"/>
          </a:bodyPr>
          <a:lstStyle/>
          <a:p>
            <a:pPr marL="92075" indent="-92075" algn="ctr" eaLnBrk="1" hangingPunct="1">
              <a:defRPr/>
            </a:pPr>
            <a:r>
              <a:rPr lang="en-US" b="1" i="1" smtClean="0"/>
              <a:t>I</a:t>
            </a:r>
            <a:r>
              <a:rPr lang="ru-RU" b="1" i="1" smtClean="0"/>
              <a:t> </a:t>
            </a:r>
            <a:r>
              <a:rPr lang="ru-RU" sz="2800" b="1" i="1" smtClean="0"/>
              <a:t>период.</a:t>
            </a:r>
            <a:r>
              <a:rPr lang="ru-RU" sz="2800" smtClean="0"/>
              <a:t>  </a:t>
            </a:r>
            <a:br>
              <a:rPr lang="ru-RU" sz="2800" smtClean="0"/>
            </a:br>
            <a:r>
              <a:rPr lang="ru-RU" sz="2800" smtClean="0"/>
              <a:t>Внутридисковое перемещение пульпозного ядра</a:t>
            </a:r>
            <a:br>
              <a:rPr lang="ru-RU" sz="2800" smtClean="0"/>
            </a:br>
            <a:endParaRPr lang="ru-RU" sz="2800" smtClean="0"/>
          </a:p>
        </p:txBody>
      </p:sp>
      <p:sp>
        <p:nvSpPr>
          <p:cNvPr id="381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371600"/>
            <a:ext cx="5562600" cy="5257800"/>
          </a:xfrm>
          <a:ln>
            <a:solidFill>
              <a:schemeClr val="hlink"/>
            </a:solidFill>
          </a:ln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Снаружи диск цел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Внутри секвестры и трещины ФК, пока они не достигают наружных волокон боли нет, достигают – прострел (боль)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sz="2000" dirty="0" smtClean="0">
                <a:solidFill>
                  <a:srgbClr val="12CC8E"/>
                </a:solidFill>
              </a:rPr>
              <a:t>      Рентгенологически:</a:t>
            </a:r>
          </a:p>
          <a:p>
            <a:pPr eaLnBrk="1" hangingPunct="1">
              <a:lnSpc>
                <a:spcPct val="80000"/>
              </a:lnSpc>
              <a:buClr>
                <a:schemeClr val="accent2"/>
              </a:buClr>
              <a:buFontTx/>
              <a:buNone/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    </a:t>
            </a:r>
            <a:r>
              <a:rPr lang="ru-RU" sz="2000" b="1" i="1" u="sng" dirty="0" smtClean="0">
                <a:solidFill>
                  <a:schemeClr val="tx2"/>
                </a:solidFill>
              </a:rPr>
              <a:t>Ремиссия</a:t>
            </a:r>
          </a:p>
          <a:p>
            <a:pPr eaLnBrk="1" hangingPunct="1">
              <a:lnSpc>
                <a:spcPct val="80000"/>
              </a:lnSpc>
              <a:buClr>
                <a:schemeClr val="accent2"/>
              </a:buClr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нет изменений </a:t>
            </a:r>
          </a:p>
          <a:p>
            <a:pPr eaLnBrk="1" hangingPunct="1">
              <a:lnSpc>
                <a:spcPct val="80000"/>
              </a:lnSpc>
              <a:buClr>
                <a:schemeClr val="accent2"/>
              </a:buClr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или выпрямление лордоза (</a:t>
            </a:r>
            <a:r>
              <a:rPr lang="ru-RU" sz="2000" dirty="0" err="1" smtClean="0">
                <a:solidFill>
                  <a:schemeClr val="tx2"/>
                </a:solidFill>
              </a:rPr>
              <a:t>с-м</a:t>
            </a:r>
            <a:r>
              <a:rPr lang="ru-RU" sz="2000" dirty="0" smtClean="0">
                <a:solidFill>
                  <a:schemeClr val="tx2"/>
                </a:solidFill>
              </a:rPr>
              <a:t> струны) </a:t>
            </a:r>
          </a:p>
          <a:p>
            <a:pPr eaLnBrk="1" hangingPunct="1">
              <a:lnSpc>
                <a:spcPct val="80000"/>
              </a:lnSpc>
              <a:buClr>
                <a:schemeClr val="accent2"/>
              </a:buClr>
              <a:buFontTx/>
              <a:buNone/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   </a:t>
            </a:r>
            <a:r>
              <a:rPr lang="ru-RU" sz="2000" b="1" i="1" u="sng" dirty="0" smtClean="0">
                <a:solidFill>
                  <a:schemeClr val="tx2"/>
                </a:solidFill>
              </a:rPr>
              <a:t>Обострение (</a:t>
            </a:r>
            <a:r>
              <a:rPr lang="ru-RU" sz="2000" b="1" i="1" u="sng" dirty="0" err="1" smtClean="0">
                <a:solidFill>
                  <a:schemeClr val="tx2"/>
                </a:solidFill>
              </a:rPr>
              <a:t>дискогеннная</a:t>
            </a:r>
            <a:r>
              <a:rPr lang="ru-RU" sz="2000" b="1" i="1" u="sng" dirty="0" smtClean="0">
                <a:solidFill>
                  <a:schemeClr val="tx2"/>
                </a:solidFill>
              </a:rPr>
              <a:t> боль) </a:t>
            </a:r>
          </a:p>
          <a:p>
            <a:pPr eaLnBrk="1" hangingPunct="1">
              <a:lnSpc>
                <a:spcPct val="80000"/>
              </a:lnSpc>
              <a:buClr>
                <a:schemeClr val="accent2"/>
              </a:buClr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 болевая контрактура (ограничение подвижности) </a:t>
            </a:r>
          </a:p>
          <a:p>
            <a:pPr eaLnBrk="1" hangingPunct="1">
              <a:lnSpc>
                <a:spcPct val="80000"/>
              </a:lnSpc>
              <a:buClr>
                <a:schemeClr val="accent2"/>
              </a:buClr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 локальный кифоз (небольшое увеличение </a:t>
            </a:r>
            <a:r>
              <a:rPr lang="ru-RU" sz="2000" dirty="0" err="1" smtClean="0">
                <a:solidFill>
                  <a:schemeClr val="tx2"/>
                </a:solidFill>
              </a:rPr>
              <a:t>межостистого</a:t>
            </a:r>
            <a:r>
              <a:rPr lang="ru-RU" sz="2000" dirty="0" smtClean="0">
                <a:solidFill>
                  <a:schemeClr val="tx2"/>
                </a:solidFill>
              </a:rPr>
              <a:t> и междужкового промежутка, который не исчезает на функциональных рентгенограммах </a:t>
            </a:r>
          </a:p>
          <a:p>
            <a:pPr eaLnBrk="1" hangingPunct="1">
              <a:lnSpc>
                <a:spcPct val="80000"/>
              </a:lnSpc>
              <a:buClr>
                <a:schemeClr val="accent2"/>
              </a:buClr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Сколиоз (наличие сколиоза в ШОП при отсутствии его в ГОП и при отсутствии краниовертебральной аномалии)</a:t>
            </a:r>
          </a:p>
          <a:p>
            <a:pPr eaLnBrk="1" hangingPunct="1">
              <a:lnSpc>
                <a:spcPct val="80000"/>
              </a:lnSpc>
              <a:buClr>
                <a:schemeClr val="accent2"/>
              </a:buClr>
              <a:buFontTx/>
              <a:buNone/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    </a:t>
            </a:r>
          </a:p>
        </p:txBody>
      </p:sp>
      <p:pic>
        <p:nvPicPr>
          <p:cNvPr id="103428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371600"/>
            <a:ext cx="3052763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29" name="Freeform 10"/>
          <p:cNvSpPr>
            <a:spLocks/>
          </p:cNvSpPr>
          <p:nvPr/>
        </p:nvSpPr>
        <p:spPr bwMode="auto">
          <a:xfrm>
            <a:off x="6781800" y="1600200"/>
            <a:ext cx="762000" cy="4648200"/>
          </a:xfrm>
          <a:custGeom>
            <a:avLst/>
            <a:gdLst>
              <a:gd name="T0" fmla="*/ 0 w 480"/>
              <a:gd name="T1" fmla="*/ 0 h 2928"/>
              <a:gd name="T2" fmla="*/ 2520950 w 480"/>
              <a:gd name="T3" fmla="*/ 2147483647 h 2928"/>
              <a:gd name="T4" fmla="*/ 531753826 w 480"/>
              <a:gd name="T5" fmla="*/ 2147483647 h 2928"/>
              <a:gd name="T6" fmla="*/ 1209675089 w 480"/>
              <a:gd name="T7" fmla="*/ 2147483647 h 2928"/>
              <a:gd name="T8" fmla="*/ 0 60000 65536"/>
              <a:gd name="T9" fmla="*/ 0 60000 65536"/>
              <a:gd name="T10" fmla="*/ 0 60000 65536"/>
              <a:gd name="T11" fmla="*/ 0 60000 65536"/>
              <a:gd name="T12" fmla="*/ 0 w 480"/>
              <a:gd name="T13" fmla="*/ 0 h 2928"/>
              <a:gd name="T14" fmla="*/ 480 w 480"/>
              <a:gd name="T15" fmla="*/ 2928 h 29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80" h="2928">
                <a:moveTo>
                  <a:pt x="0" y="0"/>
                </a:moveTo>
                <a:lnTo>
                  <a:pt x="1" y="1101"/>
                </a:lnTo>
                <a:lnTo>
                  <a:pt x="211" y="2121"/>
                </a:lnTo>
                <a:lnTo>
                  <a:pt x="480" y="2928"/>
                </a:lnTo>
              </a:path>
            </a:pathLst>
          </a:custGeom>
          <a:noFill/>
          <a:ln w="952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6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25" r="16667"/>
          <a:stretch>
            <a:fillRect/>
          </a:stretch>
        </p:blipFill>
        <p:spPr>
          <a:xfrm>
            <a:off x="533400" y="990600"/>
            <a:ext cx="5029200" cy="502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5741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3843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b="1" i="1" smtClean="0"/>
              <a:t>II</a:t>
            </a:r>
            <a:r>
              <a:rPr lang="ru-RU" b="1" i="1" smtClean="0"/>
              <a:t> </a:t>
            </a:r>
            <a:r>
              <a:rPr lang="ru-RU" sz="2800" b="1" i="1" smtClean="0"/>
              <a:t>период.</a:t>
            </a:r>
            <a:r>
              <a:rPr lang="ru-RU" sz="2800" smtClean="0"/>
              <a:t> </a:t>
            </a:r>
            <a:r>
              <a:rPr lang="en-US" sz="2800" smtClean="0"/>
              <a:t/>
            </a:r>
            <a:br>
              <a:rPr lang="en-US" sz="2800" smtClean="0"/>
            </a:br>
            <a:r>
              <a:rPr lang="ru-RU" sz="2800" smtClean="0"/>
              <a:t>Нестабильность позвоночного сегмента</a:t>
            </a:r>
            <a:br>
              <a:rPr lang="ru-RU" sz="2800" smtClean="0"/>
            </a:br>
            <a:r>
              <a:rPr lang="ru-RU" sz="2800" smtClean="0"/>
              <a:t/>
            </a:r>
            <a:br>
              <a:rPr lang="ru-RU" sz="2800" smtClean="0"/>
            </a:br>
            <a:endParaRPr lang="ru-RU" sz="2800" smtClean="0"/>
          </a:p>
        </p:txBody>
      </p:sp>
      <p:sp>
        <p:nvSpPr>
          <p:cNvPr id="415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9144000" cy="5562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Характерна выраженность клинических проявлений (из-за нарушения фиксационной способности диска               происходит патологическое увеличение объема движений в ПДС, превышающее физиологические резервы и выражающееся в избыточном линейном и угловом смещении позвонков).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Болевой синдром связан со статической и динамической нагрузками.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Длительность течения.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Непродолжительный эффект от  консервативного лечения, если не использовать внешнюю стабилизацию (воротник Шанца) и во время ремиссии лечебную гимнастику.</a:t>
            </a:r>
          </a:p>
        </p:txBody>
      </p:sp>
    </p:spTree>
    <p:extLst>
      <p:ext uri="{BB962C8B-B14F-4D97-AF65-F5344CB8AC3E}">
        <p14:creationId xmlns:p14="http://schemas.microsoft.com/office/powerpoint/2010/main" val="313699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57200"/>
            <a:ext cx="4648200" cy="60960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smtClean="0"/>
              <a:t>До 18 лет подвижность до 2 мм.- норма (слабость связочного аппарата)</a:t>
            </a:r>
          </a:p>
          <a:p>
            <a:pPr eaLnBrk="1" hangingPunct="1">
              <a:defRPr/>
            </a:pPr>
            <a:r>
              <a:rPr lang="ru-RU" sz="2800" smtClean="0"/>
              <a:t>В норме передненижний край тела (особенно С2) вытянут     избыточная нагрузка     локальная атрофия от давления     в теле С3, возможна скошенность передне-верхнего угла. </a:t>
            </a:r>
          </a:p>
        </p:txBody>
      </p:sp>
      <p:sp>
        <p:nvSpPr>
          <p:cNvPr id="106499" name="Line 4"/>
          <p:cNvSpPr>
            <a:spLocks noChangeShapeType="1"/>
          </p:cNvSpPr>
          <p:nvPr/>
        </p:nvSpPr>
        <p:spPr bwMode="auto">
          <a:xfrm>
            <a:off x="5257800" y="3810000"/>
            <a:ext cx="4572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6500" name="Line 6"/>
          <p:cNvSpPr>
            <a:spLocks noChangeShapeType="1"/>
          </p:cNvSpPr>
          <p:nvPr/>
        </p:nvSpPr>
        <p:spPr bwMode="auto">
          <a:xfrm>
            <a:off x="1905000" y="3429000"/>
            <a:ext cx="3810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6501" name="Line 7"/>
          <p:cNvSpPr>
            <a:spLocks noChangeShapeType="1"/>
          </p:cNvSpPr>
          <p:nvPr/>
        </p:nvSpPr>
        <p:spPr bwMode="auto">
          <a:xfrm>
            <a:off x="1905000" y="3810000"/>
            <a:ext cx="4572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0650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905000"/>
            <a:ext cx="4129088" cy="2563813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503" name="Line 9"/>
          <p:cNvSpPr>
            <a:spLocks noChangeShapeType="1"/>
          </p:cNvSpPr>
          <p:nvPr/>
        </p:nvSpPr>
        <p:spPr bwMode="auto">
          <a:xfrm flipH="1" flipV="1">
            <a:off x="5334000" y="3352800"/>
            <a:ext cx="228600" cy="3048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262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2" name="Rectangle 4"/>
          <p:cNvSpPr>
            <a:spLocks noChangeArrowheads="1"/>
          </p:cNvSpPr>
          <p:nvPr/>
        </p:nvSpPr>
        <p:spPr bwMode="auto">
          <a:xfrm>
            <a:off x="0" y="762000"/>
            <a:ext cx="4572000" cy="557847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24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На функциональных </a:t>
            </a:r>
            <a:r>
              <a:rPr lang="ru-RU" sz="24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спондилограммах</a:t>
            </a:r>
            <a:r>
              <a:rPr lang="ru-RU" sz="24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выявляют патологическую подвижность (сгибание, разгибание).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ru-RU" sz="2400" b="1" i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Величина смещения выявляется по задним контурам тел позвонков </a:t>
            </a:r>
          </a:p>
          <a:p>
            <a:pPr>
              <a:defRPr/>
            </a:pP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(в норме критерий правильности (симметричность) укладки -</a:t>
            </a:r>
            <a:r>
              <a:rPr lang="ru-RU" sz="24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одноконтурность</a:t>
            </a: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).</a:t>
            </a:r>
          </a:p>
          <a:p>
            <a:pPr>
              <a:defRPr/>
            </a:pP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Смещается всегда вышележащий позвонок.</a:t>
            </a:r>
          </a:p>
        </p:txBody>
      </p:sp>
      <p:pic>
        <p:nvPicPr>
          <p:cNvPr id="10752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28600"/>
            <a:ext cx="4114800" cy="57531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524" name="Line 7"/>
          <p:cNvSpPr>
            <a:spLocks noChangeShapeType="1"/>
          </p:cNvSpPr>
          <p:nvPr/>
        </p:nvSpPr>
        <p:spPr bwMode="auto">
          <a:xfrm flipH="1" flipV="1">
            <a:off x="7848600" y="3352800"/>
            <a:ext cx="38100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7525" name="Line 8"/>
          <p:cNvSpPr>
            <a:spLocks noChangeShapeType="1"/>
          </p:cNvSpPr>
          <p:nvPr/>
        </p:nvSpPr>
        <p:spPr bwMode="auto">
          <a:xfrm flipH="1">
            <a:off x="7772400" y="2667000"/>
            <a:ext cx="457200" cy="762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7526" name="Line 9"/>
          <p:cNvSpPr>
            <a:spLocks noChangeShapeType="1"/>
          </p:cNvSpPr>
          <p:nvPr/>
        </p:nvSpPr>
        <p:spPr bwMode="auto">
          <a:xfrm flipH="1">
            <a:off x="7620000" y="1981200"/>
            <a:ext cx="381000" cy="762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7527" name="Line 10"/>
          <p:cNvSpPr>
            <a:spLocks noChangeShapeType="1"/>
          </p:cNvSpPr>
          <p:nvPr/>
        </p:nvSpPr>
        <p:spPr bwMode="auto">
          <a:xfrm flipH="1">
            <a:off x="7848600" y="4114800"/>
            <a:ext cx="38100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88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IMG_0657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41325"/>
            <a:ext cx="8229600" cy="5486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3542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2209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400" smtClean="0">
                <a:solidFill>
                  <a:schemeClr val="tx2"/>
                </a:solidFill>
              </a:rPr>
              <a:t>Патологическая подвижность в ПДС обусловлена нарушением фиксационной функции ФК и рентгенологически проявляется псевлоспондилолистезом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400" smtClean="0">
                <a:solidFill>
                  <a:schemeClr val="tx2"/>
                </a:solidFill>
              </a:rPr>
              <a:t>         Кпереди– антелистез           Кзади – ретролистез</a:t>
            </a:r>
            <a:br>
              <a:rPr lang="ru-RU" sz="2400" smtClean="0">
                <a:solidFill>
                  <a:schemeClr val="tx2"/>
                </a:solidFill>
              </a:rPr>
            </a:br>
            <a:endParaRPr lang="ru-RU" sz="240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ru-RU" sz="2400" smtClean="0"/>
          </a:p>
        </p:txBody>
      </p:sp>
      <p:pic>
        <p:nvPicPr>
          <p:cNvPr id="10854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752600"/>
            <a:ext cx="3494088" cy="51054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548" name="Line 5"/>
          <p:cNvSpPr>
            <a:spLocks noChangeShapeType="1"/>
          </p:cNvSpPr>
          <p:nvPr/>
        </p:nvSpPr>
        <p:spPr bwMode="auto">
          <a:xfrm flipV="1">
            <a:off x="1600200" y="4876800"/>
            <a:ext cx="685800" cy="762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08549" name="Picture 6"/>
          <p:cNvPicPr>
            <a:picLocks noChangeAspect="1" noChangeArrowheads="1"/>
          </p:cNvPicPr>
          <p:nvPr/>
        </p:nvPicPr>
        <p:blipFill>
          <a:blip r:embed="rId3">
            <a:lum bright="-12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752600"/>
            <a:ext cx="3352800" cy="51054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550" name="Line 7"/>
          <p:cNvSpPr>
            <a:spLocks noChangeShapeType="1"/>
          </p:cNvSpPr>
          <p:nvPr/>
        </p:nvSpPr>
        <p:spPr bwMode="auto">
          <a:xfrm flipV="1">
            <a:off x="6858000" y="4495800"/>
            <a:ext cx="457200" cy="762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8551" name="Line 8"/>
          <p:cNvSpPr>
            <a:spLocks noChangeShapeType="1"/>
          </p:cNvSpPr>
          <p:nvPr/>
        </p:nvSpPr>
        <p:spPr bwMode="auto">
          <a:xfrm>
            <a:off x="1600200" y="4953000"/>
            <a:ext cx="304800" cy="4572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8552" name="Line 9"/>
          <p:cNvSpPr>
            <a:spLocks noChangeShapeType="1"/>
          </p:cNvSpPr>
          <p:nvPr/>
        </p:nvSpPr>
        <p:spPr bwMode="auto">
          <a:xfrm>
            <a:off x="6858000" y="4572000"/>
            <a:ext cx="457200" cy="3810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8553" name="Line 10"/>
          <p:cNvSpPr>
            <a:spLocks noChangeShapeType="1"/>
          </p:cNvSpPr>
          <p:nvPr/>
        </p:nvSpPr>
        <p:spPr bwMode="auto">
          <a:xfrm flipH="1">
            <a:off x="2057400" y="5029200"/>
            <a:ext cx="1524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8554" name="Line 11"/>
          <p:cNvSpPr>
            <a:spLocks noChangeShapeType="1"/>
          </p:cNvSpPr>
          <p:nvPr/>
        </p:nvSpPr>
        <p:spPr bwMode="auto">
          <a:xfrm flipH="1">
            <a:off x="1981200" y="4953000"/>
            <a:ext cx="1524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8555" name="Line 12"/>
          <p:cNvSpPr>
            <a:spLocks noChangeShapeType="1"/>
          </p:cNvSpPr>
          <p:nvPr/>
        </p:nvSpPr>
        <p:spPr bwMode="auto">
          <a:xfrm>
            <a:off x="2057400" y="5029200"/>
            <a:ext cx="152400" cy="762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8556" name="Freeform 13"/>
          <p:cNvSpPr>
            <a:spLocks/>
          </p:cNvSpPr>
          <p:nvPr/>
        </p:nvSpPr>
        <p:spPr bwMode="auto">
          <a:xfrm>
            <a:off x="7315200" y="4572000"/>
            <a:ext cx="1588" cy="212725"/>
          </a:xfrm>
          <a:custGeom>
            <a:avLst/>
            <a:gdLst>
              <a:gd name="T0" fmla="*/ 0 w 1"/>
              <a:gd name="T1" fmla="*/ 337700883 h 134"/>
              <a:gd name="T2" fmla="*/ 0 w 1"/>
              <a:gd name="T3" fmla="*/ 0 h 134"/>
              <a:gd name="T4" fmla="*/ 0 60000 65536"/>
              <a:gd name="T5" fmla="*/ 0 60000 65536"/>
              <a:gd name="T6" fmla="*/ 0 w 1"/>
              <a:gd name="T7" fmla="*/ 0 h 134"/>
              <a:gd name="T8" fmla="*/ 1 w 1"/>
              <a:gd name="T9" fmla="*/ 134 h 13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34">
                <a:moveTo>
                  <a:pt x="0" y="134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8557" name="Line 14"/>
          <p:cNvSpPr>
            <a:spLocks noChangeShapeType="1"/>
          </p:cNvSpPr>
          <p:nvPr/>
        </p:nvSpPr>
        <p:spPr bwMode="auto">
          <a:xfrm>
            <a:off x="7239000" y="45720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8558" name="Freeform 15"/>
          <p:cNvSpPr>
            <a:spLocks/>
          </p:cNvSpPr>
          <p:nvPr/>
        </p:nvSpPr>
        <p:spPr bwMode="auto">
          <a:xfrm>
            <a:off x="7240588" y="4659313"/>
            <a:ext cx="125412" cy="1587"/>
          </a:xfrm>
          <a:custGeom>
            <a:avLst/>
            <a:gdLst>
              <a:gd name="T0" fmla="*/ 0 w 79"/>
              <a:gd name="T1" fmla="*/ 0 h 1"/>
              <a:gd name="T2" fmla="*/ 199090729 w 79"/>
              <a:gd name="T3" fmla="*/ 0 h 1"/>
              <a:gd name="T4" fmla="*/ 0 60000 65536"/>
              <a:gd name="T5" fmla="*/ 0 60000 65536"/>
              <a:gd name="T6" fmla="*/ 0 w 79"/>
              <a:gd name="T7" fmla="*/ 0 h 1"/>
              <a:gd name="T8" fmla="*/ 79 w 79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9" h="1">
                <a:moveTo>
                  <a:pt x="0" y="0"/>
                </a:moveTo>
                <a:lnTo>
                  <a:pt x="79" y="0"/>
                </a:lnTo>
              </a:path>
            </a:pathLst>
          </a:custGeom>
          <a:noFill/>
          <a:ln w="9525">
            <a:solidFill>
              <a:schemeClr val="hlink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034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IMG_0654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41325"/>
            <a:ext cx="8229600" cy="5486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4406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IMG_0655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41325"/>
            <a:ext cx="8229600" cy="5486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76759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IMG_0660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41325"/>
            <a:ext cx="8229600" cy="5486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236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IMG_0765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41325"/>
            <a:ext cx="8229600" cy="5486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5470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IMG_0663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41325"/>
            <a:ext cx="8229600" cy="5486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4680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IMG_0666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41325"/>
            <a:ext cx="8229600" cy="5486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9306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7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sz="4000" b="1" i="1" u="sng" smtClean="0">
                <a:solidFill>
                  <a:schemeClr val="hlink"/>
                </a:solidFill>
              </a:rPr>
              <a:t>Для шейного остеохондроза характерно</a:t>
            </a:r>
            <a:r>
              <a:rPr lang="en-US" sz="4000" b="1" i="1" u="sng" smtClean="0">
                <a:solidFill>
                  <a:schemeClr val="hlink"/>
                </a:solidFill>
              </a:rPr>
              <a:t>:</a:t>
            </a:r>
            <a:r>
              <a:rPr lang="ru-RU" sz="4000" smtClean="0">
                <a:solidFill>
                  <a:schemeClr val="hlink"/>
                </a:solidFill>
              </a:rPr>
              <a:t> </a:t>
            </a:r>
            <a:br>
              <a:rPr lang="ru-RU" sz="4000" smtClean="0">
                <a:solidFill>
                  <a:schemeClr val="hlink"/>
                </a:solidFill>
              </a:rPr>
            </a:br>
            <a:endParaRPr lang="ru-RU" sz="4000" smtClean="0">
              <a:solidFill>
                <a:schemeClr val="hlink"/>
              </a:solidFill>
            </a:endParaRPr>
          </a:p>
        </p:txBody>
      </p:sp>
      <p:sp>
        <p:nvSpPr>
          <p:cNvPr id="416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057400"/>
            <a:ext cx="8686800" cy="2819400"/>
          </a:xfrm>
          <a:ln>
            <a:solidFill>
              <a:schemeClr val="hlink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chemeClr val="tx2"/>
                </a:solidFill>
              </a:rPr>
              <a:t>множественное поражение дисков (чаще нестабильность в ПДС С3-С4, С4-С5)</a:t>
            </a:r>
            <a:r>
              <a:rPr lang="en-US" smtClean="0">
                <a:solidFill>
                  <a:schemeClr val="tx2"/>
                </a:solidFill>
              </a:rPr>
              <a:t>;</a:t>
            </a:r>
            <a:endParaRPr lang="ru-RU" smtClean="0">
              <a:solidFill>
                <a:schemeClr val="tx2"/>
              </a:solidFill>
            </a:endParaRPr>
          </a:p>
          <a:p>
            <a:pPr eaLnBrk="1" hangingPunct="1">
              <a:defRPr/>
            </a:pPr>
            <a:r>
              <a:rPr lang="ru-RU" smtClean="0">
                <a:solidFill>
                  <a:schemeClr val="tx2"/>
                </a:solidFill>
              </a:rPr>
              <a:t> если есть нестабильность в 1-м ПДС – вероятнее всего, посттравматическая.</a:t>
            </a:r>
          </a:p>
          <a:p>
            <a:pPr eaLnBrk="1" hangingPunct="1">
              <a:buFontTx/>
              <a:buNone/>
              <a:defRPr/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69537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7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86800" cy="1384300"/>
          </a:xfrm>
          <a:ln>
            <a:solidFill>
              <a:schemeClr val="hlink"/>
            </a:solidFill>
          </a:ln>
        </p:spPr>
        <p:txBody>
          <a:bodyPr/>
          <a:lstStyle/>
          <a:p>
            <a:pPr algn="ctr" eaLnBrk="1" hangingPunct="1">
              <a:defRPr/>
            </a:pPr>
            <a:r>
              <a:rPr lang="ru-RU" sz="2800" b="1" i="1" smtClean="0"/>
              <a:t>Дифференцировать гипермобильность (лестничную деформацию) и патологическую подвижность при ШОХ</a:t>
            </a:r>
          </a:p>
        </p:txBody>
      </p:sp>
      <p:sp>
        <p:nvSpPr>
          <p:cNvPr id="417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905000"/>
            <a:ext cx="4495800" cy="4724400"/>
          </a:xfrm>
          <a:ln>
            <a:solidFill>
              <a:schemeClr val="hlink"/>
            </a:solidFill>
          </a:ln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mtClean="0"/>
              <a:t>1-2-3 ПДС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mtClean="0"/>
              <a:t>2 мм и более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mtClean="0"/>
              <a:t>Вперед и назад (чаще)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mtClean="0"/>
              <a:t>Другие признаки ШОХ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mtClean="0"/>
              <a:t>Нарушение фиксационной способности диска</a:t>
            </a:r>
          </a:p>
        </p:txBody>
      </p:sp>
      <p:sp>
        <p:nvSpPr>
          <p:cNvPr id="417796" name="Rectangle 4"/>
          <p:cNvSpPr>
            <a:spLocks noChangeArrowheads="1"/>
          </p:cNvSpPr>
          <p:nvPr/>
        </p:nvSpPr>
        <p:spPr bwMode="auto">
          <a:xfrm>
            <a:off x="4648200" y="1905000"/>
            <a:ext cx="4343400" cy="47244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 sz="3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Все сегменты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 sz="3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До 2 мм.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 sz="3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Направление смещения вперёд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 sz="3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Отсутствуют другие признаки ШОХ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 sz="3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Слабость мышеч-ного аппарата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81588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7924800" cy="1079500"/>
          </a:xfrm>
          <a:ln>
            <a:solidFill>
              <a:schemeClr val="hlink"/>
            </a:solidFill>
          </a:ln>
        </p:spPr>
        <p:txBody>
          <a:bodyPr/>
          <a:lstStyle/>
          <a:p>
            <a:pPr algn="ctr" eaLnBrk="1" hangingPunct="1">
              <a:defRPr/>
            </a:pPr>
            <a:r>
              <a:rPr lang="ru-RU" b="1" i="1" u="sng" smtClean="0"/>
              <a:t>С-м «скошенности»</a:t>
            </a:r>
          </a:p>
        </p:txBody>
      </p:sp>
      <p:sp>
        <p:nvSpPr>
          <p:cNvPr id="418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905000"/>
            <a:ext cx="5486400" cy="4724400"/>
          </a:xfrm>
          <a:ln>
            <a:solidFill>
              <a:schemeClr val="hlink"/>
            </a:solidFill>
          </a:ln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800" dirty="0" smtClean="0"/>
              <a:t>В теле нижележащего позвонка в </a:t>
            </a:r>
            <a:r>
              <a:rPr lang="ru-RU" sz="2800" dirty="0" err="1" smtClean="0"/>
              <a:t>передневерхнем</a:t>
            </a:r>
            <a:r>
              <a:rPr lang="ru-RU" sz="2800" dirty="0" smtClean="0"/>
              <a:t> отделе: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 кортикальный слой утолщён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 костные разрастания.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800" dirty="0" err="1" smtClean="0"/>
              <a:t>С-м</a:t>
            </a:r>
            <a:r>
              <a:rPr lang="ru-RU" sz="2800" dirty="0" smtClean="0"/>
              <a:t> «</a:t>
            </a:r>
            <a:r>
              <a:rPr lang="ru-RU" sz="2800" dirty="0" err="1" smtClean="0"/>
              <a:t>скошенности</a:t>
            </a:r>
            <a:r>
              <a:rPr lang="ru-RU" sz="2800" dirty="0" smtClean="0"/>
              <a:t>» и нестабильность в ПДС – </a:t>
            </a:r>
            <a:r>
              <a:rPr lang="en-US" sz="2800" dirty="0" smtClean="0"/>
              <a:t>II </a:t>
            </a:r>
            <a:r>
              <a:rPr lang="ru-RU" sz="2800" dirty="0" smtClean="0"/>
              <a:t>период.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800" dirty="0" err="1" smtClean="0"/>
              <a:t>С-м</a:t>
            </a:r>
            <a:r>
              <a:rPr lang="ru-RU" sz="2800" dirty="0" smtClean="0"/>
              <a:t> «</a:t>
            </a:r>
            <a:r>
              <a:rPr lang="ru-RU" sz="2800" dirty="0" err="1" smtClean="0"/>
              <a:t>скошенности</a:t>
            </a:r>
            <a:r>
              <a:rPr lang="ru-RU" sz="2800" dirty="0" smtClean="0"/>
              <a:t>» и нет нестабильности в ПДС  (длительность процесса) – </a:t>
            </a:r>
            <a:r>
              <a:rPr lang="en-US" sz="2800" dirty="0" smtClean="0"/>
              <a:t>IV</a:t>
            </a:r>
            <a:r>
              <a:rPr lang="ru-RU" sz="2800" dirty="0" smtClean="0"/>
              <a:t> период.</a:t>
            </a:r>
          </a:p>
        </p:txBody>
      </p:sp>
      <p:pic>
        <p:nvPicPr>
          <p:cNvPr id="11162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981200"/>
            <a:ext cx="3119438" cy="43434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621" name="Line 6"/>
          <p:cNvSpPr>
            <a:spLocks noChangeShapeType="1"/>
          </p:cNvSpPr>
          <p:nvPr/>
        </p:nvSpPr>
        <p:spPr bwMode="auto">
          <a:xfrm flipH="1" flipV="1">
            <a:off x="7391400" y="5029200"/>
            <a:ext cx="152400" cy="1524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82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8915400" cy="13843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800" b="1" i="1" smtClean="0">
                <a:solidFill>
                  <a:schemeClr val="hlink"/>
                </a:solidFill>
              </a:rPr>
              <a:t>Задний подвывих по Ковач</a:t>
            </a:r>
            <a:r>
              <a:rPr lang="ru-RU" sz="2800" smtClean="0"/>
              <a:t> </a:t>
            </a:r>
            <a:r>
              <a:rPr lang="ru-RU" sz="2800" b="1" i="1" smtClean="0">
                <a:solidFill>
                  <a:schemeClr val="hlink"/>
                </a:solidFill>
              </a:rPr>
              <a:t>(</a:t>
            </a:r>
            <a:r>
              <a:rPr lang="en-US" sz="2800" b="1" i="1" smtClean="0">
                <a:solidFill>
                  <a:schemeClr val="hlink"/>
                </a:solidFill>
              </a:rPr>
              <a:t>Covach)</a:t>
            </a:r>
            <a:r>
              <a:rPr lang="ru-RU" sz="2800" smtClean="0"/>
              <a:t> -    нарушение взаимоотношения в межпозвонковых суставах</a:t>
            </a:r>
          </a:p>
        </p:txBody>
      </p:sp>
      <p:sp>
        <p:nvSpPr>
          <p:cNvPr id="419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67000"/>
            <a:ext cx="8229600" cy="335280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Возникает при разгибании (чаще в ПДС С3-С4, С4-С5)</a:t>
            </a:r>
          </a:p>
          <a:p>
            <a:pPr eaLnBrk="1" hangingPunct="1">
              <a:defRPr/>
            </a:pPr>
            <a:r>
              <a:rPr lang="ru-RU" dirty="0" smtClean="0"/>
              <a:t>Клинически- </a:t>
            </a:r>
            <a:r>
              <a:rPr lang="ru-RU" dirty="0" err="1" smtClean="0"/>
              <a:t>с-м</a:t>
            </a:r>
            <a:r>
              <a:rPr lang="ru-RU" dirty="0" smtClean="0"/>
              <a:t> позвоночной артерии</a:t>
            </a:r>
          </a:p>
        </p:txBody>
      </p:sp>
    </p:spTree>
    <p:extLst>
      <p:ext uri="{BB962C8B-B14F-4D97-AF65-F5344CB8AC3E}">
        <p14:creationId xmlns:p14="http://schemas.microsoft.com/office/powerpoint/2010/main" val="29015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86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991600" cy="13081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600" i="1" u="sng" smtClean="0"/>
              <a:t>Алгоритм диагностики разгибательного подвывиха по Ковач</a:t>
            </a:r>
          </a:p>
        </p:txBody>
      </p:sp>
      <p:sp>
        <p:nvSpPr>
          <p:cNvPr id="420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828800"/>
            <a:ext cx="8534400" cy="4800600"/>
          </a:xfrm>
          <a:ln>
            <a:solidFill>
              <a:schemeClr val="hlink"/>
            </a:solidFill>
          </a:ln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800" dirty="0" smtClean="0"/>
              <a:t> Дорзальное смещение в виде </a:t>
            </a:r>
            <a:r>
              <a:rPr lang="ru-RU" sz="2800" dirty="0" err="1" smtClean="0"/>
              <a:t>ретропсевдоспондилолистеза</a:t>
            </a:r>
            <a:endParaRPr lang="ru-RU" sz="28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800" dirty="0" smtClean="0"/>
              <a:t>Подвывих (сопоставить края суставных отростков и видим дорзальное смещение)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800" dirty="0" err="1" smtClean="0"/>
              <a:t>Верхнесуставной</a:t>
            </a:r>
            <a:r>
              <a:rPr lang="ru-RU" sz="2800" dirty="0" smtClean="0"/>
              <a:t> отросток нижележащего позвонка «упирается» в нижнюю точку поперечного отростка вышележащего позвонка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800" dirty="0" smtClean="0"/>
              <a:t>Длительно существующий подвывих сопровождается краевыми костными разрастаниями (спондилоартроз) или углублением на пластинке дуги.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16094778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-228600"/>
            <a:ext cx="8229600" cy="13843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i="1" smtClean="0">
                <a:solidFill>
                  <a:schemeClr val="hlink"/>
                </a:solidFill>
              </a:rPr>
              <a:t>Задний подвывих по Ковач</a:t>
            </a:r>
            <a:r>
              <a:rPr lang="ru-RU" sz="2800" smtClean="0"/>
              <a:t> (нарушение взаимоотношения в межпозвонковых суставах)</a:t>
            </a:r>
          </a:p>
        </p:txBody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5715000" cy="6400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100" dirty="0" smtClean="0"/>
              <a:t>Например: С4-С5, Смещение позвонка С4 кзади при разгибании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100" dirty="0" err="1" smtClean="0"/>
              <a:t>Нижнесуставной</a:t>
            </a:r>
            <a:r>
              <a:rPr lang="ru-RU" sz="2100" dirty="0" smtClean="0"/>
              <a:t> отросток С4 смещается кзади и книзу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100" dirty="0" smtClean="0"/>
              <a:t>Суставная щель С4-С5 клиновидная ( в норме прямоугольная)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100" dirty="0" smtClean="0"/>
              <a:t>Если поперечный отросток С4 приближается к верхушке </a:t>
            </a:r>
            <a:r>
              <a:rPr lang="ru-RU" sz="2100" dirty="0" err="1" smtClean="0"/>
              <a:t>верхнесуставного</a:t>
            </a:r>
            <a:r>
              <a:rPr lang="ru-RU" sz="2100" dirty="0" smtClean="0"/>
              <a:t> отростка С5 и </a:t>
            </a:r>
            <a:r>
              <a:rPr lang="ru-RU" sz="2100" dirty="0" err="1" smtClean="0"/>
              <a:t>верхнесуставной</a:t>
            </a:r>
            <a:r>
              <a:rPr lang="ru-RU" sz="2100" dirty="0" smtClean="0"/>
              <a:t>  отросток С5 упирается в середину основания поперечного отростка С4, где проходит позвоночная артерия, то происходит раздражение симпатических нервов + частичное или полное передавливание артерии (синдром позвоночной артерии).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100" dirty="0" smtClean="0"/>
              <a:t>Это функциональный синдром. В положении боком и при максимальном сгибании взаимоотношения в С4-С5 восстанавливаются.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100" dirty="0" smtClean="0"/>
          </a:p>
        </p:txBody>
      </p:sp>
      <p:pic>
        <p:nvPicPr>
          <p:cNvPr id="114692" name="Picture 11"/>
          <p:cNvPicPr>
            <a:picLocks noChangeAspect="1" noChangeArrowheads="1"/>
          </p:cNvPicPr>
          <p:nvPr/>
        </p:nvPicPr>
        <p:blipFill>
          <a:blip>
            <a:lum bright="-10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295400"/>
            <a:ext cx="3505200" cy="254952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693" name="Line 13"/>
          <p:cNvSpPr>
            <a:spLocks noChangeShapeType="1"/>
          </p:cNvSpPr>
          <p:nvPr/>
        </p:nvSpPr>
        <p:spPr bwMode="auto">
          <a:xfrm flipH="1" flipV="1">
            <a:off x="6934200" y="2438400"/>
            <a:ext cx="457200" cy="6858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14694" name="Picture 14"/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3505200" cy="24384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695" name="Line 15"/>
          <p:cNvSpPr>
            <a:spLocks noChangeShapeType="1"/>
          </p:cNvSpPr>
          <p:nvPr/>
        </p:nvSpPr>
        <p:spPr bwMode="auto">
          <a:xfrm flipH="1" flipV="1">
            <a:off x="7239000" y="5029200"/>
            <a:ext cx="533400" cy="5334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696" name="Line 16"/>
          <p:cNvSpPr>
            <a:spLocks noChangeShapeType="1"/>
          </p:cNvSpPr>
          <p:nvPr/>
        </p:nvSpPr>
        <p:spPr bwMode="auto">
          <a:xfrm>
            <a:off x="7086600" y="2286000"/>
            <a:ext cx="8382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697" name="Line 17"/>
          <p:cNvSpPr>
            <a:spLocks noChangeShapeType="1"/>
          </p:cNvSpPr>
          <p:nvPr/>
        </p:nvSpPr>
        <p:spPr bwMode="auto">
          <a:xfrm>
            <a:off x="7010400" y="2438400"/>
            <a:ext cx="9144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1945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271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400" b="1" i="1" smtClean="0"/>
              <a:t>III</a:t>
            </a:r>
            <a:r>
              <a:rPr lang="ru-RU" sz="2400" b="1" i="1" smtClean="0"/>
              <a:t> период</a:t>
            </a:r>
            <a:r>
              <a:rPr lang="en-US" sz="2400" smtClean="0"/>
              <a:t/>
            </a:r>
            <a:br>
              <a:rPr lang="en-US" sz="2400" smtClean="0"/>
            </a:br>
            <a:r>
              <a:rPr lang="ru-RU" sz="2400" smtClean="0"/>
              <a:t>Полный разрыв межпозвонкового диска</a:t>
            </a:r>
          </a:p>
        </p:txBody>
      </p:sp>
      <p:sp>
        <p:nvSpPr>
          <p:cNvPr id="424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400" smtClean="0"/>
              <a:t>Чаще задние грыжи (передние реже, т.к. вентрально секвестрам не дают распространяться полулунные отростки)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400" smtClean="0"/>
          </a:p>
        </p:txBody>
      </p:sp>
      <p:sp>
        <p:nvSpPr>
          <p:cNvPr id="424964" name="Rectangle 4"/>
          <p:cNvSpPr>
            <a:spLocks noChangeArrowheads="1"/>
          </p:cNvSpPr>
          <p:nvPr/>
        </p:nvSpPr>
        <p:spPr bwMode="auto">
          <a:xfrm>
            <a:off x="457200" y="1981200"/>
            <a:ext cx="8229600" cy="10668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Грыжи – это медленно формирующиеся выпячивания ФК, на начальных этапах это субстрат вправляемых грыж.</a:t>
            </a:r>
          </a:p>
        </p:txBody>
      </p:sp>
      <p:sp>
        <p:nvSpPr>
          <p:cNvPr id="424965" name="Rectangle 5"/>
          <p:cNvSpPr>
            <a:spLocks noChangeArrowheads="1"/>
          </p:cNvSpPr>
          <p:nvPr/>
        </p:nvSpPr>
        <p:spPr bwMode="auto">
          <a:xfrm>
            <a:off x="457200" y="3276600"/>
            <a:ext cx="8229600" cy="13716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Далее – вокруг них компенсаторно формируются краевые костные разрастания и грыжа представляет костнохрящевой конгломерат по всей поверхности диска.</a:t>
            </a:r>
          </a:p>
        </p:txBody>
      </p:sp>
      <p:sp>
        <p:nvSpPr>
          <p:cNvPr id="424966" name="Rectangle 6"/>
          <p:cNvSpPr>
            <a:spLocks noChangeArrowheads="1"/>
          </p:cNvSpPr>
          <p:nvPr/>
        </p:nvSpPr>
        <p:spPr bwMode="auto">
          <a:xfrm>
            <a:off x="457200" y="5029200"/>
            <a:ext cx="8229600" cy="6096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Грыжи отодвигают заднюю продольную связку. </a:t>
            </a:r>
          </a:p>
        </p:txBody>
      </p:sp>
      <p:sp>
        <p:nvSpPr>
          <p:cNvPr id="424967" name="Rectangle 7"/>
          <p:cNvSpPr>
            <a:spLocks noChangeArrowheads="1"/>
          </p:cNvSpPr>
          <p:nvPr/>
        </p:nvSpPr>
        <p:spPr bwMode="auto">
          <a:xfrm>
            <a:off x="457200" y="5943600"/>
            <a:ext cx="8229600" cy="6858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Конгломерат увеличивается в размерах и возникает        клиника  компрессионной миело- и радикулопатии.</a:t>
            </a:r>
          </a:p>
        </p:txBody>
      </p:sp>
      <p:sp>
        <p:nvSpPr>
          <p:cNvPr id="115720" name="Line 8"/>
          <p:cNvSpPr>
            <a:spLocks noChangeShapeType="1"/>
          </p:cNvSpPr>
          <p:nvPr/>
        </p:nvSpPr>
        <p:spPr bwMode="auto">
          <a:xfrm>
            <a:off x="4419600" y="3048000"/>
            <a:ext cx="0" cy="2286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21" name="Line 9"/>
          <p:cNvSpPr>
            <a:spLocks noChangeShapeType="1"/>
          </p:cNvSpPr>
          <p:nvPr/>
        </p:nvSpPr>
        <p:spPr bwMode="auto">
          <a:xfrm>
            <a:off x="4419600" y="4648200"/>
            <a:ext cx="0" cy="3810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22" name="Line 10"/>
          <p:cNvSpPr>
            <a:spLocks noChangeShapeType="1"/>
          </p:cNvSpPr>
          <p:nvPr/>
        </p:nvSpPr>
        <p:spPr bwMode="auto">
          <a:xfrm>
            <a:off x="4419600" y="5638800"/>
            <a:ext cx="0" cy="3048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387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533400"/>
            <a:ext cx="8915400" cy="54102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/>
              <a:t>Резко снижена высота межпозвонкового диска</a:t>
            </a:r>
          </a:p>
          <a:p>
            <a:pPr eaLnBrk="1" hangingPunct="1">
              <a:defRPr/>
            </a:pPr>
            <a:r>
              <a:rPr lang="ru-RU" smtClean="0"/>
              <a:t> Компенсаторно - склероз замыкательных пластинок</a:t>
            </a:r>
          </a:p>
          <a:p>
            <a:pPr eaLnBrk="1" hangingPunct="1">
              <a:defRPr/>
            </a:pPr>
            <a:r>
              <a:rPr lang="ru-RU" smtClean="0"/>
              <a:t>Краевые костные разрастания на ниже- и вышележащих телах позвонков</a:t>
            </a:r>
          </a:p>
          <a:p>
            <a:pPr eaLnBrk="1" hangingPunct="1">
              <a:defRPr/>
            </a:pPr>
            <a:endParaRPr lang="ru-RU" smtClean="0"/>
          </a:p>
          <a:p>
            <a:pPr eaLnBrk="1" hangingPunct="1">
              <a:defRPr/>
            </a:pPr>
            <a:r>
              <a:rPr lang="ru-RU" b="1" i="1" smtClean="0">
                <a:solidFill>
                  <a:schemeClr val="hlink"/>
                </a:solidFill>
              </a:rPr>
              <a:t>Для четкой визуализации грыжи необходима МРТ и КТ!</a:t>
            </a:r>
          </a:p>
        </p:txBody>
      </p:sp>
    </p:spTree>
    <p:extLst>
      <p:ext uri="{BB962C8B-B14F-4D97-AF65-F5344CB8AC3E}">
        <p14:creationId xmlns:p14="http://schemas.microsoft.com/office/powerpoint/2010/main" val="119199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85800"/>
            <a:ext cx="8229600" cy="5334000"/>
          </a:xfrm>
          <a:ln>
            <a:solidFill>
              <a:schemeClr val="hlink"/>
            </a:solidFill>
          </a:ln>
        </p:spPr>
        <p:txBody>
          <a:bodyPr/>
          <a:lstStyle/>
          <a:p>
            <a:pPr marL="985838" eaLnBrk="1" hangingPunct="1">
              <a:lnSpc>
                <a:spcPct val="80000"/>
              </a:lnSpc>
              <a:buFontTx/>
              <a:buNone/>
              <a:defRPr/>
            </a:pPr>
            <a:endParaRPr lang="ru-RU" sz="2400" b="1" smtClean="0"/>
          </a:p>
          <a:p>
            <a:pPr marL="985838" algn="ctr" eaLnBrk="1" hangingPunct="1">
              <a:lnSpc>
                <a:spcPct val="80000"/>
              </a:lnSpc>
              <a:buFontTx/>
              <a:buNone/>
              <a:defRPr/>
            </a:pPr>
            <a:r>
              <a:rPr lang="ru-RU" sz="4000" b="1" i="1" u="sng" smtClean="0">
                <a:solidFill>
                  <a:schemeClr val="hlink"/>
                </a:solidFill>
              </a:rPr>
              <a:t>КТ- МРТ- грыж</a:t>
            </a:r>
          </a:p>
          <a:p>
            <a:pPr marL="985838" algn="ctr" eaLnBrk="1" hangingPunct="1">
              <a:lnSpc>
                <a:spcPct val="80000"/>
              </a:lnSpc>
              <a:buFontTx/>
              <a:buNone/>
              <a:defRPr/>
            </a:pPr>
            <a:endParaRPr lang="ru-RU" sz="4000" b="1" i="1" u="sng" smtClean="0">
              <a:solidFill>
                <a:schemeClr val="hlink"/>
              </a:solidFill>
            </a:endParaRPr>
          </a:p>
          <a:p>
            <a:pPr marL="985838" eaLnBrk="1" hangingPunct="1">
              <a:lnSpc>
                <a:spcPct val="80000"/>
              </a:lnSpc>
              <a:defRPr/>
            </a:pPr>
            <a:r>
              <a:rPr lang="ru-RU" smtClean="0"/>
              <a:t>медианные, </a:t>
            </a:r>
          </a:p>
          <a:p>
            <a:pPr marL="985838" eaLnBrk="1" hangingPunct="1">
              <a:lnSpc>
                <a:spcPct val="80000"/>
              </a:lnSpc>
              <a:defRPr/>
            </a:pPr>
            <a:r>
              <a:rPr lang="ru-RU" smtClean="0"/>
              <a:t>парамедианные,</a:t>
            </a:r>
          </a:p>
          <a:p>
            <a:pPr marL="985838" eaLnBrk="1" hangingPunct="1">
              <a:lnSpc>
                <a:spcPct val="80000"/>
              </a:lnSpc>
              <a:defRPr/>
            </a:pPr>
            <a:r>
              <a:rPr lang="ru-RU" smtClean="0"/>
              <a:t>заднебоковые,</a:t>
            </a:r>
          </a:p>
          <a:p>
            <a:pPr marL="985838" eaLnBrk="1" hangingPunct="1">
              <a:lnSpc>
                <a:spcPct val="80000"/>
              </a:lnSpc>
              <a:defRPr/>
            </a:pPr>
            <a:r>
              <a:rPr lang="ru-RU" smtClean="0"/>
              <a:t>парафораменальные,</a:t>
            </a:r>
          </a:p>
          <a:p>
            <a:pPr marL="985838" eaLnBrk="1" hangingPunct="1">
              <a:lnSpc>
                <a:spcPct val="80000"/>
              </a:lnSpc>
              <a:defRPr/>
            </a:pPr>
            <a:r>
              <a:rPr lang="ru-RU" smtClean="0"/>
              <a:t>вентральные.</a:t>
            </a:r>
          </a:p>
        </p:txBody>
      </p:sp>
    </p:spTree>
    <p:extLst>
      <p:ext uri="{BB962C8B-B14F-4D97-AF65-F5344CB8AC3E}">
        <p14:creationId xmlns:p14="http://schemas.microsoft.com/office/powerpoint/2010/main" val="69773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sz="2800" smtClean="0"/>
              <a:t>Клинически звучат </a:t>
            </a:r>
            <a:r>
              <a:rPr lang="ru-RU" sz="2800" b="1" i="1" u="sng" smtClean="0"/>
              <a:t>грыжи более 3 мм</a:t>
            </a:r>
            <a:r>
              <a:rPr lang="ru-RU" sz="2800" smtClean="0"/>
              <a:t>, но еще немаловажное значение имеет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ширина позвоночного канала  </a:t>
            </a:r>
            <a:endParaRPr lang="en-US" sz="28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наличие подвижности позвоночника.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ru-RU" sz="280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sz="2800" smtClean="0"/>
              <a:t>   Если канал узкий, сохранена подвижность, имеются задние костные разрастания, то клинически себя могут проявить и грыжи меньшего размера. 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8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Миелопатия, радикулопатия.</a:t>
            </a:r>
          </a:p>
        </p:txBody>
      </p:sp>
    </p:spTree>
    <p:extLst>
      <p:ext uri="{BB962C8B-B14F-4D97-AF65-F5344CB8AC3E}">
        <p14:creationId xmlns:p14="http://schemas.microsoft.com/office/powerpoint/2010/main" val="10180713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8229600" cy="13843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b="1" i="1" dirty="0" smtClean="0"/>
              <a:t>IV</a:t>
            </a:r>
            <a:r>
              <a:rPr lang="ru-RU" b="1" i="1" dirty="0" smtClean="0"/>
              <a:t> </a:t>
            </a:r>
            <a:r>
              <a:rPr lang="ru-RU" sz="2800" b="1" i="1" dirty="0" smtClean="0"/>
              <a:t>период.</a:t>
            </a:r>
            <a:r>
              <a:rPr lang="ru-RU" sz="2800" dirty="0" smtClean="0"/>
              <a:t>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ru-RU" sz="2800" dirty="0" smtClean="0"/>
              <a:t>Вовлечение остальных элементов</a:t>
            </a:r>
            <a:br>
              <a:rPr lang="ru-RU" sz="2800" dirty="0" smtClean="0"/>
            </a:br>
            <a:r>
              <a:rPr lang="ru-RU" sz="2800" dirty="0" smtClean="0"/>
              <a:t> позвоночно-двигательного сегмента</a:t>
            </a:r>
          </a:p>
        </p:txBody>
      </p:sp>
      <p:sp>
        <p:nvSpPr>
          <p:cNvPr id="390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4724400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sz="1800" b="1" i="1" smtClean="0">
                <a:solidFill>
                  <a:schemeClr val="hlink"/>
                </a:solidFill>
              </a:rPr>
              <a:t>Унковертебральный артроз</a:t>
            </a:r>
            <a:r>
              <a:rPr lang="ru-RU" sz="1800" smtClean="0"/>
              <a:t> </a:t>
            </a:r>
            <a:endParaRPr lang="en-US" sz="180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sz="1800" smtClean="0"/>
              <a:t>    </a:t>
            </a:r>
            <a:r>
              <a:rPr lang="ru-RU" sz="2000" smtClean="0"/>
              <a:t>(ДА в суставах Люшка</a:t>
            </a:r>
            <a:r>
              <a:rPr lang="en-US" sz="2000" smtClean="0"/>
              <a:t> </a:t>
            </a:r>
            <a:r>
              <a:rPr lang="ru-RU" sz="2000" smtClean="0"/>
              <a:t>- межпозвонковый полулунный отросток, МПД, тело вышележащего позвонка)</a:t>
            </a:r>
            <a:endParaRPr lang="en-US" sz="200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ru-RU" sz="20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В норме полулунные отростки острые или закруглённые</a:t>
            </a:r>
            <a:endParaRPr lang="en-US" sz="200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ru-RU" sz="20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В патологии деформирующий и склеротический тип (исчезновение плавных контуров полулунного отростка, он  удлиняется и деформируется и отклоняется в сторону, на теле вышележащего позвонка появляются костные разрастания (неоартроз) </a:t>
            </a:r>
          </a:p>
        </p:txBody>
      </p:sp>
      <p:pic>
        <p:nvPicPr>
          <p:cNvPr id="122884" name="Picture 4"/>
          <p:cNvPicPr>
            <a:picLocks noChangeAspect="1" noChangeArrowheads="1"/>
          </p:cNvPicPr>
          <p:nvPr/>
        </p:nvPicPr>
        <p:blipFill>
          <a:blip>
            <a:lum bright="-6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447800"/>
            <a:ext cx="2895600" cy="268922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885" name="Picture 5"/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232275"/>
            <a:ext cx="3733800" cy="262572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886" name="Line 6"/>
          <p:cNvSpPr>
            <a:spLocks noChangeShapeType="1"/>
          </p:cNvSpPr>
          <p:nvPr/>
        </p:nvSpPr>
        <p:spPr bwMode="auto">
          <a:xfrm flipH="1" flipV="1">
            <a:off x="4953000" y="2667000"/>
            <a:ext cx="152400" cy="5334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2887" name="Line 7"/>
          <p:cNvSpPr>
            <a:spLocks noChangeShapeType="1"/>
          </p:cNvSpPr>
          <p:nvPr/>
        </p:nvSpPr>
        <p:spPr bwMode="auto">
          <a:xfrm flipV="1">
            <a:off x="7010400" y="4572000"/>
            <a:ext cx="228600" cy="3810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2288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613" y="1447800"/>
            <a:ext cx="2465387" cy="26670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889" name="Line 9"/>
          <p:cNvSpPr>
            <a:spLocks noChangeShapeType="1"/>
          </p:cNvSpPr>
          <p:nvPr/>
        </p:nvSpPr>
        <p:spPr bwMode="auto">
          <a:xfrm flipV="1">
            <a:off x="8610600" y="3505200"/>
            <a:ext cx="152400" cy="4572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2890" name="Line 10"/>
          <p:cNvSpPr>
            <a:spLocks noChangeShapeType="1"/>
          </p:cNvSpPr>
          <p:nvPr/>
        </p:nvSpPr>
        <p:spPr bwMode="auto">
          <a:xfrm flipV="1">
            <a:off x="8610600" y="2286000"/>
            <a:ext cx="152400" cy="4572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2891" name="Line 11"/>
          <p:cNvSpPr>
            <a:spLocks noChangeShapeType="1"/>
          </p:cNvSpPr>
          <p:nvPr/>
        </p:nvSpPr>
        <p:spPr bwMode="auto">
          <a:xfrm flipH="1" flipV="1">
            <a:off x="7086600" y="2362200"/>
            <a:ext cx="76200" cy="3810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358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04800"/>
            <a:ext cx="8229600" cy="13843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800" b="1" i="1" smtClean="0">
                <a:solidFill>
                  <a:schemeClr val="hlink"/>
                </a:solidFill>
              </a:rPr>
              <a:t>Спондилоартроз (деформирующий артроз межпозвонковых суставов)</a:t>
            </a:r>
            <a:br>
              <a:rPr lang="ru-RU" sz="2800" b="1" i="1" smtClean="0">
                <a:solidFill>
                  <a:schemeClr val="hlink"/>
                </a:solidFill>
              </a:rPr>
            </a:br>
            <a:endParaRPr lang="ru-RU" sz="2800" b="1" i="1" smtClean="0">
              <a:solidFill>
                <a:schemeClr val="hlink"/>
              </a:solidFill>
            </a:endParaRPr>
          </a:p>
        </p:txBody>
      </p:sp>
      <p:sp>
        <p:nvSpPr>
          <p:cNvPr id="391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5257800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Сужение рентгеновской межпозвонковой суставной щели (менее 2 мм.), протяженность  их больше, чем в норме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Широкие склерозированные замыкательные пластинки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На верхушке верхнесуставного  отростка (нижележащего позвонка) и нижнесуставного (вышележащего) костные разрастания</a:t>
            </a:r>
            <a:endParaRPr lang="en-US" sz="20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Вследствие образования краевых остеофитов на суставных отростках они представлены увеличенными, но неравномерно: один из суставных пар больше, другие меньше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Для ШОП характерно поражение многих суставных пар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Неартрозы с основаниями дужек при выраженной степени артроза </a:t>
            </a:r>
          </a:p>
        </p:txBody>
      </p:sp>
      <p:pic>
        <p:nvPicPr>
          <p:cNvPr id="12390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900" y="1600200"/>
            <a:ext cx="3698875" cy="51054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909" name="Line 5"/>
          <p:cNvSpPr>
            <a:spLocks noChangeShapeType="1"/>
          </p:cNvSpPr>
          <p:nvPr/>
        </p:nvSpPr>
        <p:spPr bwMode="auto">
          <a:xfrm flipV="1">
            <a:off x="6553200" y="2971800"/>
            <a:ext cx="0" cy="5334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910" name="Line 6"/>
          <p:cNvSpPr>
            <a:spLocks noChangeShapeType="1"/>
          </p:cNvSpPr>
          <p:nvPr/>
        </p:nvSpPr>
        <p:spPr bwMode="auto">
          <a:xfrm>
            <a:off x="6477000" y="1981200"/>
            <a:ext cx="0" cy="5334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800" b="1" i="1" smtClean="0">
                <a:solidFill>
                  <a:schemeClr val="hlink"/>
                </a:solidFill>
              </a:rPr>
              <a:t>Спондилоартроз (деформирующий артроз межпозвонковых суставов, фасеточный артроз)</a:t>
            </a:r>
            <a:br>
              <a:rPr lang="ru-RU" sz="2800" b="1" i="1" smtClean="0">
                <a:solidFill>
                  <a:schemeClr val="hlink"/>
                </a:solidFill>
              </a:rPr>
            </a:br>
            <a:endParaRPr lang="ru-RU" sz="2800" b="1" i="1" smtClean="0">
              <a:solidFill>
                <a:schemeClr val="hlink"/>
              </a:solidFill>
            </a:endParaRPr>
          </a:p>
        </p:txBody>
      </p:sp>
      <p:pic>
        <p:nvPicPr>
          <p:cNvPr id="12493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1600200"/>
            <a:ext cx="3657600" cy="4953000"/>
          </a:xfrm>
          <a:noFill/>
          <a:ln>
            <a:solidFill>
              <a:schemeClr val="hlink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4932" name="Line 4"/>
          <p:cNvSpPr>
            <a:spLocks noChangeShapeType="1"/>
          </p:cNvSpPr>
          <p:nvPr/>
        </p:nvSpPr>
        <p:spPr bwMode="auto">
          <a:xfrm flipH="1" flipV="1">
            <a:off x="2895600" y="5334000"/>
            <a:ext cx="228600" cy="3810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4933" name="Line 5"/>
          <p:cNvSpPr>
            <a:spLocks noChangeShapeType="1"/>
          </p:cNvSpPr>
          <p:nvPr/>
        </p:nvSpPr>
        <p:spPr bwMode="auto">
          <a:xfrm flipH="1" flipV="1">
            <a:off x="2362200" y="3048000"/>
            <a:ext cx="76200" cy="2286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2493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525" y="1600200"/>
            <a:ext cx="3622675" cy="49530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4935" name="Line 7"/>
          <p:cNvSpPr>
            <a:spLocks noChangeShapeType="1"/>
          </p:cNvSpPr>
          <p:nvPr/>
        </p:nvSpPr>
        <p:spPr bwMode="auto">
          <a:xfrm flipV="1">
            <a:off x="6324600" y="5410200"/>
            <a:ext cx="228600" cy="3048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280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IMG_0656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41325"/>
            <a:ext cx="8229600" cy="5486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81265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7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800" b="1" i="1" smtClean="0">
                <a:solidFill>
                  <a:schemeClr val="hlink"/>
                </a:solidFill>
              </a:rPr>
              <a:t>Спондилоартроз (деформирующий артроз межпозвонковых суставов, фасеточный артроз)</a:t>
            </a:r>
            <a:br>
              <a:rPr lang="ru-RU" sz="2800" b="1" i="1" smtClean="0">
                <a:solidFill>
                  <a:schemeClr val="hlink"/>
                </a:solidFill>
              </a:rPr>
            </a:br>
            <a:endParaRPr lang="ru-RU" sz="2800" b="1" i="1" smtClean="0">
              <a:solidFill>
                <a:schemeClr val="hlink"/>
              </a:solidFill>
            </a:endParaRPr>
          </a:p>
        </p:txBody>
      </p:sp>
      <p:pic>
        <p:nvPicPr>
          <p:cNvPr id="125955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9200" y="1752600"/>
            <a:ext cx="2894013" cy="4495800"/>
          </a:xfrm>
          <a:solidFill>
            <a:schemeClr val="hlink"/>
          </a:solidFill>
          <a:ln>
            <a:solidFill>
              <a:schemeClr val="hlink"/>
            </a:solidFill>
          </a:ln>
        </p:spPr>
      </p:pic>
      <p:sp>
        <p:nvSpPr>
          <p:cNvPr id="125956" name="Line 4"/>
          <p:cNvSpPr>
            <a:spLocks noChangeShapeType="1"/>
          </p:cNvSpPr>
          <p:nvPr/>
        </p:nvSpPr>
        <p:spPr bwMode="auto">
          <a:xfrm flipH="1" flipV="1">
            <a:off x="3048000" y="4953000"/>
            <a:ext cx="228600" cy="3810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2595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0" y="1752600"/>
            <a:ext cx="2668588" cy="44958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125958" name="Line 6"/>
          <p:cNvSpPr>
            <a:spLocks noChangeShapeType="1"/>
          </p:cNvSpPr>
          <p:nvPr/>
        </p:nvSpPr>
        <p:spPr bwMode="auto">
          <a:xfrm flipV="1">
            <a:off x="6172200" y="4343400"/>
            <a:ext cx="15240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5959" name="Line 7"/>
          <p:cNvSpPr>
            <a:spLocks noChangeShapeType="1"/>
          </p:cNvSpPr>
          <p:nvPr/>
        </p:nvSpPr>
        <p:spPr bwMode="auto">
          <a:xfrm flipV="1">
            <a:off x="5943600" y="4953000"/>
            <a:ext cx="152400" cy="3810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90159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993775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i="1" u="sng" smtClean="0"/>
              <a:t>КТ, МРТ Спондилоартроз, унковертебральный артроз</a:t>
            </a:r>
          </a:p>
        </p:txBody>
      </p:sp>
      <p:sp>
        <p:nvSpPr>
          <p:cNvPr id="534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smtClean="0"/>
              <a:t>Костные разрастания </a:t>
            </a:r>
            <a:r>
              <a:rPr lang="ru-RU" sz="2400" dirty="0" err="1" smtClean="0"/>
              <a:t>верхнесуставных</a:t>
            </a:r>
            <a:r>
              <a:rPr lang="ru-RU" sz="2400" dirty="0" smtClean="0"/>
              <a:t> отростков нижележащего позвонка. </a:t>
            </a:r>
          </a:p>
          <a:p>
            <a:pPr eaLnBrk="1" hangingPunct="1">
              <a:defRPr/>
            </a:pPr>
            <a:r>
              <a:rPr lang="ru-RU" sz="2400" dirty="0" smtClean="0"/>
              <a:t>Утолщенные, </a:t>
            </a:r>
            <a:r>
              <a:rPr lang="ru-RU" sz="2400" dirty="0" err="1" smtClean="0"/>
              <a:t>склерозированные</a:t>
            </a:r>
            <a:r>
              <a:rPr lang="ru-RU" sz="2400" dirty="0" smtClean="0"/>
              <a:t> , отклоненные в межпозвонковые отверстия  полулунные отростки вызывают сужение межпозвонковых отверстий. </a:t>
            </a:r>
          </a:p>
        </p:txBody>
      </p:sp>
      <p:pic>
        <p:nvPicPr>
          <p:cNvPr id="12698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t="18750" r="28125" b="7813"/>
          <a:stretch>
            <a:fillRect/>
          </a:stretch>
        </p:blipFill>
        <p:spPr bwMode="auto">
          <a:xfrm>
            <a:off x="762000" y="3789040"/>
            <a:ext cx="2286000" cy="2916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981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88" t="9375" r="29688" b="40625"/>
          <a:stretch>
            <a:fillRect/>
          </a:stretch>
        </p:blipFill>
        <p:spPr bwMode="auto">
          <a:xfrm>
            <a:off x="3886200" y="3789040"/>
            <a:ext cx="2847975" cy="28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982" name="Line 9"/>
          <p:cNvSpPr>
            <a:spLocks noChangeShapeType="1"/>
          </p:cNvSpPr>
          <p:nvPr/>
        </p:nvSpPr>
        <p:spPr bwMode="auto">
          <a:xfrm flipV="1">
            <a:off x="5410200" y="5181600"/>
            <a:ext cx="1524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6983" name="Line 10"/>
          <p:cNvSpPr>
            <a:spLocks noChangeShapeType="1"/>
          </p:cNvSpPr>
          <p:nvPr/>
        </p:nvSpPr>
        <p:spPr bwMode="auto">
          <a:xfrm flipH="1" flipV="1">
            <a:off x="2057400" y="4876800"/>
            <a:ext cx="4572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80777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0"/>
            <a:ext cx="5029200" cy="6019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400" smtClean="0"/>
              <a:t>В передней продольной связке (деформирующий спондилёз)</a:t>
            </a:r>
            <a:endParaRPr lang="en-US" sz="240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z="2400" smtClean="0"/>
              <a:t>   </a:t>
            </a:r>
            <a:r>
              <a:rPr lang="ru-RU" sz="2400" smtClean="0"/>
              <a:t>Это обызвествление (оссификация) передней продольной связки позвоночника.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400" smtClean="0"/>
              <a:t>«Дополнительная конструкция», компенсирует  утраченную буферную функцию диска и способствует восстановлению статики позвоночника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400" smtClean="0"/>
              <a:t>Визуализируется деформированными утолщенными контурами тел.</a:t>
            </a:r>
          </a:p>
        </p:txBody>
      </p:sp>
      <p:pic>
        <p:nvPicPr>
          <p:cNvPr id="12800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838" y="0"/>
            <a:ext cx="3713162" cy="501015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8004" name="Line 5"/>
          <p:cNvSpPr>
            <a:spLocks noChangeShapeType="1"/>
          </p:cNvSpPr>
          <p:nvPr/>
        </p:nvSpPr>
        <p:spPr bwMode="auto">
          <a:xfrm flipH="1">
            <a:off x="6705600" y="3048000"/>
            <a:ext cx="228600" cy="2286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8005" name="Line 6"/>
          <p:cNvSpPr>
            <a:spLocks noChangeShapeType="1"/>
          </p:cNvSpPr>
          <p:nvPr/>
        </p:nvSpPr>
        <p:spPr bwMode="auto">
          <a:xfrm flipH="1" flipV="1">
            <a:off x="6781800" y="3505200"/>
            <a:ext cx="304800" cy="762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8006" name="Line 7"/>
          <p:cNvSpPr>
            <a:spLocks noChangeShapeType="1"/>
          </p:cNvSpPr>
          <p:nvPr/>
        </p:nvSpPr>
        <p:spPr bwMode="auto">
          <a:xfrm flipH="1">
            <a:off x="6781800" y="3733800"/>
            <a:ext cx="152400" cy="1524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95006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1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0033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sz="3200" b="1" i="1" smtClean="0"/>
              <a:t>Патоморфология деформирующего спондилёза</a:t>
            </a:r>
          </a:p>
        </p:txBody>
      </p:sp>
      <p:sp>
        <p:nvSpPr>
          <p:cNvPr id="605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76400"/>
            <a:ext cx="8229600" cy="990600"/>
          </a:xfrm>
          <a:ln>
            <a:solidFill>
              <a:schemeClr val="hlink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Локальная дегенерация наружных волокон ФК, приводящая под влиянием продолжающейся нагрузки к надрывам волокон, преимущественно у места внедрения их в костный краевой кант</a:t>
            </a:r>
          </a:p>
        </p:txBody>
      </p:sp>
      <p:sp>
        <p:nvSpPr>
          <p:cNvPr id="605188" name="Rectangle 4"/>
          <p:cNvSpPr>
            <a:spLocks noChangeArrowheads="1"/>
          </p:cNvSpPr>
          <p:nvPr/>
        </p:nvSpPr>
        <p:spPr bwMode="auto">
          <a:xfrm>
            <a:off x="533400" y="3962400"/>
            <a:ext cx="8229600" cy="11430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>
                <a:effectLst>
                  <a:outerShdw blurRad="38100" dist="38100" dir="2700000" algn="tl">
                    <a:srgbClr val="000000"/>
                  </a:outerShdw>
                </a:effectLst>
              </a:rPr>
              <a:t>Передняя продольная связка отслаивается в месте своего прикрепления у лимбуса, а при значительном разрыве кольца и большом выпячивании диска - также и от поверхности тела позвоночника.</a:t>
            </a:r>
          </a:p>
        </p:txBody>
      </p:sp>
      <p:sp>
        <p:nvSpPr>
          <p:cNvPr id="605189" name="Rectangle 5"/>
          <p:cNvSpPr>
            <a:spLocks noChangeArrowheads="1"/>
          </p:cNvSpPr>
          <p:nvPr/>
        </p:nvSpPr>
        <p:spPr bwMode="auto">
          <a:xfrm>
            <a:off x="533400" y="2971800"/>
            <a:ext cx="8305800" cy="6096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>
                <a:effectLst>
                  <a:outerShdw blurRad="38100" dist="38100" dir="2700000" algn="tl">
                    <a:srgbClr val="000000"/>
                  </a:outerShdw>
                </a:effectLst>
              </a:rPr>
              <a:t>Волокна ФК начинают выпячиваться и создаётся пункт постоянного травмирования передней продольной связки</a:t>
            </a:r>
          </a:p>
        </p:txBody>
      </p:sp>
      <p:sp>
        <p:nvSpPr>
          <p:cNvPr id="605190" name="Rectangle 6"/>
          <p:cNvSpPr>
            <a:spLocks noChangeArrowheads="1"/>
          </p:cNvSpPr>
          <p:nvPr/>
        </p:nvSpPr>
        <p:spPr bwMode="auto">
          <a:xfrm>
            <a:off x="533400" y="5486400"/>
            <a:ext cx="8229600" cy="10668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ru-RU">
                <a:effectLst>
                  <a:outerShdw blurRad="38100" dist="38100" dir="2700000" algn="tl">
                    <a:srgbClr val="000000"/>
                  </a:outerShdw>
                </a:effectLst>
              </a:rPr>
              <a:t>Являясь надкостницей, передняя продольная связка реагирует на постоянное раздражение оссификацией, вследствие чего краевые костные разрастания, типичны для спондилёза</a:t>
            </a:r>
          </a:p>
        </p:txBody>
      </p:sp>
    </p:spTree>
    <p:extLst>
      <p:ext uri="{BB962C8B-B14F-4D97-AF65-F5344CB8AC3E}">
        <p14:creationId xmlns:p14="http://schemas.microsoft.com/office/powerpoint/2010/main" val="302374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6223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i="1" smtClean="0">
                <a:solidFill>
                  <a:schemeClr val="hlink"/>
                </a:solidFill>
              </a:rPr>
              <a:t>Исход шейного остеохондроза</a:t>
            </a:r>
          </a:p>
        </p:txBody>
      </p:sp>
      <p:sp>
        <p:nvSpPr>
          <p:cNvPr id="392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5257800" cy="4876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sz="2000" smtClean="0"/>
              <a:t>Фиброз межпозвонкового диска (стадия самоизлечения)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Резко снижена высота МПД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Резко выражен склероз замыкательных пластинок (постепенно пластинки тел позвонков перестраиваясь, утрачивают свои четкие очертания)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Умеренные костные краевые разрастания тел позвонков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Типичное нарушение физиологического изгиба позвоночника (м.б. локальное выпрямление лордоза или кифоз)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Отсутствует подвижность на этом уровне (так как соответствующие позвонки превращаются в единое функциональное целое)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00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ru-RU" sz="2000" smtClean="0"/>
          </a:p>
        </p:txBody>
      </p:sp>
      <p:pic>
        <p:nvPicPr>
          <p:cNvPr id="13005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7"/>
          <a:stretch>
            <a:fillRect/>
          </a:stretch>
        </p:blipFill>
        <p:spPr bwMode="auto">
          <a:xfrm>
            <a:off x="5486400" y="1066800"/>
            <a:ext cx="3429000" cy="55626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0053" name="Line 6"/>
          <p:cNvSpPr>
            <a:spLocks noChangeShapeType="1"/>
          </p:cNvSpPr>
          <p:nvPr/>
        </p:nvSpPr>
        <p:spPr bwMode="auto">
          <a:xfrm flipV="1">
            <a:off x="7162800" y="5867400"/>
            <a:ext cx="228600" cy="3048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0054" name="Line 7"/>
          <p:cNvSpPr>
            <a:spLocks noChangeShapeType="1"/>
          </p:cNvSpPr>
          <p:nvPr/>
        </p:nvSpPr>
        <p:spPr bwMode="auto">
          <a:xfrm flipH="1">
            <a:off x="7467600" y="5257800"/>
            <a:ext cx="76200" cy="4572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52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4638"/>
            <a:ext cx="8218487" cy="9223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r>
              <a:rPr lang="ru-RU" sz="2000" b="1"/>
              <a:t/>
            </a:r>
            <a:br>
              <a:rPr lang="ru-RU" sz="2000" b="1"/>
            </a:br>
            <a:r>
              <a:rPr lang="ru-RU" sz="2000" b="1"/>
              <a:t/>
            </a:r>
            <a:br>
              <a:rPr lang="ru-RU" sz="2000" b="1"/>
            </a:br>
            <a:r>
              <a:rPr lang="ru-RU" sz="2000" b="1"/>
              <a:t>Проф. Я.Ю. Попелянский сформулировал 6 принципов подбора методов лечения больного с дистрофическими заболеваниями позвоночника:</a:t>
            </a:r>
            <a:r>
              <a:rPr lang="ru-RU" sz="4000" b="1"/>
              <a:t/>
            </a:r>
            <a:br>
              <a:rPr lang="ru-RU" sz="4000" b="1"/>
            </a:br>
            <a:endParaRPr lang="ru-RU" sz="4000" b="1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1117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1800" b="1"/>
              <a:t>Первый принцип </a:t>
            </a:r>
            <a:r>
              <a:rPr lang="ru-RU" sz="1800"/>
              <a:t>—исключение неблагоприятных статико-динамических нагрузок на пораженный отдел позвоночника, на первых этапах декомпенсации — необходимость покоя.</a:t>
            </a:r>
            <a:endParaRPr lang="ru-RU" sz="1800" b="1"/>
          </a:p>
          <a:p>
            <a:pPr>
              <a:lnSpc>
                <a:spcPct val="80000"/>
              </a:lnSpc>
            </a:pPr>
            <a:r>
              <a:rPr lang="ru-RU" sz="1800" b="1"/>
              <a:t>Второй принцип </a:t>
            </a:r>
            <a:r>
              <a:rPr lang="ru-RU" sz="1800"/>
              <a:t>— стимулировать активность мышц позвоночника. Это обеспечивает защитную фиксацию пораженного позвоночного сегмента, т.е. воздействует на основной узел заболевания. Лечебная триада — "покой, тепло, анальгетики" следует считать устревшей.</a:t>
            </a:r>
            <a:endParaRPr lang="ru-RU" sz="1800" b="1"/>
          </a:p>
          <a:p>
            <a:pPr>
              <a:lnSpc>
                <a:spcPct val="80000"/>
              </a:lnSpc>
            </a:pPr>
            <a:r>
              <a:rPr lang="ru-RU" sz="1800" b="1"/>
              <a:t>Третий принцип </a:t>
            </a:r>
            <a:r>
              <a:rPr lang="ru-RU" sz="1800"/>
              <a:t>— индивидуализация, фазовость и комплексность лечения. На каждом этапе заболевания следует подбирать адекватные воздействия с учетом обратной связи — в зависимости от индивидуальных особенностей больного, эффективности предыдущего лечения.</a:t>
            </a:r>
            <a:endParaRPr lang="ru-RU" sz="1800" b="1"/>
          </a:p>
          <a:p>
            <a:pPr>
              <a:lnSpc>
                <a:spcPct val="80000"/>
              </a:lnSpc>
            </a:pPr>
            <a:r>
              <a:rPr lang="ru-RU" sz="1800" b="1"/>
              <a:t>Четвертый принцип </a:t>
            </a:r>
            <a:r>
              <a:rPr lang="ru-RU" sz="1800"/>
              <a:t>— необходимость воздействий не только на область позвоночника, но и на внепозвоночные патологические очаги, участвующие в оформлении клинической картины. Учитывать роль экстеро-, проприо- и интероцептивных импульсов в развитии вертеброгенных синдромов. </a:t>
            </a:r>
          </a:p>
          <a:p>
            <a:pPr>
              <a:lnSpc>
                <a:spcPct val="80000"/>
              </a:lnSpc>
            </a:pPr>
            <a:r>
              <a:rPr lang="ru-RU" sz="1800"/>
              <a:t>Необходимость воздействия не только на источники патологических импульсов, но и на весь организм в целом, включая его эндокринные и другие гуморальные механизмы, участвующие в патогенезе болезни и в его компенсаторных реакциях. </a:t>
            </a:r>
            <a:endParaRPr lang="ru-RU" sz="1800" b="1"/>
          </a:p>
        </p:txBody>
      </p:sp>
    </p:spTree>
    <p:extLst>
      <p:ext uri="{BB962C8B-B14F-4D97-AF65-F5344CB8AC3E}">
        <p14:creationId xmlns:p14="http://schemas.microsoft.com/office/powerpoint/2010/main" val="67864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/>
              <a:t>(продолжение)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400" b="1"/>
              <a:t>Пятый принцип </a:t>
            </a:r>
            <a:r>
              <a:rPr lang="ru-RU" sz="2400"/>
              <a:t>— уменьшение болевых ощущений и отрицательных эмоций. Речь идет о снижении возбудимости или функциональном выключении соответствующих центральных или периферических нервных структур. </a:t>
            </a:r>
          </a:p>
          <a:p>
            <a:pPr>
              <a:lnSpc>
                <a:spcPct val="80000"/>
              </a:lnSpc>
            </a:pPr>
            <a:endParaRPr lang="ru-RU" sz="2400" b="1"/>
          </a:p>
          <a:p>
            <a:pPr>
              <a:lnSpc>
                <a:spcPct val="80000"/>
              </a:lnSpc>
            </a:pPr>
            <a:r>
              <a:rPr lang="ru-RU" sz="2400" b="1"/>
              <a:t>шестой принцип </a:t>
            </a:r>
            <a:r>
              <a:rPr lang="ru-RU" sz="2400"/>
              <a:t>— щадящий характер лечебных воздействий. Сами по себе они не должны быть более вредными, чем сама болезнь. Будучи общим положением всякой терапии, этот принцип особенно важен в отношении данной болезни, которая сама по себе не только не ведет к смерти, но и завершается в большинстве случаев практическим выздоровлением. </a:t>
            </a:r>
          </a:p>
        </p:txBody>
      </p:sp>
    </p:spTree>
    <p:extLst>
      <p:ext uri="{BB962C8B-B14F-4D97-AF65-F5344CB8AC3E}">
        <p14:creationId xmlns:p14="http://schemas.microsoft.com/office/powerpoint/2010/main" val="139531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/>
              <a:t>Выбор метода лечения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000" b="1"/>
              <a:t>При выборе лечебно-реабилитационных воздействий должны учитываться патогенетические механизмы клинических проявлений ирритации рецепторов сину-вертебрального нерва с развитием в позвоночных и паравертебральных тканях рефлекторных проявлений в виде: </a:t>
            </a:r>
          </a:p>
          <a:p>
            <a:pPr>
              <a:lnSpc>
                <a:spcPct val="80000"/>
              </a:lnSpc>
            </a:pPr>
            <a:r>
              <a:rPr lang="ru-RU" sz="2000" b="1"/>
              <a:t>локального болевого синдрома, </a:t>
            </a:r>
          </a:p>
          <a:p>
            <a:pPr>
              <a:lnSpc>
                <a:spcPct val="80000"/>
              </a:lnSpc>
            </a:pPr>
            <a:r>
              <a:rPr lang="ru-RU" sz="2000" b="1"/>
              <a:t>миодистонических, </a:t>
            </a:r>
          </a:p>
          <a:p>
            <a:pPr>
              <a:lnSpc>
                <a:spcPct val="80000"/>
              </a:lnSpc>
            </a:pPr>
            <a:r>
              <a:rPr lang="ru-RU" sz="2000" b="1"/>
              <a:t>ангиодистонических, </a:t>
            </a:r>
          </a:p>
          <a:p>
            <a:pPr>
              <a:lnSpc>
                <a:spcPct val="80000"/>
              </a:lnSpc>
            </a:pPr>
            <a:r>
              <a:rPr lang="ru-RU" sz="2000" b="1"/>
              <a:t>склеротомно-дистрофических расстройств и</a:t>
            </a:r>
          </a:p>
          <a:p>
            <a:pPr>
              <a:lnSpc>
                <a:spcPct val="80000"/>
              </a:lnSpc>
            </a:pPr>
            <a:r>
              <a:rPr lang="ru-RU" sz="2000" b="1"/>
              <a:t> патобиомеханических нарушений.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2000" b="1"/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/>
              <a:t>Важным патогенетическим механизмом является вторичная компрессия нервных образований в мышечно-мышечных и мышечно-костных туннелях.  </a:t>
            </a:r>
          </a:p>
        </p:txBody>
      </p:sp>
    </p:spTree>
    <p:extLst>
      <p:ext uri="{BB962C8B-B14F-4D97-AF65-F5344CB8AC3E}">
        <p14:creationId xmlns:p14="http://schemas.microsoft.com/office/powerpoint/2010/main" val="1649359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/>
              <a:t>Выбор метода лечения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400"/>
              <a:t>Лечение должно назначаться дифференцированно в зависимости от особенностей клинических проявлений, патогенетических и саногенетических механизмов и патоморфологического субстрата, лежащего в основе каждого синдрома.</a:t>
            </a:r>
          </a:p>
          <a:p>
            <a:pPr>
              <a:lnSpc>
                <a:spcPct val="90000"/>
              </a:lnSpc>
            </a:pPr>
            <a:r>
              <a:rPr lang="ru-RU" sz="2400"/>
              <a:t>Наряду с медикаментозным лечением, широко используются мануальная терапия, сегментарно-точечный массаж, лечебно-медикаментозные блокады и так называемые ортопедические методы, включающие разгрузку позвоночника, дозированное тракционное лечение. </a:t>
            </a:r>
          </a:p>
          <a:p>
            <a:pPr>
              <a:lnSpc>
                <a:spcPct val="90000"/>
              </a:lnSpc>
            </a:pPr>
            <a:endParaRPr lang="ru-RU" sz="2400"/>
          </a:p>
        </p:txBody>
      </p:sp>
    </p:spTree>
    <p:extLst>
      <p:ext uri="{BB962C8B-B14F-4D97-AF65-F5344CB8AC3E}">
        <p14:creationId xmlns:p14="http://schemas.microsoft.com/office/powerpoint/2010/main" val="283864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400"/>
              <a:t>Необходимо обращать внимание на изменения нейродинамики </a:t>
            </a:r>
            <a:r>
              <a:rPr lang="ru-RU" sz="2400" b="1"/>
              <a:t>спинальных и супраспинальных</a:t>
            </a:r>
            <a:r>
              <a:rPr lang="ru-RU" sz="2400"/>
              <a:t> </a:t>
            </a:r>
            <a:r>
              <a:rPr lang="ru-RU" sz="2400" b="1"/>
              <a:t>управляющих систем</a:t>
            </a:r>
            <a:r>
              <a:rPr lang="ru-RU" sz="2400"/>
              <a:t>. Изменения в афферентной части рефлекторной дуги проявляются повышением реактивности рецепторов тканей ПДС, преобладанием импульсации по более тонким волокнам (от ноцицепторов).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/>
              <a:t>Изменения интегративной деятельности сегментарно-координаторного аппарата спинного мозга выражаются:</a:t>
            </a:r>
            <a:r>
              <a:rPr lang="ru-RU" sz="2400"/>
              <a:t> </a:t>
            </a:r>
          </a:p>
          <a:p>
            <a:pPr>
              <a:lnSpc>
                <a:spcPct val="80000"/>
              </a:lnSpc>
            </a:pPr>
            <a:r>
              <a:rPr lang="ru-RU" sz="2400"/>
              <a:t>снижением активности тормозных интернейронов с формированием патологической детерминантной системы, </a:t>
            </a:r>
          </a:p>
          <a:p>
            <a:pPr>
              <a:lnSpc>
                <a:spcPct val="80000"/>
              </a:lnSpc>
            </a:pPr>
            <a:r>
              <a:rPr lang="ru-RU" sz="2400"/>
              <a:t>усилением ряда рефлексов, протекающих в норме в скрытом виде, </a:t>
            </a:r>
          </a:p>
          <a:p>
            <a:pPr>
              <a:lnSpc>
                <a:spcPct val="80000"/>
              </a:lnSpc>
            </a:pPr>
            <a:r>
              <a:rPr lang="ru-RU" sz="2400"/>
              <a:t>снижением лабильности сегментарного мотонейронного аппарата с формированием доминантных парабиотических очагов в сенсорных и вегетативных образованиях.</a:t>
            </a:r>
          </a:p>
        </p:txBody>
      </p:sp>
    </p:spTree>
    <p:extLst>
      <p:ext uri="{BB962C8B-B14F-4D97-AF65-F5344CB8AC3E}">
        <p14:creationId xmlns:p14="http://schemas.microsoft.com/office/powerpoint/2010/main" val="18128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905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/>
              <a:t>Медикаментозное лечение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836613"/>
            <a:ext cx="8229600" cy="52895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/>
              <a:t>Медикаментозное лечение показано практически всем больным, особенно для ликвидации болевого синдрома. В большинстве случаев приходится назначать </a:t>
            </a:r>
            <a:r>
              <a:rPr lang="ru-RU" sz="2000" b="1"/>
              <a:t>ненаркотические аналгетики</a:t>
            </a:r>
            <a:r>
              <a:rPr lang="ru-RU" sz="2000"/>
              <a:t>, которые оказывают положительное влияние и на другие клинически значимые патогенетические механизмы остеохондроза позвоночника. </a:t>
            </a:r>
          </a:p>
          <a:p>
            <a:pPr>
              <a:lnSpc>
                <a:spcPct val="80000"/>
              </a:lnSpc>
            </a:pPr>
            <a:r>
              <a:rPr lang="ru-RU" sz="2000"/>
              <a:t>Сочетание анальгетиков с </a:t>
            </a:r>
            <a:r>
              <a:rPr lang="ru-RU" sz="2000" b="1"/>
              <a:t>нестероидными противовоспалительными</a:t>
            </a:r>
            <a:r>
              <a:rPr lang="ru-RU" sz="2000"/>
              <a:t> </a:t>
            </a:r>
            <a:r>
              <a:rPr lang="ru-RU" sz="2000" b="1"/>
              <a:t>препаратами</a:t>
            </a:r>
            <a:r>
              <a:rPr lang="ru-RU" sz="2000"/>
              <a:t>. Вместе они способствуют нормализации микроциркуляции в вертебральных и паравертебральных тканях, а также улучшают проходимость капилляров. Это ведёт к уменьшению отёка тканей и подавлению неинфекционного воспаления в поражённых тканях. </a:t>
            </a:r>
          </a:p>
          <a:p>
            <a:pPr>
              <a:lnSpc>
                <a:spcPct val="80000"/>
              </a:lnSpc>
            </a:pPr>
            <a:r>
              <a:rPr lang="ru-RU" sz="2000"/>
              <a:t>Кроме того, аналгетики разрывают порочный круг, формирующийся при обострении: боль – спазм паравертебральных мышц – повышение внутридискового давления – усиление раздражение рецепторов</a:t>
            </a:r>
          </a:p>
          <a:p>
            <a:pPr>
              <a:lnSpc>
                <a:spcPct val="80000"/>
              </a:lnSpc>
            </a:pPr>
            <a:r>
              <a:rPr lang="ru-RU" sz="2000"/>
              <a:t>Эффективное обезболивание может способствовать ликвидации блока в результате уменьшения напряжения паравертебральных мышц и снижения внутрисуставного давления.  </a:t>
            </a:r>
          </a:p>
        </p:txBody>
      </p:sp>
    </p:spTree>
    <p:extLst>
      <p:ext uri="{BB962C8B-B14F-4D97-AF65-F5344CB8AC3E}">
        <p14:creationId xmlns:p14="http://schemas.microsoft.com/office/powerpoint/2010/main" val="236354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/>
              <a:t>Обезболивающие средства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400"/>
              <a:t>Выбор анальгетиков довольно большой: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/>
              <a:t>	анальгин и его варианты, антипирин, амидопирин, баралгин, аспирин; пироксикам, индометацин, бруфен, реопирин, пирабутол, бутадион, напроксин, вольтарен и др. </a:t>
            </a:r>
          </a:p>
          <a:p>
            <a:pPr>
              <a:lnSpc>
                <a:spcPct val="90000"/>
              </a:lnSpc>
            </a:pPr>
            <a:r>
              <a:rPr lang="ru-RU" sz="2400"/>
              <a:t>При выраженных болях можно назначать различные </a:t>
            </a:r>
            <a:r>
              <a:rPr lang="ru-RU" sz="2400" b="1"/>
              <a:t>обезболивающие коктейли</a:t>
            </a:r>
            <a:r>
              <a:rPr lang="ru-RU" sz="2400"/>
              <a:t>: внутримышечное введение смеси, состоящей из 2 мл 50% раствора анальгина, 1000 мкг витамина В12, 2 мл 2% раствора но-шпы или 5 мл раствора баралгина, 5 мл раствора реопирина. Обезболивающие средства особенно показаны при дебюте или обострении заболевания. </a:t>
            </a:r>
          </a:p>
        </p:txBody>
      </p:sp>
    </p:spTree>
    <p:extLst>
      <p:ext uri="{BB962C8B-B14F-4D97-AF65-F5344CB8AC3E}">
        <p14:creationId xmlns:p14="http://schemas.microsoft.com/office/powerpoint/2010/main" val="81041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/>
              <a:t>Противоотёчные средства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b="1"/>
              <a:t>В связи с тем, что патогенетическое воздействие на нервные окончания в пределах поражённого позвоночного двигательного сегмента сопровождается отёком тканей, в период обострения заболевания рекомендуется также назначать противоотёчные средства. При выраженной боли можно рекомендовать разовые введения таких осмодиуретиков, как 10% раствор глицерола, 20% раствор маннитола или мочевины в расчёте 1,5-2 г сухого вещества на 1 кг веса пациента. Длительно использовать эти средства не рекомендуется, т.к. может возникать гипокалиемия. </a:t>
            </a:r>
          </a:p>
          <a:p>
            <a:pPr>
              <a:lnSpc>
                <a:spcPct val="80000"/>
              </a:lnSpc>
            </a:pPr>
            <a:r>
              <a:rPr lang="ru-RU" sz="2000" b="1"/>
              <a:t>Назначают также фуросемид по 40 мг, гипотиазид по 25 мг или диакарб по 250 мг; внутривенное введение лазикса по 2 мл или 250 мг гидрокортизона в течение 3-5 дней. </a:t>
            </a:r>
          </a:p>
          <a:p>
            <a:pPr>
              <a:lnSpc>
                <a:spcPct val="80000"/>
              </a:lnSpc>
            </a:pPr>
            <a:r>
              <a:rPr lang="ru-RU" sz="2000" b="1"/>
              <a:t>Вместе с противоотечными средствами назначают препараты калия или пищу, богатую калием.</a:t>
            </a:r>
          </a:p>
        </p:txBody>
      </p:sp>
    </p:spTree>
    <p:extLst>
      <p:ext uri="{BB962C8B-B14F-4D97-AF65-F5344CB8AC3E}">
        <p14:creationId xmlns:p14="http://schemas.microsoft.com/office/powerpoint/2010/main" val="365730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350" y="260350"/>
            <a:ext cx="7740650" cy="659765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   Цель (хирургического) лечения дегенеративно-дистрофических заболеваний позвоночника: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/>
              <a:t>улучшить субъективное </a:t>
            </a:r>
            <a:r>
              <a:rPr lang="ru-RU" dirty="0" err="1" smtClean="0"/>
              <a:t>самовосприятие</a:t>
            </a:r>
            <a:r>
              <a:rPr lang="ru-RU" dirty="0" smtClean="0"/>
              <a:t> пациента;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/>
              <a:t>улучшить  социальную адаптацию.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Для достижения данной цели необходимо решить следующие задачи: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/>
              <a:t>Избавить пациента от боли;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/>
              <a:t>Восстановить, улучшить или прекратить прогрессирование неврологических расстройств (парезы, нарушения чувствительности  и пр.);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/>
              <a:t>Восстановить или улучшить ортопедический статус;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/>
              <a:t>??? (оправдать надежды больного…)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3075" name="Picture 3" descr="spine ba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68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229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01"/>
          <p:cNvPicPr>
            <a:picLocks noChangeAspect="1" noChangeArrowheads="1"/>
          </p:cNvPicPr>
          <p:nvPr/>
        </p:nvPicPr>
        <p:blipFill>
          <a:blip r:embed="rId2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971800"/>
            <a:ext cx="7848600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609600" y="1143000"/>
            <a:ext cx="8305800" cy="1628775"/>
          </a:xfrm>
          <a:prstGeom prst="rect">
            <a:avLst/>
          </a:prstGeom>
          <a:noFill/>
          <a:ln w="76200" cmpd="tri">
            <a:solidFill>
              <a:srgbClr val="FF33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ru-RU" b="1">
                <a:solidFill>
                  <a:srgbClr val="FF3300"/>
                </a:solidFill>
                <a:latin typeface="Arial" charset="0"/>
              </a:rPr>
              <a:t>Передняя декомпрессивно-стабилизирующая операция с использованием костного трансплантанта или пористого </a:t>
            </a:r>
            <a:r>
              <a:rPr lang="en-US" b="1">
                <a:solidFill>
                  <a:srgbClr val="FF3300"/>
                </a:solidFill>
                <a:latin typeface="Arial" charset="0"/>
              </a:rPr>
              <a:t>Ti-Ni </a:t>
            </a:r>
            <a:r>
              <a:rPr lang="ru-RU" b="1">
                <a:solidFill>
                  <a:srgbClr val="FF3300"/>
                </a:solidFill>
                <a:latin typeface="Arial" charset="0"/>
              </a:rPr>
              <a:t>имплантата при миелорадикулопатии</a:t>
            </a:r>
          </a:p>
        </p:txBody>
      </p:sp>
    </p:spTree>
    <p:extLst>
      <p:ext uri="{BB962C8B-B14F-4D97-AF65-F5344CB8AC3E}">
        <p14:creationId xmlns:p14="http://schemas.microsoft.com/office/powerpoint/2010/main" val="1418954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 autoUpdateAnimBg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295400"/>
            <a:ext cx="7772400" cy="685800"/>
          </a:xfrm>
          <a:noFill/>
          <a:ln w="76200" cmpd="tri">
            <a:solidFill>
              <a:srgbClr val="FF33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>
                <a:solidFill>
                  <a:srgbClr val="FF3300"/>
                </a:solidFill>
                <a:latin typeface="Arial" charset="0"/>
              </a:rPr>
              <a:t>Передняя фораминотомия (ункусэктомия)</a:t>
            </a:r>
            <a:endParaRPr lang="ru-RU" sz="2400">
              <a:solidFill>
                <a:srgbClr val="FF3300"/>
              </a:solidFill>
              <a:latin typeface="Arial" charset="0"/>
            </a:endParaRPr>
          </a:p>
        </p:txBody>
      </p:sp>
      <p:graphicFrame>
        <p:nvGraphicFramePr>
          <p:cNvPr id="31749" name="Object 5"/>
          <p:cNvGraphicFramePr>
            <a:graphicFrameLocks noChangeAspect="1"/>
          </p:cNvGraphicFramePr>
          <p:nvPr/>
        </p:nvGraphicFramePr>
        <p:xfrm>
          <a:off x="1219200" y="2514600"/>
          <a:ext cx="7315200" cy="3914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Photo Editor Photo" r:id="rId3" imgW="6830378" imgH="3761905" progId="MSPhotoEd.3">
                  <p:embed/>
                </p:oleObj>
              </mc:Choice>
              <mc:Fallback>
                <p:oleObj name="Photo Editor Photo" r:id="rId3" imgW="6830378" imgH="3761905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 bright="-18000" contrast="1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2514600"/>
                        <a:ext cx="7315200" cy="3914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5715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09011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nimBg="1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0" y="1828800"/>
            <a:ext cx="3733800" cy="4114800"/>
          </a:xfrm>
          <a:ln w="76200" cmpd="tri">
            <a:solidFill>
              <a:srgbClr val="FF33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ru-RU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Передняя декомпрессивно-стабилизирующая операция с использованием костного трансплантанта</a:t>
            </a:r>
            <a:endParaRPr lang="ru-RU" sz="240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30724" name="Picture 4" descr="Аутокость блок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13" y="1371600"/>
            <a:ext cx="3722687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9164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nimBg="1" autoUpdateAnimBg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953000" y="2209800"/>
            <a:ext cx="3962400" cy="3505200"/>
          </a:xfrm>
          <a:noFill/>
          <a:ln w="76200" cmpd="tri">
            <a:solidFill>
              <a:srgbClr val="FF33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ru-RU" sz="2400" b="1">
                <a:solidFill>
                  <a:srgbClr val="FF3300"/>
                </a:solidFill>
                <a:latin typeface="Arial" charset="0"/>
              </a:rPr>
              <a:t>Сочетание межтелового спондилодеза пористым </a:t>
            </a:r>
            <a:r>
              <a:rPr lang="en-US" sz="2400" b="1">
                <a:solidFill>
                  <a:srgbClr val="FF3300"/>
                </a:solidFill>
                <a:latin typeface="Arial" charset="0"/>
              </a:rPr>
              <a:t>NiTi с дискэктомией на соседнем уровне</a:t>
            </a:r>
            <a:endParaRPr lang="ru-RU" sz="240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43012" name="Picture 4" descr="NiTi +дискэктомия бок"/>
          <p:cNvPicPr>
            <a:picLocks noChangeAspect="1" noChangeArrowheads="1"/>
          </p:cNvPicPr>
          <p:nvPr/>
        </p:nvPicPr>
        <p:blipFill>
          <a:blip r:embed="rId2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3200000">
            <a:off x="838200" y="1295400"/>
            <a:ext cx="38100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2964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animBg="1" autoUpdateAnimBg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0" y="1905000"/>
            <a:ext cx="3886200" cy="4419600"/>
          </a:xfrm>
          <a:ln w="76200" cmpd="tri">
            <a:solidFill>
              <a:srgbClr val="FF33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ru-RU" sz="2400" b="1">
                <a:latin typeface="Arial" charset="0"/>
              </a:rPr>
              <a:t>Межтеловой спондилодез </a:t>
            </a:r>
            <a:br>
              <a:rPr lang="ru-RU" sz="2400" b="1">
                <a:latin typeface="Arial" charset="0"/>
              </a:rPr>
            </a:br>
            <a:r>
              <a:rPr lang="en-US" sz="2400" b="1">
                <a:latin typeface="Arial" charset="0"/>
              </a:rPr>
              <a:t>NiTi </a:t>
            </a:r>
            <a:r>
              <a:rPr lang="ru-RU" sz="2400" b="1">
                <a:latin typeface="Arial" charset="0"/>
              </a:rPr>
              <a:t>после декомпрессии мозга путем удаления </a:t>
            </a:r>
            <a:br>
              <a:rPr lang="ru-RU" sz="2400" b="1">
                <a:latin typeface="Arial" charset="0"/>
              </a:rPr>
            </a:br>
            <a:r>
              <a:rPr lang="ru-RU" sz="2400" b="1">
                <a:latin typeface="Arial" charset="0"/>
              </a:rPr>
              <a:t>тела </a:t>
            </a:r>
            <a:r>
              <a:rPr lang="en-US" sz="2400" b="1">
                <a:latin typeface="Arial" charset="0"/>
              </a:rPr>
              <a:t>C</a:t>
            </a:r>
            <a:r>
              <a:rPr lang="ru-RU" sz="2400" b="1">
                <a:latin typeface="Arial" charset="0"/>
              </a:rPr>
              <a:t>6 позвонка с </a:t>
            </a:r>
            <a:r>
              <a:rPr lang="ru-RU" sz="2400" b="1">
                <a:solidFill>
                  <a:srgbClr val="FF3300"/>
                </a:solidFill>
                <a:latin typeface="Arial" charset="0"/>
              </a:rPr>
              <a:t>котно-хрящевыми</a:t>
            </a:r>
            <a:r>
              <a:rPr lang="ru-RU" sz="2400" b="1">
                <a:latin typeface="Arial" charset="0"/>
              </a:rPr>
              <a:t> разрастаниями на уровне соседних дисков</a:t>
            </a:r>
            <a:r>
              <a:rPr lang="ru-RU" sz="3000" b="1">
                <a:latin typeface="Arial" charset="0"/>
              </a:rPr>
              <a:t> </a:t>
            </a:r>
            <a:br>
              <a:rPr lang="ru-RU" sz="3000" b="1">
                <a:latin typeface="Arial" charset="0"/>
              </a:rPr>
            </a:br>
            <a:endParaRPr lang="ru-RU" sz="3000">
              <a:latin typeface="Arial" charset="0"/>
            </a:endParaRPr>
          </a:p>
        </p:txBody>
      </p:sp>
      <p:pic>
        <p:nvPicPr>
          <p:cNvPr id="47107" name="Picture 3" descr="NiTi межтеловой пр"/>
          <p:cNvPicPr>
            <a:picLocks noChangeAspect="1" noChangeArrowheads="1"/>
          </p:cNvPicPr>
          <p:nvPr/>
        </p:nvPicPr>
        <p:blipFill>
          <a:blip r:embed="rId2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1524000"/>
            <a:ext cx="3548062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4098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nimBg="1" autoUpdateAnimBg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58888" y="1268413"/>
            <a:ext cx="7272337" cy="1008062"/>
          </a:xfrm>
          <a:ln w="76200" cmpd="tri">
            <a:solidFill>
              <a:srgbClr val="FF33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sz="2400" b="1">
                <a:solidFill>
                  <a:srgbClr val="FF3300"/>
                </a:solidFill>
                <a:latin typeface="Arial" charset="0"/>
              </a:rPr>
              <a:t>ПРЕИМУЩЕСТВА ДЕКОМПРЕССИВНОЙ ОПЕРАЦИИ</a:t>
            </a:r>
            <a:endParaRPr lang="ru-RU" sz="2400" b="1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2852738"/>
            <a:ext cx="7772400" cy="3240087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400" b="1">
                <a:latin typeface="Arial" charset="0"/>
              </a:rPr>
              <a:t>Сокращение времени операции.</a:t>
            </a:r>
            <a:endParaRPr lang="ru-RU" sz="2400" b="1">
              <a:latin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400" b="1">
                <a:latin typeface="Arial" charset="0"/>
              </a:rPr>
              <a:t>Упрощение операционной техники</a:t>
            </a:r>
            <a:r>
              <a:rPr lang="ru-RU" sz="2400" b="1">
                <a:latin typeface="Arial" charset="0"/>
              </a:rPr>
              <a:t>.</a:t>
            </a:r>
            <a:endParaRPr lang="en-US" sz="2400" b="1">
              <a:latin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400" b="1">
                <a:latin typeface="Arial" charset="0"/>
              </a:rPr>
              <a:t>Уменьшение травматичности операции</a:t>
            </a:r>
            <a:r>
              <a:rPr lang="ru-RU" sz="2400" b="1">
                <a:latin typeface="Arial" charset="0"/>
              </a:rPr>
              <a:t>.</a:t>
            </a:r>
          </a:p>
          <a:p>
            <a:pPr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400" b="1">
                <a:latin typeface="Arial" charset="0"/>
              </a:rPr>
              <a:t>Избежание осложнений связанных с вбиванием имплантантов в виде “эффекта водного удара” с развитием ишемической миелопатии</a:t>
            </a:r>
            <a:r>
              <a:rPr lang="ru-RU" sz="2400" b="1">
                <a:latin typeface="Arial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47035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Лекции по нейрохирургии: учебник/ ред. Профессор </a:t>
            </a:r>
            <a:r>
              <a:rPr lang="ru-RU" dirty="0" err="1" smtClean="0"/>
              <a:t>Луцик</a:t>
            </a:r>
            <a:r>
              <a:rPr lang="ru-RU" dirty="0" smtClean="0"/>
              <a:t> Анатолий Андреевич</a:t>
            </a:r>
          </a:p>
          <a:p>
            <a:r>
              <a:rPr lang="ru-RU" dirty="0" smtClean="0"/>
              <a:t>Никифоров А</a:t>
            </a:r>
            <a:r>
              <a:rPr lang="ru-RU" dirty="0"/>
              <a:t>. С., Коновалов Л. Н. Гусев Е.И. "Клиническая неврология", т. II. М.. "Медицина", 2002, стр. 297-312. </a:t>
            </a:r>
            <a:endParaRPr lang="ru-RU" dirty="0" smtClean="0"/>
          </a:p>
          <a:p>
            <a:r>
              <a:rPr lang="ru-RU" dirty="0" smtClean="0"/>
              <a:t>Бондаренко. Задние </a:t>
            </a:r>
            <a:r>
              <a:rPr lang="ru-RU" dirty="0" err="1"/>
              <a:t>декомпрессивные</a:t>
            </a:r>
            <a:r>
              <a:rPr lang="ru-RU" dirty="0"/>
              <a:t>, стабилизирующие и </a:t>
            </a:r>
            <a:r>
              <a:rPr lang="ru-RU" dirty="0" err="1"/>
              <a:t>декомпрессивно</a:t>
            </a:r>
            <a:r>
              <a:rPr lang="ru-RU" dirty="0"/>
              <a:t> - стабилизирующие операции при травме и заболеваниях позвоночника и спинного </a:t>
            </a:r>
            <a:r>
              <a:rPr lang="ru-RU" dirty="0" smtClean="0"/>
              <a:t>мозга</a:t>
            </a:r>
          </a:p>
          <a:p>
            <a:r>
              <a:rPr lang="ru-RU" dirty="0" smtClean="0"/>
              <a:t>Гусев </a:t>
            </a:r>
            <a:r>
              <a:rPr lang="ru-RU" dirty="0"/>
              <a:t>Е. И. Неврология и нейрохирургия [Комплект] : учебник: в 2 т. Т.2 : Нейрохирургия / ред.: А. Н. Коновалов, А. В. Козлов. - 2-е </a:t>
            </a:r>
            <a:r>
              <a:rPr lang="ru-RU" dirty="0" err="1"/>
              <a:t>изд</a:t>
            </a:r>
            <a:r>
              <a:rPr lang="ru-RU" dirty="0"/>
              <a:t>.,</a:t>
            </a:r>
            <a:r>
              <a:rPr lang="ru-RU" dirty="0" err="1"/>
              <a:t>испр.и</a:t>
            </a:r>
            <a:r>
              <a:rPr lang="ru-RU" dirty="0"/>
              <a:t> доп. - М. : ГЭОТАР-Медиа, 2009. - 420 с. </a:t>
            </a:r>
          </a:p>
          <a:p>
            <a:r>
              <a:rPr lang="ru-RU" dirty="0" err="1" smtClean="0"/>
              <a:t>Можаев</a:t>
            </a:r>
            <a:r>
              <a:rPr lang="ru-RU" dirty="0" smtClean="0"/>
              <a:t> </a:t>
            </a:r>
            <a:r>
              <a:rPr lang="ru-RU" dirty="0"/>
              <a:t>С. В. Нейрохирургия: учебник / С. В. </a:t>
            </a:r>
            <a:r>
              <a:rPr lang="ru-RU" dirty="0" err="1"/>
              <a:t>Можаев</a:t>
            </a:r>
            <a:r>
              <a:rPr lang="ru-RU" dirty="0"/>
              <a:t>, А. А. </a:t>
            </a:r>
            <a:r>
              <a:rPr lang="ru-RU" dirty="0" err="1"/>
              <a:t>Скоромец</a:t>
            </a:r>
            <a:r>
              <a:rPr lang="ru-RU" dirty="0"/>
              <a:t>, Т. А. </a:t>
            </a:r>
            <a:r>
              <a:rPr lang="ru-RU" dirty="0" err="1"/>
              <a:t>Скоромец</a:t>
            </a:r>
            <a:r>
              <a:rPr lang="ru-RU" dirty="0"/>
              <a:t>. - 2-е изд., </a:t>
            </a:r>
            <a:r>
              <a:rPr lang="ru-RU" dirty="0" err="1"/>
              <a:t>перераб</a:t>
            </a:r>
            <a:r>
              <a:rPr lang="ru-RU" dirty="0"/>
              <a:t>. и доп. - М. : ГЭОТАР-Медиа, 2009. - 480 с.</a:t>
            </a:r>
          </a:p>
          <a:p>
            <a:r>
              <a:rPr lang="ru-RU" dirty="0" smtClean="0"/>
              <a:t>Неврология </a:t>
            </a:r>
            <a:r>
              <a:rPr lang="ru-RU" dirty="0"/>
              <a:t>и нейрохирургия : клинические рекомендации / ред. Е. И. Гусев, А. Н. Коновалов, А. Б. </a:t>
            </a:r>
            <a:r>
              <a:rPr lang="ru-RU" dirty="0" err="1"/>
              <a:t>Гехт</a:t>
            </a:r>
            <a:r>
              <a:rPr lang="ru-RU" dirty="0"/>
              <a:t>. - М. : ГЭОТАР-Медиа, 2007. – 368 с.</a:t>
            </a:r>
          </a:p>
          <a:p>
            <a:r>
              <a:rPr lang="ru-RU" dirty="0" smtClean="0"/>
              <a:t>Лекции </a:t>
            </a:r>
            <a:r>
              <a:rPr lang="ru-RU" dirty="0"/>
              <a:t>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207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2543</Words>
  <Application>Microsoft Office PowerPoint</Application>
  <PresentationFormat>Экран (4:3)</PresentationFormat>
  <Paragraphs>290</Paragraphs>
  <Slides>64</Slides>
  <Notes>14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66" baseType="lpstr">
      <vt:lpstr>Тема Office</vt:lpstr>
      <vt:lpstr>Microsoft Photo Editor 3.0 Photo</vt:lpstr>
      <vt:lpstr>Дегенеративное поражение шейных межпозвонковых дисков: этиология и патогенез. Грыжа шейного межпозвонкового диска. Диско-радикулярный конфликт на шейном уровне: клиника, диагностика, консервативное и хирургическое лечение, малоинвазивные процедуры.</vt:lpstr>
      <vt:lpstr>Цели:</vt:lpstr>
      <vt:lpstr>Задачи:</vt:lpstr>
      <vt:lpstr>Строение позвонков</vt:lpstr>
      <vt:lpstr>Аксис или осевой позвонок</vt:lpstr>
      <vt:lpstr>Позвонки  С3 – С7</vt:lpstr>
      <vt:lpstr>Полулунные отростки</vt:lpstr>
      <vt:lpstr>Презентация PowerPoint</vt:lpstr>
      <vt:lpstr>Остистые отростки</vt:lpstr>
      <vt:lpstr>Межпозвонковые суставы</vt:lpstr>
      <vt:lpstr>Межпозвонковые диски</vt:lpstr>
      <vt:lpstr>Межпозвонковые отверстия</vt:lpstr>
      <vt:lpstr>Межпозвонковые отверстия</vt:lpstr>
      <vt:lpstr>Размеры позвоночного канала</vt:lpstr>
      <vt:lpstr>Межпозвонковые отверстия  Межпозвонковые суставы</vt:lpstr>
      <vt:lpstr>Шейный отдел позвоночника </vt:lpstr>
      <vt:lpstr>I период.   Внутридисковое перемещение пульпозного ядра </vt:lpstr>
      <vt:lpstr>Презентация PowerPoint</vt:lpstr>
      <vt:lpstr>II период.  Нестабильность позвоночного сегмента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Для шейного остеохондроза характерно:  </vt:lpstr>
      <vt:lpstr>Дифференцировать гипермобильность (лестничную деформацию) и патологическую подвижность при ШОХ</vt:lpstr>
      <vt:lpstr>С-м «скошенности»</vt:lpstr>
      <vt:lpstr>Задний подвывих по Ковач (Covach) -    нарушение взаимоотношения в межпозвонковых суставах</vt:lpstr>
      <vt:lpstr>Алгоритм диагностики разгибательного подвывиха по Ковач</vt:lpstr>
      <vt:lpstr>Задний подвывих по Ковач (нарушение взаимоотношения в межпозвонковых суставах)</vt:lpstr>
      <vt:lpstr>III период Полный разрыв межпозвонкового диска</vt:lpstr>
      <vt:lpstr>Презентация PowerPoint</vt:lpstr>
      <vt:lpstr>Презентация PowerPoint</vt:lpstr>
      <vt:lpstr>Презентация PowerPoint</vt:lpstr>
      <vt:lpstr>IV период.  Вовлечение остальных элементов  позвоночно-двигательного сегмента</vt:lpstr>
      <vt:lpstr>Спондилоартроз (деформирующий артроз межпозвонковых суставов) </vt:lpstr>
      <vt:lpstr>Спондилоартроз (деформирующий артроз межпозвонковых суставов, фасеточный артроз) </vt:lpstr>
      <vt:lpstr>Презентация PowerPoint</vt:lpstr>
      <vt:lpstr>Спондилоартроз (деформирующий артроз межпозвонковых суставов, фасеточный артроз) </vt:lpstr>
      <vt:lpstr>КТ, МРТ Спондилоартроз, унковертебральный артроз</vt:lpstr>
      <vt:lpstr>Презентация PowerPoint</vt:lpstr>
      <vt:lpstr>Патоморфология деформирующего спондилёза</vt:lpstr>
      <vt:lpstr>Исход шейного остеохондроза</vt:lpstr>
      <vt:lpstr>  Проф. Я.Ю. Попелянский сформулировал 6 принципов подбора методов лечения больного с дистрофическими заболеваниями позвоночника: </vt:lpstr>
      <vt:lpstr>(продолжение)</vt:lpstr>
      <vt:lpstr>Выбор метода лечения</vt:lpstr>
      <vt:lpstr>Выбор метода лечения</vt:lpstr>
      <vt:lpstr>Презентация PowerPoint</vt:lpstr>
      <vt:lpstr>Медикаментозное лечение</vt:lpstr>
      <vt:lpstr>Обезболивающие средства</vt:lpstr>
      <vt:lpstr>Противоотёчные средства</vt:lpstr>
      <vt:lpstr>Презентация PowerPoint</vt:lpstr>
      <vt:lpstr>Презентация PowerPoint</vt:lpstr>
      <vt:lpstr>Передняя фораминотомия (ункусэктомия)</vt:lpstr>
      <vt:lpstr>Передняя декомпрессивно-стабилизирующая операция с использованием костного трансплантанта</vt:lpstr>
      <vt:lpstr>Сочетание межтелового спондилодеза пористым NiTi с дискэктомией на соседнем уровне</vt:lpstr>
      <vt:lpstr>Межтеловой спондилодез  NiTi после декомпрессии мозга путем удаления  тела C6 позвонка с котно-хрящевыми разрастаниями на уровне соседних дисков  </vt:lpstr>
      <vt:lpstr>ПРЕИМУЩЕСТВА ДЕКОМПРЕССИВНОЙ ОПЕРАЦИИ</vt:lpstr>
      <vt:lpstr>Литература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Дегенеративное поражение шейных межпозвонковых дисков: этиология и патогенез. Грыжа шейного межпозвонкового диска. Диско-радикулярный конфликт на шейном уровне: клиника, диагностика, консервативное и хирургическое лечение, малоинвазивные процедуры.</dc:title>
  <dc:creator>Kolyan</dc:creator>
  <cp:lastModifiedBy>Kolyan</cp:lastModifiedBy>
  <cp:revision>6</cp:revision>
  <dcterms:created xsi:type="dcterms:W3CDTF">2016-10-26T17:24:39Z</dcterms:created>
  <dcterms:modified xsi:type="dcterms:W3CDTF">2016-10-27T18:37:34Z</dcterms:modified>
</cp:coreProperties>
</file>