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2" r:id="rId15"/>
    <p:sldId id="273" r:id="rId16"/>
    <p:sldId id="269" r:id="rId17"/>
    <p:sldId id="270" r:id="rId18"/>
    <p:sldId id="271" r:id="rId19"/>
    <p:sldId id="274" r:id="rId20"/>
    <p:sldId id="275" r:id="rId21"/>
    <p:sldId id="276" r:id="rId22"/>
    <p:sldId id="277" r:id="rId23"/>
    <p:sldId id="278" r:id="rId24"/>
    <p:sldId id="279" r:id="rId25"/>
    <p:sldId id="280" r:id="rId26"/>
    <p:sldId id="281" r:id="rId27"/>
    <p:sldId id="282" r:id="rId28"/>
    <p:sldId id="284" r:id="rId29"/>
    <p:sldId id="285" r:id="rId30"/>
    <p:sldId id="283" r:id="rId3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457200" y="228600"/>
            <a:ext cx="7772400" cy="4571999"/>
          </a:xfrm>
        </p:spPr>
        <p:txBody>
          <a:bodyPr anchor="ctr">
            <a:noAutofit/>
          </a:bodyPr>
          <a:lstStyle>
            <a:lvl1pPr>
              <a:lnSpc>
                <a:spcPct val="100000"/>
              </a:lnSpc>
              <a:defRPr sz="8800" spc="-80" baseline="0">
                <a:solidFill>
                  <a:schemeClr val="tx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457200" y="4800600"/>
            <a:ext cx="6858000" cy="914400"/>
          </a:xfrm>
        </p:spPr>
        <p:txBody>
          <a:bodyPr/>
          <a:lstStyle>
            <a:lvl1pPr marL="0" indent="0" algn="l">
              <a:buNone/>
              <a:defRPr b="0" cap="all" spc="120" baseline="0">
                <a:solidFill>
                  <a:schemeClr val="tx2"/>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81804BFC-7F25-4653-BC6B-61604AFA02BA}" type="datetimeFigureOut">
              <a:rPr lang="ru-RU" smtClean="0"/>
              <a:t>28.10.2016</a:t>
            </a:fld>
            <a:endParaRPr lang="ru-RU"/>
          </a:p>
        </p:txBody>
      </p:sp>
      <p:sp>
        <p:nvSpPr>
          <p:cNvPr id="5" name="Footer Placeholder 4"/>
          <p:cNvSpPr>
            <a:spLocks noGrp="1"/>
          </p:cNvSpPr>
          <p:nvPr>
            <p:ph type="ftr" sz="quarter" idx="11"/>
          </p:nvPr>
        </p:nvSpPr>
        <p:spPr/>
        <p:txBody>
          <a:bodyPr/>
          <a:lstStyle/>
          <a:p>
            <a:endParaRPr lang="ru-RU"/>
          </a:p>
        </p:txBody>
      </p:sp>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B8D5E74E-B1E3-48B3-B3B8-AC3371DF963C}" type="slidenum">
              <a:rPr lang="ru-RU" smtClean="0"/>
              <a:t>‹#›</a:t>
            </a:fld>
            <a:endParaRPr lang="ru-RU"/>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81804BFC-7F25-4653-BC6B-61604AFA02BA}" type="datetimeFigureOut">
              <a:rPr lang="ru-RU" smtClean="0"/>
              <a:t>28.10.2016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8D5E74E-B1E3-48B3-B3B8-AC3371DF963C}" type="slidenum">
              <a:rPr lang="ru-RU" smtClean="0"/>
              <a:t>‹#›</a:t>
            </a:fld>
            <a:endParaRPr lang="ru-RU"/>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457200" y="1447800"/>
            <a:ext cx="7772400" cy="4321175"/>
          </a:xfrm>
        </p:spPr>
        <p:txBody>
          <a:bodyPr anchor="ctr">
            <a:noAutofit/>
          </a:bodyPr>
          <a:lstStyle>
            <a:lvl1pPr algn="l">
              <a:lnSpc>
                <a:spcPct val="100000"/>
              </a:lnSpc>
              <a:defRPr sz="8800" b="0" cap="all" spc="-80" baseline="0">
                <a:solidFill>
                  <a:schemeClr val="tx1"/>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457200" y="228601"/>
            <a:ext cx="7772400" cy="1066800"/>
          </a:xfrm>
        </p:spPr>
        <p:txBody>
          <a:bodyPr anchor="b"/>
          <a:lstStyle>
            <a:lvl1pPr marL="0" indent="0">
              <a:buNone/>
              <a:defRPr sz="2000" b="0" cap="all" spc="12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6"/>
          <p:cNvSpPr>
            <a:spLocks noGrp="1"/>
          </p:cNvSpPr>
          <p:nvPr>
            <p:ph type="dt" sz="half" idx="10"/>
          </p:nvPr>
        </p:nvSpPr>
        <p:spPr/>
        <p:txBody>
          <a:bodyPr/>
          <a:lstStyle/>
          <a:p>
            <a:fld id="{81804BFC-7F25-4653-BC6B-61604AFA02BA}" type="datetimeFigureOut">
              <a:rPr lang="ru-RU" smtClean="0"/>
              <a:t>28.10.2016</a:t>
            </a:fld>
            <a:endParaRPr lang="ru-RU"/>
          </a:p>
        </p:txBody>
      </p:sp>
      <p:sp>
        <p:nvSpPr>
          <p:cNvPr id="8" name="Slide Number Placeholder 7"/>
          <p:cNvSpPr>
            <a:spLocks noGrp="1"/>
          </p:cNvSpPr>
          <p:nvPr>
            <p:ph type="sldNum" sz="quarter" idx="11"/>
          </p:nvPr>
        </p:nvSpPr>
        <p:spPr/>
        <p:txBody>
          <a:bodyPr/>
          <a:lstStyle/>
          <a:p>
            <a:fld id="{B8D5E74E-B1E3-48B3-B3B8-AC3371DF963C}" type="slidenum">
              <a:rPr lang="ru-RU" smtClean="0"/>
              <a:t>‹#›</a:t>
            </a:fld>
            <a:endParaRPr lang="ru-RU"/>
          </a:p>
        </p:txBody>
      </p:sp>
      <p:sp>
        <p:nvSpPr>
          <p:cNvPr id="9" name="Footer Placeholder 8"/>
          <p:cNvSpPr>
            <a:spLocks noGrp="1"/>
          </p:cNvSpPr>
          <p:nvPr>
            <p:ph type="ftr" sz="quarter" idx="12"/>
          </p:nvPr>
        </p:nvSpPr>
        <p:spPr/>
        <p:txBody>
          <a:bodyPr/>
          <a:lstStyle/>
          <a:p>
            <a:endParaRPr lang="ru-RU"/>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sz="half" idx="1"/>
          </p:nvPr>
        </p:nvSpPr>
        <p:spPr>
          <a:xfrm>
            <a:off x="163068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9016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81804BFC-7F25-4653-BC6B-61604AFA02BA}" type="datetimeFigureOut">
              <a:rPr lang="ru-RU" smtClean="0"/>
              <a:t>28.10.2016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8D5E74E-B1E3-48B3-B3B8-AC3371DF963C}" type="slidenum">
              <a:rPr lang="ru-RU" smtClean="0"/>
              <a:t>‹#›</a:t>
            </a:fld>
            <a:endParaRPr lang="ru-RU"/>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1627632" y="1572768"/>
            <a:ext cx="3291840" cy="639762"/>
          </a:xfrm>
        </p:spPr>
        <p:txBody>
          <a:bodyPr anchor="b">
            <a:noAutofit/>
          </a:bodyPr>
          <a:lstStyle>
            <a:lvl1pPr marL="0" indent="0">
              <a:buNone/>
              <a:defRPr sz="1800" b="0" cap="all" spc="1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627632"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93208" y="1572768"/>
            <a:ext cx="3291840" cy="639762"/>
          </a:xfrm>
        </p:spPr>
        <p:txBody>
          <a:bodyPr anchor="b">
            <a:noAutofit/>
          </a:bodyPr>
          <a:lstStyle>
            <a:lvl1pPr marL="0" indent="0">
              <a:buNone/>
              <a:defRPr lang="en-US" sz="1800" b="0" kern="1200" cap="all" spc="100" baseline="0" dirty="0" smtClean="0">
                <a:solidFill>
                  <a:schemeClr val="tx1"/>
                </a:solidFill>
                <a:latin typeface="+mj-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spcBef>
                <a:spcPct val="20000"/>
              </a:spcBef>
              <a:buFont typeface="Arial" pitchFamily="34" charset="0"/>
              <a:buNone/>
            </a:pPr>
            <a:r>
              <a:rPr lang="ru-RU" smtClean="0"/>
              <a:t>Образец текста</a:t>
            </a:r>
          </a:p>
        </p:txBody>
      </p:sp>
      <p:sp>
        <p:nvSpPr>
          <p:cNvPr id="6" name="Content Placeholder 5"/>
          <p:cNvSpPr>
            <a:spLocks noGrp="1"/>
          </p:cNvSpPr>
          <p:nvPr>
            <p:ph sz="quarter" idx="4"/>
          </p:nvPr>
        </p:nvSpPr>
        <p:spPr>
          <a:xfrm>
            <a:off x="5093208"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81804BFC-7F25-4653-BC6B-61604AFA02BA}" type="datetimeFigureOut">
              <a:rPr lang="ru-RU" smtClean="0"/>
              <a:t>28.10.2016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8D5E74E-B1E3-48B3-B3B8-AC3371DF963C}" type="slidenum">
              <a:rPr lang="ru-RU" smtClean="0"/>
              <a:t>‹#›</a:t>
            </a:fld>
            <a:endParaRPr lang="ru-RU"/>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81804BFC-7F25-4653-BC6B-61604AFA02BA}" type="datetimeFigureOut">
              <a:rPr lang="ru-RU" smtClean="0"/>
              <a:t>28.10.2016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8D5E74E-B1E3-48B3-B3B8-AC3371DF963C}" type="slidenum">
              <a:rPr lang="ru-RU" smtClean="0"/>
              <a:t>‹#›</a:t>
            </a:fld>
            <a:endParaRPr lang="ru-RU"/>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804BFC-7F25-4653-BC6B-61604AFA02BA}" type="datetimeFigureOut">
              <a:rPr lang="ru-RU" smtClean="0"/>
              <a:t>28.10.2016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8D5E74E-B1E3-48B3-B3B8-AC3371DF963C}" type="slidenum">
              <a:rPr lang="ru-RU" smtClean="0"/>
              <a:t>‹#›</a:t>
            </a:fld>
            <a:endParaRPr lang="ru-RU"/>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5050" y="1600200"/>
            <a:ext cx="5111750" cy="44805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457200" y="1600200"/>
            <a:ext cx="3008313" cy="448056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81804BFC-7F25-4653-BC6B-61604AFA02BA}" type="datetimeFigureOut">
              <a:rPr lang="ru-RU" smtClean="0"/>
              <a:t>28.10.2016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8D5E74E-B1E3-48B3-B3B8-AC3371DF963C}"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1" y="0"/>
            <a:ext cx="9000877" cy="4846320"/>
          </a:xfrm>
          <a:solidFill>
            <a:schemeClr val="bg1">
              <a:lumMod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a:p>
        </p:txBody>
      </p:sp>
      <p:sp>
        <p:nvSpPr>
          <p:cNvPr id="4" name="Text Placeholder 3"/>
          <p:cNvSpPr>
            <a:spLocks noGrp="1"/>
          </p:cNvSpPr>
          <p:nvPr>
            <p:ph type="body" sz="half" idx="2"/>
          </p:nvPr>
        </p:nvSpPr>
        <p:spPr>
          <a:xfrm>
            <a:off x="457200" y="5715000"/>
            <a:ext cx="8153400" cy="457200"/>
          </a:xfrm>
        </p:spPr>
        <p:txBody>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81804BFC-7F25-4653-BC6B-61604AFA02BA}" type="datetimeFigureOut">
              <a:rPr lang="ru-RU" smtClean="0"/>
              <a:t>28.10.2016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lvl1pPr>
              <a:defRPr>
                <a:solidFill>
                  <a:schemeClr val="tx1"/>
                </a:solidFill>
              </a:defRPr>
            </a:lvl1pPr>
          </a:lstStyle>
          <a:p>
            <a:fld id="{B8D5E74E-B1E3-48B3-B3B8-AC3371DF963C}" type="slidenum">
              <a:rPr lang="ru-RU" smtClean="0"/>
              <a:t>‹#›</a:t>
            </a:fld>
            <a:endParaRPr lang="ru-RU"/>
          </a:p>
        </p:txBody>
      </p:sp>
      <p:sp>
        <p:nvSpPr>
          <p:cNvPr id="8" name="Title 7"/>
          <p:cNvSpPr>
            <a:spLocks noGrp="1"/>
          </p:cNvSpPr>
          <p:nvPr>
            <p:ph type="title"/>
          </p:nvPr>
        </p:nvSpPr>
        <p:spPr>
          <a:xfrm>
            <a:off x="457200" y="4953000"/>
            <a:ext cx="8153400" cy="762000"/>
          </a:xfrm>
        </p:spPr>
        <p:txBody>
          <a:bodyPr anchor="t">
            <a:normAutofit/>
          </a:bodyPr>
          <a:lstStyle>
            <a:lvl1pPr>
              <a:defRPr sz="3200"/>
            </a:lvl1pPr>
          </a:lstStyle>
          <a:p>
            <a:r>
              <a:rPr lang="ru-RU" smtClean="0"/>
              <a:t>Образец заголовка</a:t>
            </a:r>
            <a:endParaRPr lang="en-US" dirty="0"/>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81804BFC-7F25-4653-BC6B-61604AFA02BA}" type="datetimeFigureOut">
              <a:rPr lang="ru-RU" smtClean="0"/>
              <a:t>28.10.2016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8D5E74E-B1E3-48B3-B3B8-AC3371DF963C}" type="slidenum">
              <a:rPr lang="ru-RU" smtClean="0"/>
              <a:t>‹#›</a:t>
            </a:fld>
            <a:endParaRPr lang="ru-RU"/>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ru-RU" smtClean="0"/>
              <a:t>Образец заголовка</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81804BFC-7F25-4653-BC6B-61604AFA02BA}" type="datetimeFigureOut">
              <a:rPr lang="ru-RU" smtClean="0"/>
              <a:t>28.10.2016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8D5E74E-B1E3-48B3-B3B8-AC3371DF963C}" type="slidenum">
              <a:rPr lang="ru-RU" smtClean="0"/>
              <a:t>‹#›</a:t>
            </a:fld>
            <a:endParaRPr lang="ru-RU"/>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52718"/>
            <a:ext cx="5791200" cy="1371600"/>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457200" y="1752600"/>
            <a:ext cx="7620000" cy="43735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457200" y="6172201"/>
            <a:ext cx="3429000" cy="304800"/>
          </a:xfrm>
          <a:prstGeom prst="rect">
            <a:avLst/>
          </a:prstGeom>
        </p:spPr>
        <p:txBody>
          <a:bodyPr vert="horz" lIns="91440" tIns="45720" rIns="91440" bIns="0" rtlCol="0" anchor="b"/>
          <a:lstStyle>
            <a:lvl1pPr algn="l">
              <a:defRPr sz="1000">
                <a:solidFill>
                  <a:schemeClr val="tx1"/>
                </a:solidFill>
              </a:defRPr>
            </a:lvl1pPr>
          </a:lstStyle>
          <a:p>
            <a:fld id="{81804BFC-7F25-4653-BC6B-61604AFA02BA}" type="datetimeFigureOut">
              <a:rPr lang="ru-RU" smtClean="0"/>
              <a:t>28.10.2016</a:t>
            </a:fld>
            <a:endParaRPr lang="ru-RU"/>
          </a:p>
        </p:txBody>
      </p:sp>
      <p:sp>
        <p:nvSpPr>
          <p:cNvPr id="5" name="Footer Placeholder 4"/>
          <p:cNvSpPr>
            <a:spLocks noGrp="1"/>
          </p:cNvSpPr>
          <p:nvPr>
            <p:ph type="ftr" sz="quarter" idx="3"/>
          </p:nvPr>
        </p:nvSpPr>
        <p:spPr>
          <a:xfrm>
            <a:off x="457200" y="6492875"/>
            <a:ext cx="3429000" cy="283845"/>
          </a:xfrm>
          <a:prstGeom prst="rect">
            <a:avLst/>
          </a:prstGeom>
        </p:spPr>
        <p:txBody>
          <a:bodyPr vert="horz" lIns="91440" tIns="45720" rIns="91440" bIns="45720" rtlCol="0" anchor="t"/>
          <a:lstStyle>
            <a:lvl1pPr algn="l">
              <a:defRPr sz="1000">
                <a:solidFill>
                  <a:schemeClr val="tx1"/>
                </a:solidFill>
              </a:defRPr>
            </a:lvl1pPr>
          </a:lstStyle>
          <a:p>
            <a:endParaRPr lang="ru-RU"/>
          </a:p>
        </p:txBody>
      </p:sp>
      <p:sp>
        <p:nvSpPr>
          <p:cNvPr id="6" name="Slide Number Placeholder 5"/>
          <p:cNvSpPr>
            <a:spLocks noGrp="1"/>
          </p:cNvSpPr>
          <p:nvPr>
            <p:ph type="sldNum" sz="quarter" idx="4"/>
          </p:nvPr>
        </p:nvSpPr>
        <p:spPr>
          <a:xfrm rot="16200000">
            <a:off x="8227377" y="5885497"/>
            <a:ext cx="1315721" cy="365125"/>
          </a:xfrm>
          <a:prstGeom prst="rect">
            <a:avLst/>
          </a:prstGeom>
        </p:spPr>
        <p:txBody>
          <a:bodyPr vert="horz" lIns="91440" tIns="45720" rIns="91440" bIns="45720" rtlCol="0" anchor="ctr"/>
          <a:lstStyle>
            <a:lvl1pPr algn="l">
              <a:defRPr sz="2400" b="1">
                <a:solidFill>
                  <a:schemeClr val="tx2"/>
                </a:solidFill>
              </a:defRPr>
            </a:lvl1pPr>
          </a:lstStyle>
          <a:p>
            <a:fld id="{B8D5E74E-B1E3-48B3-B3B8-AC3371DF963C}" type="slidenum">
              <a:rPr lang="ru-RU" smtClean="0"/>
              <a:t>‹#›</a:t>
            </a:fld>
            <a:endParaRPr lang="ru-RU"/>
          </a:p>
        </p:txBody>
      </p:sp>
      <p:sp>
        <p:nvSpPr>
          <p:cNvPr id="7" name="Rectangle 6"/>
          <p:cNvSpPr/>
          <p:nvPr/>
        </p:nvSpPr>
        <p:spPr>
          <a:xfrm>
            <a:off x="9001124" y="0"/>
            <a:ext cx="142876"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9001124" y="1371600"/>
            <a:ext cx="142876" cy="5486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xStyles>
    <p:titleStyle>
      <a:lvl1pPr algn="l" defTabSz="914400" rtl="0" eaLnBrk="1" latinLnBrk="0" hangingPunct="1">
        <a:spcBef>
          <a:spcPct val="0"/>
        </a:spcBef>
        <a:buNone/>
        <a:defRPr sz="3600" kern="1200" cap="all" spc="-60" baseline="0">
          <a:solidFill>
            <a:schemeClr val="tx2"/>
          </a:solidFill>
          <a:latin typeface="+mj-lt"/>
          <a:ea typeface="+mj-ea"/>
          <a:cs typeface="+mj-cs"/>
        </a:defRPr>
      </a:lvl1pPr>
    </p:titleStyle>
    <p:bodyStyle>
      <a:lvl1pPr marL="0" indent="0" algn="l" defTabSz="914400" rtl="0" eaLnBrk="1" latinLnBrk="0" hangingPunct="1">
        <a:spcBef>
          <a:spcPct val="20000"/>
        </a:spcBef>
        <a:spcAft>
          <a:spcPts val="600"/>
        </a:spcAft>
        <a:buFont typeface="Arial" pitchFamily="34" charset="0"/>
        <a:buNone/>
        <a:defRPr sz="2000" b="1" kern="1200">
          <a:solidFill>
            <a:schemeClr val="tx1"/>
          </a:solidFill>
          <a:latin typeface="+mn-lt"/>
          <a:ea typeface="+mn-ea"/>
          <a:cs typeface="+mn-cs"/>
        </a:defRPr>
      </a:lvl1pPr>
      <a:lvl2pPr marL="457200" indent="-182880" algn="l" defTabSz="914400" rtl="0" eaLnBrk="1" latinLnBrk="0" hangingPunct="1">
        <a:spcBef>
          <a:spcPct val="20000"/>
        </a:spcBef>
        <a:buClr>
          <a:schemeClr val="tx2"/>
        </a:buClr>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Clr>
          <a:schemeClr val="tx2"/>
        </a:buClr>
        <a:buFont typeface="Arial" pitchFamily="34" charset="0"/>
        <a:buChar char="•"/>
        <a:defRPr sz="1800" kern="1200" baseline="0">
          <a:solidFill>
            <a:schemeClr val="tx1"/>
          </a:solidFill>
          <a:latin typeface="+mn-lt"/>
          <a:ea typeface="+mn-ea"/>
          <a:cs typeface="+mn-cs"/>
        </a:defRPr>
      </a:lvl5pPr>
      <a:lvl6pPr marL="25146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239" y="2602900"/>
            <a:ext cx="5256584" cy="4255097"/>
          </a:xfrm>
          <a:prstGeom prst="rect">
            <a:avLst/>
          </a:prstGeom>
        </p:spPr>
      </p:pic>
      <p:sp>
        <p:nvSpPr>
          <p:cNvPr id="2" name="Заголовок 1"/>
          <p:cNvSpPr>
            <a:spLocks noGrp="1"/>
          </p:cNvSpPr>
          <p:nvPr>
            <p:ph type="ctrTitle"/>
          </p:nvPr>
        </p:nvSpPr>
        <p:spPr>
          <a:xfrm>
            <a:off x="755576" y="980728"/>
            <a:ext cx="7772400" cy="1470025"/>
          </a:xfrm>
        </p:spPr>
        <p:txBody>
          <a:bodyPr/>
          <a:lstStyle/>
          <a:p>
            <a:pPr algn="ctr"/>
            <a:r>
              <a:rPr lang="ru-RU" sz="2400" dirty="0">
                <a:latin typeface="Times New Roman" panose="02020603050405020304" pitchFamily="18" charset="0"/>
                <a:cs typeface="Times New Roman" panose="02020603050405020304" pitchFamily="18" charset="0"/>
              </a:rPr>
              <a:t>Дегенеративное поражение поясничных межпозвонковых дисков: этиология и патогенез. Грыжа поясничного межпозвонкового диска. Диско-</a:t>
            </a:r>
            <a:r>
              <a:rPr lang="ru-RU" sz="2400" dirty="0" err="1">
                <a:latin typeface="Times New Roman" panose="02020603050405020304" pitchFamily="18" charset="0"/>
                <a:cs typeface="Times New Roman" panose="02020603050405020304" pitchFamily="18" charset="0"/>
              </a:rPr>
              <a:t>радикулярный</a:t>
            </a:r>
            <a:r>
              <a:rPr lang="ru-RU" sz="2400" dirty="0">
                <a:latin typeface="Times New Roman" panose="02020603050405020304" pitchFamily="18" charset="0"/>
                <a:cs typeface="Times New Roman" panose="02020603050405020304" pitchFamily="18" charset="0"/>
              </a:rPr>
              <a:t> конфликт на поясничном уровне: клиника, диагностика, консервативное и хирургическое лечение, малоинвазивные процедуры.</a:t>
            </a:r>
            <a:r>
              <a:rPr lang="ru-RU" sz="2400" dirty="0"/>
              <a:t/>
            </a:r>
            <a:br>
              <a:rPr lang="ru-RU" sz="2400" dirty="0"/>
            </a:b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2650800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47664" y="188639"/>
            <a:ext cx="5791200" cy="1191491"/>
          </a:xfrm>
        </p:spPr>
        <p:txBody>
          <a:bodyPr/>
          <a:lstStyle/>
          <a:p>
            <a:pPr algn="ctr"/>
            <a:r>
              <a:rPr lang="ru-RU" dirty="0" smtClean="0"/>
              <a:t>План лекции:</a:t>
            </a:r>
            <a:endParaRPr lang="ru-RU" dirty="0"/>
          </a:p>
        </p:txBody>
      </p:sp>
      <p:sp>
        <p:nvSpPr>
          <p:cNvPr id="3" name="Объект 2"/>
          <p:cNvSpPr>
            <a:spLocks noGrp="1"/>
          </p:cNvSpPr>
          <p:nvPr>
            <p:ph idx="1"/>
          </p:nvPr>
        </p:nvSpPr>
        <p:spPr/>
        <p:txBody>
          <a:bodyPr/>
          <a:lstStyle/>
          <a:p>
            <a:pPr marL="457200" indent="-457200">
              <a:buAutoNum type="arabicPeriod"/>
            </a:pPr>
            <a:r>
              <a:rPr lang="ru-RU" sz="2400" b="0" dirty="0" smtClean="0">
                <a:latin typeface="Times New Roman" panose="02020603050405020304" pitchFamily="18" charset="0"/>
                <a:cs typeface="Times New Roman" panose="02020603050405020304" pitchFamily="18" charset="0"/>
              </a:rPr>
              <a:t>Цель лекции</a:t>
            </a:r>
          </a:p>
          <a:p>
            <a:pPr marL="457200" indent="-457200">
              <a:buAutoNum type="arabicPeriod"/>
            </a:pPr>
            <a:r>
              <a:rPr lang="ru-RU" sz="2400" b="0" dirty="0" smtClean="0">
                <a:latin typeface="Times New Roman" panose="02020603050405020304" pitchFamily="18" charset="0"/>
                <a:cs typeface="Times New Roman" panose="02020603050405020304" pitchFamily="18" charset="0"/>
              </a:rPr>
              <a:t>Задачи лекции</a:t>
            </a:r>
          </a:p>
          <a:p>
            <a:pPr marL="457200" indent="-457200">
              <a:buAutoNum type="arabicPeriod"/>
            </a:pPr>
            <a:r>
              <a:rPr lang="ru-RU" sz="2400" b="0" dirty="0" smtClean="0">
                <a:latin typeface="Times New Roman" panose="02020603050405020304" pitchFamily="18" charset="0"/>
                <a:cs typeface="Times New Roman" panose="02020603050405020304" pitchFamily="18" charset="0"/>
              </a:rPr>
              <a:t>Определение, этиология и патогенез дегенеративных заболеваний </a:t>
            </a:r>
            <a:r>
              <a:rPr lang="ru-RU" sz="2400" b="0" dirty="0">
                <a:latin typeface="Times New Roman" panose="02020603050405020304" pitchFamily="18" charset="0"/>
                <a:cs typeface="Times New Roman" panose="02020603050405020304" pitchFamily="18" charset="0"/>
              </a:rPr>
              <a:t>межпозвоночных дисков </a:t>
            </a:r>
            <a:endParaRPr lang="ru-RU" sz="2400" b="0" dirty="0" smtClean="0">
              <a:latin typeface="Times New Roman" panose="02020603050405020304" pitchFamily="18" charset="0"/>
              <a:cs typeface="Times New Roman" panose="02020603050405020304" pitchFamily="18" charset="0"/>
            </a:endParaRPr>
          </a:p>
          <a:p>
            <a:pPr marL="457200" indent="-457200">
              <a:buAutoNum type="arabicPeriod"/>
            </a:pPr>
            <a:r>
              <a:rPr lang="ru-RU" sz="2400" b="0" dirty="0" smtClean="0">
                <a:latin typeface="Times New Roman" panose="02020603050405020304" pitchFamily="18" charset="0"/>
                <a:cs typeface="Times New Roman" panose="02020603050405020304" pitchFamily="18" charset="0"/>
              </a:rPr>
              <a:t>Определение грыжи межпозвоночного диска, этиология, патогенез, клиника</a:t>
            </a:r>
          </a:p>
          <a:p>
            <a:pPr marL="457200" indent="-457200">
              <a:buAutoNum type="arabicPeriod"/>
            </a:pPr>
            <a:r>
              <a:rPr lang="ru-RU" sz="2400" b="0" dirty="0" smtClean="0">
                <a:latin typeface="Times New Roman" panose="02020603050405020304" pitchFamily="18" charset="0"/>
                <a:cs typeface="Times New Roman" panose="02020603050405020304" pitchFamily="18" charset="0"/>
              </a:rPr>
              <a:t>Методы лечения грыж межпозвоночных дисков</a:t>
            </a:r>
          </a:p>
          <a:p>
            <a:pPr marL="457200" indent="-457200">
              <a:buAutoNum type="arabicPeriod"/>
            </a:pPr>
            <a:r>
              <a:rPr lang="ru-RU" sz="2400" b="0" dirty="0" smtClean="0">
                <a:latin typeface="Times New Roman" panose="02020603050405020304" pitchFamily="18" charset="0"/>
                <a:cs typeface="Times New Roman" panose="02020603050405020304" pitchFamily="18" charset="0"/>
              </a:rPr>
              <a:t>Список литературы</a:t>
            </a:r>
          </a:p>
          <a:p>
            <a:pPr marL="457200" indent="-457200">
              <a:buAutoNum type="arabicPeriod"/>
            </a:pPr>
            <a:endParaRPr lang="ru-RU" dirty="0" smtClean="0"/>
          </a:p>
          <a:p>
            <a:pPr marL="457200" indent="-457200">
              <a:buAutoNum type="arabicPeriod"/>
            </a:pPr>
            <a:endParaRPr lang="ru-RU" dirty="0"/>
          </a:p>
        </p:txBody>
      </p:sp>
    </p:spTree>
    <p:extLst>
      <p:ext uri="{BB962C8B-B14F-4D97-AF65-F5344CB8AC3E}">
        <p14:creationId xmlns:p14="http://schemas.microsoft.com/office/powerpoint/2010/main" val="16556589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3888" y="2780928"/>
            <a:ext cx="5059363" cy="3798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Заголовок 1"/>
          <p:cNvSpPr>
            <a:spLocks noGrp="1"/>
          </p:cNvSpPr>
          <p:nvPr>
            <p:ph type="title"/>
          </p:nvPr>
        </p:nvSpPr>
        <p:spPr>
          <a:xfrm>
            <a:off x="1547664" y="33327"/>
            <a:ext cx="5791200" cy="900724"/>
          </a:xfrm>
        </p:spPr>
        <p:txBody>
          <a:bodyPr/>
          <a:lstStyle/>
          <a:p>
            <a:pPr algn="ctr"/>
            <a:r>
              <a:rPr lang="ru-RU" dirty="0" smtClean="0"/>
              <a:t>Цель лекции:</a:t>
            </a:r>
            <a:endParaRPr lang="ru-RU" dirty="0"/>
          </a:p>
        </p:txBody>
      </p:sp>
      <p:sp>
        <p:nvSpPr>
          <p:cNvPr id="3" name="Объект 2"/>
          <p:cNvSpPr>
            <a:spLocks noGrp="1"/>
          </p:cNvSpPr>
          <p:nvPr>
            <p:ph idx="1"/>
          </p:nvPr>
        </p:nvSpPr>
        <p:spPr>
          <a:xfrm>
            <a:off x="467544" y="1124744"/>
            <a:ext cx="7620000" cy="4373563"/>
          </a:xfrm>
        </p:spPr>
        <p:txBody>
          <a:bodyPr/>
          <a:lstStyle/>
          <a:p>
            <a:r>
              <a:rPr lang="ru-RU" sz="2800" b="0" dirty="0">
                <a:latin typeface="Times New Roman" panose="02020603050405020304" pitchFamily="18" charset="0"/>
                <a:cs typeface="Times New Roman" panose="02020603050405020304" pitchFamily="18" charset="0"/>
              </a:rPr>
              <a:t>Ознакомить с </a:t>
            </a:r>
            <a:r>
              <a:rPr lang="ru-RU" sz="2800" b="0" dirty="0" smtClean="0">
                <a:latin typeface="Times New Roman" panose="02020603050405020304" pitchFamily="18" charset="0"/>
                <a:cs typeface="Times New Roman" panose="02020603050405020304" pitchFamily="18" charset="0"/>
              </a:rPr>
              <a:t>понятиями:</a:t>
            </a:r>
            <a:r>
              <a:rPr lang="ru-RU" sz="2800" b="0" dirty="0">
                <a:latin typeface="Times New Roman" panose="02020603050405020304" pitchFamily="18" charset="0"/>
                <a:cs typeface="Times New Roman" panose="02020603050405020304" pitchFamily="18" charset="0"/>
              </a:rPr>
              <a:t> </a:t>
            </a:r>
            <a:r>
              <a:rPr lang="ru-RU" sz="2800" b="0" dirty="0" smtClean="0">
                <a:latin typeface="Times New Roman" panose="02020603050405020304" pitchFamily="18" charset="0"/>
                <a:cs typeface="Times New Roman" panose="02020603050405020304" pitchFamily="18" charset="0"/>
              </a:rPr>
              <a:t>дегенеративное </a:t>
            </a:r>
            <a:r>
              <a:rPr lang="ru-RU" sz="2800" b="0" dirty="0">
                <a:latin typeface="Times New Roman" panose="02020603050405020304" pitchFamily="18" charset="0"/>
                <a:cs typeface="Times New Roman" panose="02020603050405020304" pitchFamily="18" charset="0"/>
              </a:rPr>
              <a:t>поражение поясничных межпозвонковых </a:t>
            </a:r>
            <a:r>
              <a:rPr lang="ru-RU" sz="2800" b="0" dirty="0" smtClean="0">
                <a:latin typeface="Times New Roman" panose="02020603050405020304" pitchFamily="18" charset="0"/>
                <a:cs typeface="Times New Roman" panose="02020603050405020304" pitchFamily="18" charset="0"/>
              </a:rPr>
              <a:t>дисков, грыжа </a:t>
            </a:r>
            <a:r>
              <a:rPr lang="ru-RU" sz="2800" b="0" dirty="0">
                <a:latin typeface="Times New Roman" panose="02020603050405020304" pitchFamily="18" charset="0"/>
                <a:cs typeface="Times New Roman" panose="02020603050405020304" pitchFamily="18" charset="0"/>
              </a:rPr>
              <a:t>поясничного межпозвонкового </a:t>
            </a:r>
            <a:r>
              <a:rPr lang="ru-RU" sz="2800" b="0" dirty="0" smtClean="0">
                <a:latin typeface="Times New Roman" panose="02020603050405020304" pitchFamily="18" charset="0"/>
                <a:cs typeface="Times New Roman" panose="02020603050405020304" pitchFamily="18" charset="0"/>
              </a:rPr>
              <a:t>диска; ознакомиться с причинами </a:t>
            </a:r>
            <a:r>
              <a:rPr lang="ru-RU" sz="2800" b="0" dirty="0">
                <a:latin typeface="Times New Roman" panose="02020603050405020304" pitchFamily="18" charset="0"/>
                <a:cs typeface="Times New Roman" panose="02020603050405020304" pitchFamily="18" charset="0"/>
              </a:rPr>
              <a:t>развития, методами диагностики и основными вариантами лечения</a:t>
            </a:r>
          </a:p>
          <a:p>
            <a:endParaRPr lang="ru-RU" dirty="0"/>
          </a:p>
        </p:txBody>
      </p:sp>
    </p:spTree>
    <p:extLst>
      <p:ext uri="{BB962C8B-B14F-4D97-AF65-F5344CB8AC3E}">
        <p14:creationId xmlns:p14="http://schemas.microsoft.com/office/powerpoint/2010/main" val="115693679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13426" y="2301803"/>
            <a:ext cx="5904656" cy="4525962"/>
          </a:xfrm>
          <a:prstGeom prst="rect">
            <a:avLst/>
          </a:prstGeom>
          <a:ln>
            <a:noFill/>
          </a:ln>
          <a:effectLst>
            <a:softEdge rad="112500"/>
          </a:effectLst>
        </p:spPr>
      </p:pic>
      <p:sp>
        <p:nvSpPr>
          <p:cNvPr id="2" name="Заголовок 1"/>
          <p:cNvSpPr>
            <a:spLocks noGrp="1"/>
          </p:cNvSpPr>
          <p:nvPr>
            <p:ph type="title"/>
          </p:nvPr>
        </p:nvSpPr>
        <p:spPr>
          <a:xfrm>
            <a:off x="1475656" y="0"/>
            <a:ext cx="5791200" cy="831622"/>
          </a:xfrm>
        </p:spPr>
        <p:txBody>
          <a:bodyPr/>
          <a:lstStyle/>
          <a:p>
            <a:pPr algn="ctr"/>
            <a:r>
              <a:rPr lang="ru-RU" dirty="0" smtClean="0"/>
              <a:t>Задачи лекции:</a:t>
            </a:r>
            <a:endParaRPr lang="ru-RU" dirty="0"/>
          </a:p>
        </p:txBody>
      </p:sp>
      <p:sp>
        <p:nvSpPr>
          <p:cNvPr id="3" name="Объект 2"/>
          <p:cNvSpPr>
            <a:spLocks noGrp="1"/>
          </p:cNvSpPr>
          <p:nvPr>
            <p:ph idx="1"/>
          </p:nvPr>
        </p:nvSpPr>
        <p:spPr>
          <a:xfrm>
            <a:off x="0" y="692696"/>
            <a:ext cx="7620000" cy="4248472"/>
          </a:xfrm>
        </p:spPr>
        <p:txBody>
          <a:bodyPr>
            <a:normAutofit fontScale="92500"/>
          </a:bodyPr>
          <a:lstStyle/>
          <a:p>
            <a:r>
              <a:rPr lang="ru-RU" sz="2800" i="1" u="sng" dirty="0">
                <a:latin typeface="Times New Roman" panose="02020603050405020304" pitchFamily="18" charset="0"/>
                <a:cs typeface="Times New Roman" panose="02020603050405020304" pitchFamily="18" charset="0"/>
              </a:rPr>
              <a:t>Задачи лекции:</a:t>
            </a:r>
            <a:r>
              <a:rPr lang="ru-RU" sz="2800" i="1" dirty="0">
                <a:latin typeface="Times New Roman" panose="02020603050405020304" pitchFamily="18" charset="0"/>
                <a:cs typeface="Times New Roman" panose="02020603050405020304" pitchFamily="18" charset="0"/>
              </a:rPr>
              <a:t/>
            </a:r>
            <a:br>
              <a:rPr lang="ru-RU" sz="2800" i="1" dirty="0">
                <a:latin typeface="Times New Roman" panose="02020603050405020304" pitchFamily="18" charset="0"/>
                <a:cs typeface="Times New Roman" panose="02020603050405020304" pitchFamily="18" charset="0"/>
              </a:rPr>
            </a:br>
            <a:r>
              <a:rPr lang="ru-RU" sz="2800" b="0" dirty="0">
                <a:latin typeface="Times New Roman" panose="02020603050405020304" pitchFamily="18" charset="0"/>
                <a:cs typeface="Times New Roman" panose="02020603050405020304" pitchFamily="18" charset="0"/>
              </a:rPr>
              <a:t>1. Ознакомить с </a:t>
            </a:r>
            <a:r>
              <a:rPr lang="ru-RU" sz="2800" b="0" dirty="0" smtClean="0">
                <a:latin typeface="Times New Roman" panose="02020603050405020304" pitchFamily="18" charset="0"/>
                <a:cs typeface="Times New Roman" panose="02020603050405020304" pitchFamily="18" charset="0"/>
              </a:rPr>
              <a:t>понятиями </a:t>
            </a:r>
            <a:r>
              <a:rPr lang="ru-RU" sz="2800" b="0" dirty="0">
                <a:latin typeface="Times New Roman" panose="02020603050405020304" pitchFamily="18" charset="0"/>
                <a:cs typeface="Times New Roman" panose="02020603050405020304" pitchFamily="18" charset="0"/>
              </a:rPr>
              <a:t>дегенеративное поражение поясничных межпозвонковых дисков, грыжа поясничного межпозвонкового диска</a:t>
            </a:r>
            <a:r>
              <a:rPr lang="en-US" sz="2800" b="0" dirty="0">
                <a:latin typeface="Times New Roman" panose="02020603050405020304" pitchFamily="18" charset="0"/>
                <a:cs typeface="Times New Roman" panose="02020603050405020304" pitchFamily="18" charset="0"/>
              </a:rPr>
              <a:t/>
            </a:r>
            <a:br>
              <a:rPr lang="en-US" sz="2800" b="0" dirty="0">
                <a:latin typeface="Times New Roman" panose="02020603050405020304" pitchFamily="18" charset="0"/>
                <a:cs typeface="Times New Roman" panose="02020603050405020304" pitchFamily="18" charset="0"/>
              </a:rPr>
            </a:br>
            <a:r>
              <a:rPr lang="en-US" sz="2800" b="0" dirty="0">
                <a:latin typeface="Times New Roman" panose="02020603050405020304" pitchFamily="18" charset="0"/>
                <a:cs typeface="Times New Roman" panose="02020603050405020304" pitchFamily="18" charset="0"/>
              </a:rPr>
              <a:t>2</a:t>
            </a:r>
            <a:r>
              <a:rPr lang="ru-RU" sz="2800" b="0" dirty="0">
                <a:latin typeface="Times New Roman" panose="02020603050405020304" pitchFamily="18" charset="0"/>
                <a:cs typeface="Times New Roman" panose="02020603050405020304" pitchFamily="18" charset="0"/>
              </a:rPr>
              <a:t>. Разобрать </a:t>
            </a:r>
            <a:r>
              <a:rPr lang="ru-RU" sz="2800" b="0" dirty="0" smtClean="0">
                <a:latin typeface="Times New Roman" panose="02020603050405020304" pitchFamily="18" charset="0"/>
                <a:cs typeface="Times New Roman" panose="02020603050405020304" pitchFamily="18" charset="0"/>
              </a:rPr>
              <a:t>этиологию и патогенез возникновения грыж поясничных межпозвонковых дисков</a:t>
            </a:r>
            <a:r>
              <a:rPr lang="ru-RU" sz="2800" b="0" dirty="0">
                <a:latin typeface="Times New Roman" panose="02020603050405020304" pitchFamily="18" charset="0"/>
                <a:cs typeface="Times New Roman" panose="02020603050405020304" pitchFamily="18" charset="0"/>
              </a:rPr>
              <a:t/>
            </a:r>
            <a:br>
              <a:rPr lang="ru-RU" sz="2800" b="0" dirty="0">
                <a:latin typeface="Times New Roman" panose="02020603050405020304" pitchFamily="18" charset="0"/>
                <a:cs typeface="Times New Roman" panose="02020603050405020304" pitchFamily="18" charset="0"/>
              </a:rPr>
            </a:br>
            <a:r>
              <a:rPr lang="ru-RU" sz="2800" b="0" dirty="0">
                <a:latin typeface="Times New Roman" panose="02020603050405020304" pitchFamily="18" charset="0"/>
                <a:cs typeface="Times New Roman" panose="02020603050405020304" pitchFamily="18" charset="0"/>
              </a:rPr>
              <a:t>3. Разобрать основными методы </a:t>
            </a:r>
            <a:endParaRPr lang="ru-RU" sz="2800" b="0" dirty="0" smtClean="0">
              <a:latin typeface="Times New Roman" panose="02020603050405020304" pitchFamily="18" charset="0"/>
              <a:cs typeface="Times New Roman" panose="02020603050405020304" pitchFamily="18" charset="0"/>
            </a:endParaRPr>
          </a:p>
          <a:p>
            <a:r>
              <a:rPr lang="ru-RU" sz="2800" b="0" dirty="0" smtClean="0">
                <a:latin typeface="Times New Roman" panose="02020603050405020304" pitchFamily="18" charset="0"/>
                <a:cs typeface="Times New Roman" panose="02020603050405020304" pitchFamily="18" charset="0"/>
              </a:rPr>
              <a:t>диагностики </a:t>
            </a:r>
            <a:r>
              <a:rPr lang="ru-RU" sz="2800" b="0" dirty="0">
                <a:latin typeface="Times New Roman" panose="02020603050405020304" pitchFamily="18" charset="0"/>
                <a:cs typeface="Times New Roman" panose="02020603050405020304" pitchFamily="18" charset="0"/>
              </a:rPr>
              <a:t>и лечения </a:t>
            </a:r>
            <a:r>
              <a:rPr lang="ru-RU" sz="2800" b="0" dirty="0" smtClean="0">
                <a:latin typeface="Times New Roman" panose="02020603050405020304" pitchFamily="18" charset="0"/>
                <a:cs typeface="Times New Roman" panose="02020603050405020304" pitchFamily="18" charset="0"/>
              </a:rPr>
              <a:t>данных </a:t>
            </a:r>
          </a:p>
          <a:p>
            <a:r>
              <a:rPr lang="ru-RU" sz="2800" b="0" dirty="0" smtClean="0">
                <a:latin typeface="Times New Roman" panose="02020603050405020304" pitchFamily="18" charset="0"/>
                <a:cs typeface="Times New Roman" panose="02020603050405020304" pitchFamily="18" charset="0"/>
              </a:rPr>
              <a:t>заболеваний</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8961087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41093" y="1800664"/>
            <a:ext cx="4138587" cy="5057336"/>
          </a:xfrm>
          <a:prstGeom prst="rect">
            <a:avLst/>
          </a:prstGeom>
          <a:ln>
            <a:noFill/>
          </a:ln>
          <a:effectLst>
            <a:softEdge rad="112500"/>
          </a:effectLst>
        </p:spPr>
      </p:pic>
      <p:sp>
        <p:nvSpPr>
          <p:cNvPr id="2" name="Заголовок 1"/>
          <p:cNvSpPr>
            <a:spLocks noGrp="1"/>
          </p:cNvSpPr>
          <p:nvPr>
            <p:ph type="title"/>
          </p:nvPr>
        </p:nvSpPr>
        <p:spPr>
          <a:xfrm>
            <a:off x="251520" y="116632"/>
            <a:ext cx="5791200" cy="1371600"/>
          </a:xfrm>
        </p:spPr>
        <p:txBody>
          <a:bodyPr>
            <a:normAutofit fontScale="90000"/>
          </a:bodyPr>
          <a:lstStyle/>
          <a:p>
            <a:r>
              <a:rPr lang="ru-RU" dirty="0">
                <a:latin typeface="Times New Roman" panose="02020603050405020304" pitchFamily="18" charset="0"/>
                <a:cs typeface="Times New Roman" panose="02020603050405020304" pitchFamily="18" charset="0"/>
              </a:rPr>
              <a:t>Что такое </a:t>
            </a:r>
            <a:r>
              <a:rPr lang="ru-RU" sz="3100" dirty="0">
                <a:latin typeface="Times New Roman" panose="02020603050405020304" pitchFamily="18" charset="0"/>
                <a:cs typeface="Times New Roman" panose="02020603050405020304" pitchFamily="18" charset="0"/>
              </a:rPr>
              <a:t>дегенеративное заболевание межпозвоночных дисков </a:t>
            </a:r>
            <a:r>
              <a:rPr lang="ru-RU" sz="3100" dirty="0" smtClean="0">
                <a:latin typeface="Times New Roman" panose="02020603050405020304" pitchFamily="18" charset="0"/>
                <a:cs typeface="Times New Roman" panose="02020603050405020304" pitchFamily="18" charset="0"/>
              </a:rPr>
              <a:t>?</a:t>
            </a:r>
            <a:endParaRPr lang="ru-RU" sz="31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57200" y="1752600"/>
            <a:ext cx="5410944" cy="4700736"/>
          </a:xfrm>
        </p:spPr>
        <p:txBody>
          <a:bodyPr>
            <a:normAutofit/>
          </a:bodyPr>
          <a:lstStyle/>
          <a:p>
            <a:r>
              <a:rPr lang="ru-RU" sz="2400" b="0" dirty="0">
                <a:latin typeface="Times New Roman" panose="02020603050405020304" pitchFamily="18" charset="0"/>
                <a:cs typeface="Times New Roman" panose="02020603050405020304" pitchFamily="18" charset="0"/>
              </a:rPr>
              <a:t>Дегенеративное заболевание межпозвоночных дисков (остеохондроз) на самом деле не является болезнью, но этот термин используется для описания нормальных изменений в Ваших межпозвоночных дисках в процессе старения. </a:t>
            </a:r>
          </a:p>
        </p:txBody>
      </p:sp>
    </p:spTree>
    <p:extLst>
      <p:ext uri="{BB962C8B-B14F-4D97-AF65-F5344CB8AC3E}">
        <p14:creationId xmlns:p14="http://schemas.microsoft.com/office/powerpoint/2010/main" val="77351490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980728"/>
            <a:ext cx="5791200" cy="687606"/>
          </a:xfrm>
        </p:spPr>
        <p:txBody>
          <a:bodyPr>
            <a:noAutofit/>
          </a:bodyPr>
          <a:lstStyle/>
          <a:p>
            <a:r>
              <a:rPr lang="ru-RU" sz="2800" dirty="0" smtClean="0">
                <a:latin typeface="Times New Roman" panose="02020603050405020304" pitchFamily="18" charset="0"/>
                <a:cs typeface="Times New Roman" panose="02020603050405020304" pitchFamily="18" charset="0"/>
              </a:rPr>
              <a:t>Этиология  дегенеративного заболевания </a:t>
            </a:r>
            <a:r>
              <a:rPr lang="ru-RU" sz="2800" dirty="0">
                <a:latin typeface="Times New Roman" panose="02020603050405020304" pitchFamily="18" charset="0"/>
                <a:cs typeface="Times New Roman" panose="02020603050405020304" pitchFamily="18" charset="0"/>
              </a:rPr>
              <a:t>межпозвоночных дисков ?</a:t>
            </a:r>
          </a:p>
        </p:txBody>
      </p:sp>
      <p:sp>
        <p:nvSpPr>
          <p:cNvPr id="3" name="Объект 2"/>
          <p:cNvSpPr>
            <a:spLocks noGrp="1"/>
          </p:cNvSpPr>
          <p:nvPr>
            <p:ph idx="1"/>
          </p:nvPr>
        </p:nvSpPr>
        <p:spPr>
          <a:xfrm>
            <a:off x="395536" y="2348880"/>
            <a:ext cx="7620000" cy="4373563"/>
          </a:xfrm>
        </p:spPr>
        <p:txBody>
          <a:bodyPr>
            <a:normAutofit/>
          </a:bodyPr>
          <a:lstStyle/>
          <a:p>
            <a:r>
              <a:rPr lang="ru-RU" sz="2400" b="0" dirty="0">
                <a:latin typeface="Times New Roman" panose="02020603050405020304" pitchFamily="18" charset="0"/>
                <a:cs typeface="Times New Roman" panose="02020603050405020304" pitchFamily="18" charset="0"/>
              </a:rPr>
              <a:t>Межпозвоночные диски являются мягкими упругими дисками, разделяющими соединенные кости (позвонки), из которых формируется позвоночник. Межпозвоночные диски выступают амортизаторами позвоночника, позволяя ему сгибаться и скручиваться. Дегенеративное заболевание межпозвоночных дисков может развиваться в любом отделе позвоночника, но чаще всего оно развивается в поясничном и шейном отделе позвоночника.</a:t>
            </a:r>
          </a:p>
        </p:txBody>
      </p:sp>
    </p:spTree>
    <p:extLst>
      <p:ext uri="{BB962C8B-B14F-4D97-AF65-F5344CB8AC3E}">
        <p14:creationId xmlns:p14="http://schemas.microsoft.com/office/powerpoint/2010/main" val="35623801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494" y="1268760"/>
            <a:ext cx="5587605" cy="5328592"/>
          </a:xfrm>
        </p:spPr>
      </p:pic>
      <p:sp>
        <p:nvSpPr>
          <p:cNvPr id="2" name="Заголовок 1"/>
          <p:cNvSpPr>
            <a:spLocks noGrp="1"/>
          </p:cNvSpPr>
          <p:nvPr>
            <p:ph type="title"/>
          </p:nvPr>
        </p:nvSpPr>
        <p:spPr>
          <a:xfrm>
            <a:off x="1403648" y="0"/>
            <a:ext cx="5791200" cy="903630"/>
          </a:xfrm>
        </p:spPr>
        <p:txBody>
          <a:bodyPr>
            <a:normAutofit fontScale="90000"/>
          </a:bodyPr>
          <a:lstStyle/>
          <a:p>
            <a:pPr algn="ctr"/>
            <a:r>
              <a:rPr lang="ru-RU" sz="2800" dirty="0">
                <a:latin typeface="Times New Roman" panose="02020603050405020304" pitchFamily="18" charset="0"/>
                <a:cs typeface="Times New Roman" panose="02020603050405020304" pitchFamily="18" charset="0"/>
              </a:rPr>
              <a:t>Изображение позвоночника и межпозвоночных дисков.</a:t>
            </a:r>
          </a:p>
        </p:txBody>
      </p:sp>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0" y="1492246"/>
            <a:ext cx="4381500" cy="5112568"/>
          </a:xfrm>
          <a:prstGeom prst="rect">
            <a:avLst/>
          </a:prstGeom>
        </p:spPr>
      </p:pic>
    </p:spTree>
    <p:extLst>
      <p:ext uri="{BB962C8B-B14F-4D97-AF65-F5344CB8AC3E}">
        <p14:creationId xmlns:p14="http://schemas.microsoft.com/office/powerpoint/2010/main" val="115735925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47664" y="16737"/>
            <a:ext cx="5791200" cy="1083568"/>
          </a:xfrm>
        </p:spPr>
        <p:txBody>
          <a:bodyPr>
            <a:normAutofit fontScale="90000"/>
          </a:bodyPr>
          <a:lstStyle/>
          <a:p>
            <a:pPr algn="ctr"/>
            <a:r>
              <a:rPr lang="ru-RU" sz="3100" dirty="0">
                <a:latin typeface="Times New Roman" panose="02020603050405020304" pitchFamily="18" charset="0"/>
                <a:cs typeface="Times New Roman" panose="02020603050405020304" pitchFamily="18" charset="0"/>
              </a:rPr>
              <a:t>Изображение позвоночника и межпозвоночных дисков</a:t>
            </a:r>
            <a:r>
              <a:rPr lang="ru-RU" dirty="0">
                <a:latin typeface="Times New Roman" panose="02020603050405020304" pitchFamily="18" charset="0"/>
                <a:cs typeface="Times New Roman" panose="02020603050405020304" pitchFamily="18" charset="0"/>
              </a:rPr>
              <a:t>.</a:t>
            </a:r>
            <a:endParaRPr lang="ru-RU" dirty="0"/>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31640" y="1988840"/>
            <a:ext cx="5832648" cy="3803901"/>
          </a:xfrm>
        </p:spPr>
      </p:pic>
    </p:spTree>
    <p:extLst>
      <p:ext uri="{BB962C8B-B14F-4D97-AF65-F5344CB8AC3E}">
        <p14:creationId xmlns:p14="http://schemas.microsoft.com/office/powerpoint/2010/main" val="305358094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47664" y="0"/>
            <a:ext cx="5791200" cy="1047646"/>
          </a:xfrm>
        </p:spPr>
        <p:txBody>
          <a:bodyPr>
            <a:normAutofit/>
          </a:bodyPr>
          <a:lstStyle/>
          <a:p>
            <a:pPr algn="ctr"/>
            <a:r>
              <a:rPr lang="ru-RU" dirty="0" smtClean="0"/>
              <a:t>Этиология</a:t>
            </a:r>
            <a:endParaRPr lang="ru-RU" dirty="0"/>
          </a:p>
        </p:txBody>
      </p:sp>
      <p:sp>
        <p:nvSpPr>
          <p:cNvPr id="3" name="Объект 2"/>
          <p:cNvSpPr>
            <a:spLocks noGrp="1"/>
          </p:cNvSpPr>
          <p:nvPr>
            <p:ph idx="1"/>
          </p:nvPr>
        </p:nvSpPr>
        <p:spPr>
          <a:xfrm>
            <a:off x="395536" y="1124744"/>
            <a:ext cx="7620000" cy="4373563"/>
          </a:xfrm>
        </p:spPr>
        <p:txBody>
          <a:bodyPr>
            <a:normAutofit/>
          </a:bodyPr>
          <a:lstStyle/>
          <a:p>
            <a:r>
              <a:rPr lang="ru-RU" sz="2400" b="0" dirty="0" smtClean="0">
                <a:latin typeface="Times New Roman" panose="02020603050405020304" pitchFamily="18" charset="0"/>
                <a:cs typeface="Times New Roman" panose="02020603050405020304" pitchFamily="18" charset="0"/>
              </a:rPr>
              <a:t>Изменения </a:t>
            </a:r>
            <a:r>
              <a:rPr lang="ru-RU" sz="2400" b="0" dirty="0">
                <a:latin typeface="Times New Roman" panose="02020603050405020304" pitchFamily="18" charset="0"/>
                <a:cs typeface="Times New Roman" panose="02020603050405020304" pitchFamily="18" charset="0"/>
              </a:rPr>
              <a:t>в межпозвоночных дисках могут также возникнуть при:</a:t>
            </a:r>
          </a:p>
          <a:p>
            <a:pPr marL="342900" indent="-342900">
              <a:buFont typeface="Arial" panose="020B0604020202020204" pitchFamily="34" charset="0"/>
              <a:buChar char="•"/>
            </a:pPr>
            <a:endParaRPr lang="ru-RU" sz="2400" b="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ru-RU" sz="2400" b="0" dirty="0" smtClean="0">
                <a:latin typeface="Times New Roman" panose="02020603050405020304" pitchFamily="18" charset="0"/>
                <a:cs typeface="Times New Roman" panose="02020603050405020304" pitchFamily="18" charset="0"/>
              </a:rPr>
              <a:t>Остеоартрите </a:t>
            </a:r>
            <a:r>
              <a:rPr lang="ru-RU" sz="2400" b="0" dirty="0">
                <a:latin typeface="Times New Roman" panose="02020603050405020304" pitchFamily="18" charset="0"/>
                <a:cs typeface="Times New Roman" panose="02020603050405020304" pitchFamily="18" charset="0"/>
              </a:rPr>
              <a:t>– разрыве ткани (хряща), которая защищает и амортизирует связки.</a:t>
            </a:r>
          </a:p>
          <a:p>
            <a:pPr marL="342900" indent="-342900">
              <a:buFont typeface="Arial" panose="020B0604020202020204" pitchFamily="34" charset="0"/>
              <a:buChar char="•"/>
            </a:pPr>
            <a:r>
              <a:rPr lang="ru-RU" sz="2400" b="0" dirty="0">
                <a:latin typeface="Times New Roman" panose="02020603050405020304" pitchFamily="18" charset="0"/>
                <a:cs typeface="Times New Roman" panose="02020603050405020304" pitchFamily="18" charset="0"/>
              </a:rPr>
              <a:t>Грыже межпозвоночных дисков – патологическом выпячивании или переломе межпозвоночного диска.</a:t>
            </a:r>
          </a:p>
          <a:p>
            <a:pPr marL="342900" indent="-342900">
              <a:buFont typeface="Arial" panose="020B0604020202020204" pitchFamily="34" charset="0"/>
              <a:buChar char="•"/>
            </a:pPr>
            <a:r>
              <a:rPr lang="ru-RU" sz="2400" b="0" dirty="0">
                <a:latin typeface="Times New Roman" panose="02020603050405020304" pitchFamily="18" charset="0"/>
                <a:cs typeface="Times New Roman" panose="02020603050405020304" pitchFamily="18" charset="0"/>
              </a:rPr>
              <a:t>Стенозе спинномозгового канала – сужении спинномозгового канала - полости позвоночника, в которой расположен спинной мозг.</a:t>
            </a:r>
          </a:p>
        </p:txBody>
      </p:sp>
    </p:spTree>
    <p:extLst>
      <p:ext uri="{BB962C8B-B14F-4D97-AF65-F5344CB8AC3E}">
        <p14:creationId xmlns:p14="http://schemas.microsoft.com/office/powerpoint/2010/main" val="224487074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75656" y="24943"/>
            <a:ext cx="5791200" cy="975638"/>
          </a:xfrm>
        </p:spPr>
        <p:txBody>
          <a:bodyPr/>
          <a:lstStyle/>
          <a:p>
            <a:pPr algn="ctr"/>
            <a:r>
              <a:rPr lang="ru-RU" dirty="0" smtClean="0"/>
              <a:t>этиология</a:t>
            </a:r>
            <a:endParaRPr lang="ru-RU" dirty="0"/>
          </a:p>
        </p:txBody>
      </p:sp>
      <p:sp>
        <p:nvSpPr>
          <p:cNvPr id="3" name="Объект 2"/>
          <p:cNvSpPr>
            <a:spLocks noGrp="1"/>
          </p:cNvSpPr>
          <p:nvPr>
            <p:ph idx="1"/>
          </p:nvPr>
        </p:nvSpPr>
        <p:spPr>
          <a:xfrm>
            <a:off x="611560" y="1484784"/>
            <a:ext cx="7620000" cy="4373563"/>
          </a:xfrm>
        </p:spPr>
        <p:txBody>
          <a:bodyPr>
            <a:normAutofit lnSpcReduction="10000"/>
          </a:bodyPr>
          <a:lstStyle/>
          <a:p>
            <a:r>
              <a:rPr lang="ru-RU" b="0" dirty="0">
                <a:latin typeface="Times New Roman" panose="02020603050405020304" pitchFamily="18" charset="0"/>
                <a:cs typeface="Times New Roman" panose="02020603050405020304" pitchFamily="18" charset="0"/>
              </a:rPr>
              <a:t>С возрастом наши межпозвоночные диски разрушаются, что у некоторых людей может привести к дегенеративному заболеванию межпозвоночных дисков (остеохондрозу). Эти возрастные изменения </a:t>
            </a:r>
            <a:r>
              <a:rPr lang="ru-RU" b="0" dirty="0" smtClean="0">
                <a:latin typeface="Times New Roman" panose="02020603050405020304" pitchFamily="18" charset="0"/>
                <a:cs typeface="Times New Roman" panose="02020603050405020304" pitchFamily="18" charset="0"/>
              </a:rPr>
              <a:t>включают:</a:t>
            </a:r>
          </a:p>
          <a:p>
            <a:pPr marL="342900" indent="-342900">
              <a:buFont typeface="Arial" panose="020B0604020202020204" pitchFamily="34" charset="0"/>
              <a:buChar char="•"/>
            </a:pPr>
            <a:r>
              <a:rPr lang="ru-RU" b="0" dirty="0" smtClean="0">
                <a:latin typeface="Times New Roman" panose="02020603050405020304" pitchFamily="18" charset="0"/>
                <a:cs typeface="Times New Roman" panose="02020603050405020304" pitchFamily="18" charset="0"/>
              </a:rPr>
              <a:t>Потерю </a:t>
            </a:r>
            <a:r>
              <a:rPr lang="ru-RU" b="0" dirty="0">
                <a:latin typeface="Times New Roman" panose="02020603050405020304" pitchFamily="18" charset="0"/>
                <a:cs typeface="Times New Roman" panose="02020603050405020304" pitchFamily="18" charset="0"/>
              </a:rPr>
              <a:t>жидкости в Ваших межпозвоночных дисках. Это сокращает способность дисков служить своеобразными амортизаторы и делает их менее гибкими. Потеря жидкости также делает диски тоньше и сужает расстояние между позвонками.</a:t>
            </a:r>
          </a:p>
          <a:p>
            <a:pPr marL="342900" indent="-342900">
              <a:buFont typeface="Arial" panose="020B0604020202020204" pitchFamily="34" charset="0"/>
              <a:buChar char="•"/>
            </a:pPr>
            <a:r>
              <a:rPr lang="ru-RU" b="0" dirty="0">
                <a:latin typeface="Times New Roman" panose="02020603050405020304" pitchFamily="18" charset="0"/>
                <a:cs typeface="Times New Roman" panose="02020603050405020304" pitchFamily="18" charset="0"/>
              </a:rPr>
              <a:t>Крошечные разрывы или трещины в наружном слое (кольцевидной структуре или мембране) межпозвоночных дисков. </a:t>
            </a:r>
            <a:r>
              <a:rPr lang="ru-RU" b="0" dirty="0" err="1">
                <a:latin typeface="Times New Roman" panose="02020603050405020304" pitchFamily="18" charset="0"/>
                <a:cs typeface="Times New Roman" panose="02020603050405020304" pitchFamily="18" charset="0"/>
              </a:rPr>
              <a:t>Гелеподобный</a:t>
            </a:r>
            <a:r>
              <a:rPr lang="ru-RU" b="0" dirty="0">
                <a:latin typeface="Times New Roman" panose="02020603050405020304" pitchFamily="18" charset="0"/>
                <a:cs typeface="Times New Roman" panose="02020603050405020304" pitchFamily="18" charset="0"/>
              </a:rPr>
              <a:t> материал внутри диска (ядра) может выталкиваться через разрывы или трещины в мембране, что вызывает выпячивание или перелом диска.</a:t>
            </a:r>
          </a:p>
        </p:txBody>
      </p:sp>
    </p:spTree>
    <p:extLst>
      <p:ext uri="{BB962C8B-B14F-4D97-AF65-F5344CB8AC3E}">
        <p14:creationId xmlns:p14="http://schemas.microsoft.com/office/powerpoint/2010/main" val="55903626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92080" y="2132856"/>
            <a:ext cx="3632200" cy="4572000"/>
          </a:xfrm>
          <a:prstGeom prst="rect">
            <a:avLst/>
          </a:prstGeom>
        </p:spPr>
      </p:pic>
      <p:sp>
        <p:nvSpPr>
          <p:cNvPr id="2" name="Заголовок 1"/>
          <p:cNvSpPr>
            <a:spLocks noGrp="1"/>
          </p:cNvSpPr>
          <p:nvPr>
            <p:ph type="title"/>
          </p:nvPr>
        </p:nvSpPr>
        <p:spPr>
          <a:xfrm>
            <a:off x="1547664" y="0"/>
            <a:ext cx="5791200" cy="831622"/>
          </a:xfrm>
        </p:spPr>
        <p:txBody>
          <a:bodyPr/>
          <a:lstStyle/>
          <a:p>
            <a:pPr algn="ctr"/>
            <a:r>
              <a:rPr lang="ru-RU" dirty="0" smtClean="0"/>
              <a:t>патогенез</a:t>
            </a:r>
            <a:endParaRPr lang="ru-RU" dirty="0"/>
          </a:p>
        </p:txBody>
      </p:sp>
      <p:sp>
        <p:nvSpPr>
          <p:cNvPr id="3" name="Объект 2"/>
          <p:cNvSpPr>
            <a:spLocks noGrp="1"/>
          </p:cNvSpPr>
          <p:nvPr>
            <p:ph idx="1"/>
          </p:nvPr>
        </p:nvSpPr>
        <p:spPr>
          <a:xfrm>
            <a:off x="395536" y="1052736"/>
            <a:ext cx="5400600" cy="5652120"/>
          </a:xfrm>
        </p:spPr>
        <p:txBody>
          <a:bodyPr/>
          <a:lstStyle/>
          <a:p>
            <a:r>
              <a:rPr lang="ru-RU" b="0" dirty="0">
                <a:latin typeface="Times New Roman" panose="02020603050405020304" pitchFamily="18" charset="0"/>
                <a:cs typeface="Times New Roman" panose="02020603050405020304" pitchFamily="18" charset="0"/>
              </a:rPr>
              <a:t>Поскольку пространство между позвонками становится меньше, амортизирующая прокладка между ними уменьшается, и позвоночник становится менее прочным. Организм реагирует на это наращиванием костной ткани, которое носит название «костные шпоры» (</a:t>
            </a:r>
            <a:r>
              <a:rPr lang="ru-RU" b="0" dirty="0" err="1">
                <a:latin typeface="Times New Roman" panose="02020603050405020304" pitchFamily="18" charset="0"/>
                <a:cs typeface="Times New Roman" panose="02020603050405020304" pitchFamily="18" charset="0"/>
              </a:rPr>
              <a:t>oстеофит</a:t>
            </a:r>
            <a:r>
              <a:rPr lang="ru-RU" b="0" dirty="0">
                <a:latin typeface="Times New Roman" panose="02020603050405020304" pitchFamily="18" charset="0"/>
                <a:cs typeface="Times New Roman" panose="02020603050405020304" pitchFamily="18" charset="0"/>
              </a:rPr>
              <a:t>). Костные шпоры могут давить на корешки спинномозгового нерва или спинной мозг, вызывая боль и влияя на функционирование нервов.</a:t>
            </a:r>
          </a:p>
        </p:txBody>
      </p:sp>
    </p:spTree>
    <p:extLst>
      <p:ext uri="{BB962C8B-B14F-4D97-AF65-F5344CB8AC3E}">
        <p14:creationId xmlns:p14="http://schemas.microsoft.com/office/powerpoint/2010/main" val="12257668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536" y="2889950"/>
            <a:ext cx="7773938" cy="3800847"/>
          </a:xfrm>
          <a:prstGeom prst="rect">
            <a:avLst/>
          </a:prstGeom>
          <a:ln>
            <a:noFill/>
          </a:ln>
          <a:effectLst>
            <a:softEdge rad="112500"/>
          </a:effectLst>
        </p:spPr>
      </p:pic>
      <p:sp>
        <p:nvSpPr>
          <p:cNvPr id="2" name="Заголовок 1"/>
          <p:cNvSpPr>
            <a:spLocks noGrp="1"/>
          </p:cNvSpPr>
          <p:nvPr>
            <p:ph type="title"/>
          </p:nvPr>
        </p:nvSpPr>
        <p:spPr>
          <a:xfrm>
            <a:off x="1619672" y="116632"/>
            <a:ext cx="5791200" cy="1047646"/>
          </a:xfrm>
        </p:spPr>
        <p:txBody>
          <a:bodyPr>
            <a:normAutofit/>
          </a:bodyPr>
          <a:lstStyle/>
          <a:p>
            <a:pPr algn="ctr"/>
            <a:r>
              <a:rPr lang="ru-RU" sz="2800" dirty="0">
                <a:latin typeface="Times New Roman" panose="02020603050405020304" pitchFamily="18" charset="0"/>
                <a:cs typeface="Times New Roman" panose="02020603050405020304" pitchFamily="18" charset="0"/>
              </a:rPr>
              <a:t>Грыжа поясничного межпозвонкового диска.</a:t>
            </a:r>
            <a:endParaRPr lang="ru-RU" sz="2800" dirty="0"/>
          </a:p>
        </p:txBody>
      </p:sp>
      <p:sp>
        <p:nvSpPr>
          <p:cNvPr id="5" name="Объект 4"/>
          <p:cNvSpPr>
            <a:spLocks noGrp="1"/>
          </p:cNvSpPr>
          <p:nvPr>
            <p:ph idx="1"/>
          </p:nvPr>
        </p:nvSpPr>
        <p:spPr>
          <a:xfrm>
            <a:off x="467544" y="1196752"/>
            <a:ext cx="7620000" cy="1964431"/>
          </a:xfrm>
        </p:spPr>
        <p:txBody>
          <a:bodyPr/>
          <a:lstStyle/>
          <a:p>
            <a:r>
              <a:rPr lang="ru-RU" sz="2800" b="0" dirty="0">
                <a:latin typeface="Times New Roman" panose="02020603050405020304" pitchFamily="18" charset="0"/>
                <a:cs typeface="Times New Roman" panose="02020603050405020304" pitchFamily="18" charset="0"/>
              </a:rPr>
              <a:t>Грыжей позвоночника называется выпячивание центральной части межпозвонкового диска за пределы тела позвонка, что возможно только при разрыве внешнего кольца диска. </a:t>
            </a:r>
          </a:p>
          <a:p>
            <a:endParaRPr lang="ru-RU" dirty="0"/>
          </a:p>
        </p:txBody>
      </p:sp>
    </p:spTree>
    <p:extLst>
      <p:ext uri="{BB962C8B-B14F-4D97-AF65-F5344CB8AC3E}">
        <p14:creationId xmlns:p14="http://schemas.microsoft.com/office/powerpoint/2010/main" val="193265174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83568" y="836712"/>
            <a:ext cx="7408659" cy="5534313"/>
          </a:xfrm>
          <a:prstGeom prst="rect">
            <a:avLst/>
          </a:prstGeom>
          <a:ln>
            <a:noFill/>
          </a:ln>
          <a:effectLst>
            <a:softEdge rad="112500"/>
          </a:effectLst>
        </p:spPr>
      </p:pic>
      <p:sp>
        <p:nvSpPr>
          <p:cNvPr id="5" name="TextBox 4"/>
          <p:cNvSpPr txBox="1"/>
          <p:nvPr/>
        </p:nvSpPr>
        <p:spPr>
          <a:xfrm>
            <a:off x="683568" y="332656"/>
            <a:ext cx="7488832" cy="1200329"/>
          </a:xfrm>
          <a:prstGeom prst="rect">
            <a:avLst/>
          </a:prstGeom>
          <a:noFill/>
        </p:spPr>
        <p:txBody>
          <a:bodyPr wrap="square" rtlCol="0">
            <a:spAutoFit/>
          </a:bodyPr>
          <a:lstStyle/>
          <a:p>
            <a:pPr algn="ctr"/>
            <a:r>
              <a:rPr lang="ru-RU" sz="2400" dirty="0" smtClean="0">
                <a:latin typeface="Times New Roman" panose="02020603050405020304" pitchFamily="18" charset="0"/>
                <a:cs typeface="Times New Roman" panose="02020603050405020304" pitchFamily="18" charset="0"/>
              </a:rPr>
              <a:t>В основном страдает диск или между 4 и 5 позвонками поясницы, или между 5 (последним) поясничным и первым крестцовым.</a:t>
            </a:r>
          </a:p>
        </p:txBody>
      </p:sp>
    </p:spTree>
    <p:extLst>
      <p:ext uri="{BB962C8B-B14F-4D97-AF65-F5344CB8AC3E}">
        <p14:creationId xmlns:p14="http://schemas.microsoft.com/office/powerpoint/2010/main" val="389481720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03648" y="1340768"/>
            <a:ext cx="5791200" cy="683994"/>
          </a:xfrm>
        </p:spPr>
        <p:txBody>
          <a:bodyPr>
            <a:normAutofit fontScale="90000"/>
          </a:bodyPr>
          <a:lstStyle/>
          <a:p>
            <a:r>
              <a:rPr lang="ru-RU" sz="2200" dirty="0">
                <a:latin typeface="Times New Roman" panose="02020603050405020304" pitchFamily="18" charset="0"/>
                <a:cs typeface="Times New Roman" panose="02020603050405020304" pitchFamily="18" charset="0"/>
              </a:rPr>
              <a:t>Межпозвоночные грыжи, в том числе в поясничном отделе позвоночника развиваются вследствие таких причин:</a:t>
            </a:r>
            <a:r>
              <a:rPr lang="ru-RU" dirty="0"/>
              <a:t/>
            </a:r>
            <a:br>
              <a:rPr lang="ru-RU" dirty="0"/>
            </a:br>
            <a:r>
              <a:rPr lang="ru-RU" dirty="0"/>
              <a:t/>
            </a:r>
            <a:br>
              <a:rPr lang="ru-RU" dirty="0"/>
            </a:br>
            <a:endParaRPr lang="ru-RU" dirty="0"/>
          </a:p>
        </p:txBody>
      </p:sp>
      <p:sp>
        <p:nvSpPr>
          <p:cNvPr id="3" name="Объект 2"/>
          <p:cNvSpPr>
            <a:spLocks noGrp="1"/>
          </p:cNvSpPr>
          <p:nvPr>
            <p:ph idx="1"/>
          </p:nvPr>
        </p:nvSpPr>
        <p:spPr>
          <a:xfrm>
            <a:off x="457200" y="1196752"/>
            <a:ext cx="7620000" cy="4929411"/>
          </a:xfrm>
        </p:spPr>
        <p:txBody>
          <a:bodyPr/>
          <a:lstStyle/>
          <a:p>
            <a:pPr marL="342900" indent="-342900">
              <a:buFont typeface="Arial" panose="020B0604020202020204" pitchFamily="34" charset="0"/>
              <a:buChar char="•"/>
            </a:pPr>
            <a:r>
              <a:rPr lang="ru-RU" b="0" dirty="0" smtClean="0">
                <a:latin typeface="Times New Roman" panose="02020603050405020304" pitchFamily="18" charset="0"/>
                <a:cs typeface="Times New Roman" panose="02020603050405020304" pitchFamily="18" charset="0"/>
              </a:rPr>
              <a:t>травмы </a:t>
            </a:r>
            <a:r>
              <a:rPr lang="ru-RU" b="0" dirty="0">
                <a:latin typeface="Times New Roman" panose="02020603050405020304" pitchFamily="18" charset="0"/>
                <a:cs typeface="Times New Roman" panose="02020603050405020304" pitchFamily="18" charset="0"/>
              </a:rPr>
              <a:t>позвоночника: удары, падения, при </a:t>
            </a:r>
            <a:r>
              <a:rPr lang="ru-RU" b="0" dirty="0" smtClean="0">
                <a:latin typeface="Times New Roman" panose="02020603050405020304" pitchFamily="18" charset="0"/>
                <a:cs typeface="Times New Roman" panose="02020603050405020304" pitchFamily="18" charset="0"/>
              </a:rPr>
              <a:t>ДТП;</a:t>
            </a:r>
          </a:p>
          <a:p>
            <a:pPr marL="342900" indent="-342900">
              <a:buFont typeface="Arial" panose="020B0604020202020204" pitchFamily="34" charset="0"/>
              <a:buChar char="•"/>
            </a:pPr>
            <a:r>
              <a:rPr lang="ru-RU" b="0" dirty="0" smtClean="0">
                <a:latin typeface="Times New Roman" panose="02020603050405020304" pitchFamily="18" charset="0"/>
                <a:cs typeface="Times New Roman" panose="02020603050405020304" pitchFamily="18" charset="0"/>
              </a:rPr>
              <a:t>остеохондроз </a:t>
            </a:r>
            <a:r>
              <a:rPr lang="ru-RU" b="0" dirty="0">
                <a:latin typeface="Times New Roman" panose="02020603050405020304" pitchFamily="18" charset="0"/>
                <a:cs typeface="Times New Roman" panose="02020603050405020304" pitchFamily="18" charset="0"/>
              </a:rPr>
              <a:t>поясничного отдела позвоночника; </a:t>
            </a:r>
            <a:endParaRPr lang="ru-RU" b="0" dirty="0" smtClean="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ru-RU" b="0" dirty="0" smtClean="0">
                <a:latin typeface="Times New Roman" panose="02020603050405020304" pitchFamily="18" charset="0"/>
                <a:cs typeface="Times New Roman" panose="02020603050405020304" pitchFamily="18" charset="0"/>
              </a:rPr>
              <a:t>дисплазия </a:t>
            </a:r>
            <a:r>
              <a:rPr lang="ru-RU" b="0" dirty="0">
                <a:latin typeface="Times New Roman" panose="02020603050405020304" pitchFamily="18" charset="0"/>
                <a:cs typeface="Times New Roman" panose="02020603050405020304" pitchFamily="18" charset="0"/>
              </a:rPr>
              <a:t>тазобедренного сустава</a:t>
            </a:r>
            <a:r>
              <a:rPr lang="ru-RU" b="0" dirty="0" smtClean="0">
                <a:latin typeface="Times New Roman" panose="02020603050405020304" pitchFamily="18" charset="0"/>
                <a:cs typeface="Times New Roman" panose="02020603050405020304" pitchFamily="18" charset="0"/>
              </a:rPr>
              <a:t>;</a:t>
            </a:r>
          </a:p>
          <a:p>
            <a:pPr marL="342900" indent="-342900">
              <a:buFont typeface="Arial" panose="020B0604020202020204" pitchFamily="34" charset="0"/>
              <a:buChar char="•"/>
            </a:pPr>
            <a:r>
              <a:rPr lang="ru-RU" b="0" dirty="0" smtClean="0">
                <a:latin typeface="Times New Roman" panose="02020603050405020304" pitchFamily="18" charset="0"/>
                <a:cs typeface="Times New Roman" panose="02020603050405020304" pitchFamily="18" charset="0"/>
              </a:rPr>
              <a:t> </a:t>
            </a:r>
            <a:r>
              <a:rPr lang="ru-RU" b="0" dirty="0">
                <a:latin typeface="Times New Roman" panose="02020603050405020304" pitchFamily="18" charset="0"/>
                <a:cs typeface="Times New Roman" panose="02020603050405020304" pitchFamily="18" charset="0"/>
              </a:rPr>
              <a:t>сколиоз; </a:t>
            </a:r>
            <a:endParaRPr lang="ru-RU" b="0" dirty="0" smtClean="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ru-RU" b="0" dirty="0" smtClean="0">
                <a:latin typeface="Times New Roman" panose="02020603050405020304" pitchFamily="18" charset="0"/>
                <a:cs typeface="Times New Roman" panose="02020603050405020304" pitchFamily="18" charset="0"/>
              </a:rPr>
              <a:t>подъем </a:t>
            </a:r>
            <a:r>
              <a:rPr lang="ru-RU" b="0" dirty="0">
                <a:latin typeface="Times New Roman" panose="02020603050405020304" pitchFamily="18" charset="0"/>
                <a:cs typeface="Times New Roman" panose="02020603050405020304" pitchFamily="18" charset="0"/>
              </a:rPr>
              <a:t>тяжестей при неправильном положении спины; </a:t>
            </a:r>
            <a:endParaRPr lang="ru-RU" b="0" dirty="0" smtClean="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ru-RU" b="0" dirty="0" smtClean="0">
                <a:latin typeface="Times New Roman" panose="02020603050405020304" pitchFamily="18" charset="0"/>
                <a:cs typeface="Times New Roman" panose="02020603050405020304" pitchFamily="18" charset="0"/>
              </a:rPr>
              <a:t>избыточный </a:t>
            </a:r>
            <a:r>
              <a:rPr lang="ru-RU" b="0" dirty="0">
                <a:latin typeface="Times New Roman" panose="02020603050405020304" pitchFamily="18" charset="0"/>
                <a:cs typeface="Times New Roman" panose="02020603050405020304" pitchFamily="18" charset="0"/>
              </a:rPr>
              <a:t>вес; </a:t>
            </a:r>
            <a:endParaRPr lang="ru-RU" b="0" dirty="0" smtClean="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ru-RU" b="0" dirty="0" smtClean="0">
                <a:latin typeface="Times New Roman" panose="02020603050405020304" pitchFamily="18" charset="0"/>
                <a:cs typeface="Times New Roman" panose="02020603050405020304" pitchFamily="18" charset="0"/>
              </a:rPr>
              <a:t>курение</a:t>
            </a:r>
            <a:r>
              <a:rPr lang="ru-RU" b="0" dirty="0">
                <a:latin typeface="Times New Roman" panose="02020603050405020304" pitchFamily="18" charset="0"/>
                <a:cs typeface="Times New Roman" panose="02020603050405020304" pitchFamily="18" charset="0"/>
              </a:rPr>
              <a:t>, вследствие которого снижается содержание в крови кислорода и ухудшается питание межпозвонковых дисков; </a:t>
            </a:r>
            <a:endParaRPr lang="ru-RU" b="0" dirty="0" smtClean="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ru-RU" b="0" dirty="0" smtClean="0">
                <a:latin typeface="Times New Roman" panose="02020603050405020304" pitchFamily="18" charset="0"/>
                <a:cs typeface="Times New Roman" panose="02020603050405020304" pitchFamily="18" charset="0"/>
              </a:rPr>
              <a:t>частая </a:t>
            </a:r>
            <a:r>
              <a:rPr lang="ru-RU" b="0" dirty="0">
                <a:latin typeface="Times New Roman" panose="02020603050405020304" pitchFamily="18" charset="0"/>
                <a:cs typeface="Times New Roman" panose="02020603050405020304" pitchFamily="18" charset="0"/>
              </a:rPr>
              <a:t>езда на автомобиле, когда человек в </a:t>
            </a:r>
            <a:r>
              <a:rPr lang="ru-RU" b="0" dirty="0" smtClean="0">
                <a:latin typeface="Times New Roman" panose="02020603050405020304" pitchFamily="18" charset="0"/>
                <a:cs typeface="Times New Roman" panose="02020603050405020304" pitchFamily="18" charset="0"/>
              </a:rPr>
              <a:t>неудобном; </a:t>
            </a:r>
          </a:p>
          <a:p>
            <a:pPr marL="342900" indent="-342900">
              <a:buFont typeface="Arial" panose="020B0604020202020204" pitchFamily="34" charset="0"/>
              <a:buChar char="•"/>
            </a:pPr>
            <a:r>
              <a:rPr lang="ru-RU" b="0" dirty="0" smtClean="0">
                <a:latin typeface="Times New Roman" panose="02020603050405020304" pitchFamily="18" charset="0"/>
                <a:cs typeface="Times New Roman" panose="02020603050405020304" pitchFamily="18" charset="0"/>
              </a:rPr>
              <a:t>нарушенный </a:t>
            </a:r>
            <a:r>
              <a:rPr lang="ru-RU" b="0" dirty="0">
                <a:latin typeface="Times New Roman" panose="02020603050405020304" pitchFamily="18" charset="0"/>
                <a:cs typeface="Times New Roman" panose="02020603050405020304" pitchFamily="18" charset="0"/>
              </a:rPr>
              <a:t>обмен веществ.</a:t>
            </a:r>
          </a:p>
          <a:p>
            <a:endParaRPr lang="ru-RU" dirty="0"/>
          </a:p>
        </p:txBody>
      </p:sp>
    </p:spTree>
    <p:extLst>
      <p:ext uri="{BB962C8B-B14F-4D97-AF65-F5344CB8AC3E}">
        <p14:creationId xmlns:p14="http://schemas.microsoft.com/office/powerpoint/2010/main" val="218875894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91680" y="5796"/>
            <a:ext cx="5791200" cy="1371600"/>
          </a:xfrm>
        </p:spPr>
        <p:txBody>
          <a:bodyPr>
            <a:normAutofit/>
          </a:bodyPr>
          <a:lstStyle/>
          <a:p>
            <a:pPr algn="ctr"/>
            <a:r>
              <a:rPr lang="ru-RU" sz="2400" dirty="0">
                <a:latin typeface="Times New Roman" panose="02020603050405020304" pitchFamily="18" charset="0"/>
                <a:cs typeface="Times New Roman" panose="02020603050405020304" pitchFamily="18" charset="0"/>
              </a:rPr>
              <a:t>Создают дополнительные для развития грыж условия такие факторы</a:t>
            </a:r>
            <a:r>
              <a:rPr lang="ru-RU" sz="2400" dirty="0" smtClean="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lstStyle/>
          <a:p>
            <a:pPr marL="342900" indent="-342900">
              <a:buFont typeface="Arial" panose="020B0604020202020204" pitchFamily="34" charset="0"/>
              <a:buChar char="•"/>
            </a:pPr>
            <a:r>
              <a:rPr lang="ru-RU" sz="2400" b="0" dirty="0">
                <a:latin typeface="Times New Roman" panose="02020603050405020304" pitchFamily="18" charset="0"/>
                <a:cs typeface="Times New Roman" panose="02020603050405020304" pitchFamily="18" charset="0"/>
              </a:rPr>
              <a:t>отсутствие физических нагрузок; </a:t>
            </a:r>
            <a:endParaRPr lang="ru-RU" sz="2400" b="0" dirty="0" smtClean="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ru-RU" sz="2400" b="0" dirty="0" smtClean="0">
                <a:latin typeface="Times New Roman" panose="02020603050405020304" pitchFamily="18" charset="0"/>
                <a:cs typeface="Times New Roman" panose="02020603050405020304" pitchFamily="18" charset="0"/>
              </a:rPr>
              <a:t>возраст </a:t>
            </a:r>
            <a:r>
              <a:rPr lang="ru-RU" sz="2400" b="0" dirty="0">
                <a:latin typeface="Times New Roman" panose="02020603050405020304" pitchFamily="18" charset="0"/>
                <a:cs typeface="Times New Roman" panose="02020603050405020304" pitchFamily="18" charset="0"/>
              </a:rPr>
              <a:t>старше 30 лет; </a:t>
            </a:r>
            <a:endParaRPr lang="ru-RU" sz="2400" b="0" dirty="0" smtClean="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ru-RU" sz="2400" b="0" dirty="0" smtClean="0">
                <a:latin typeface="Times New Roman" panose="02020603050405020304" pitchFamily="18" charset="0"/>
                <a:cs typeface="Times New Roman" panose="02020603050405020304" pitchFamily="18" charset="0"/>
              </a:rPr>
              <a:t>мужской </a:t>
            </a:r>
            <a:r>
              <a:rPr lang="ru-RU" sz="2400" b="0" dirty="0">
                <a:latin typeface="Times New Roman" panose="02020603050405020304" pitchFamily="18" charset="0"/>
                <a:cs typeface="Times New Roman" panose="02020603050405020304" pitchFamily="18" charset="0"/>
              </a:rPr>
              <a:t>пол; </a:t>
            </a:r>
            <a:endParaRPr lang="ru-RU" sz="2400" b="0" dirty="0" smtClean="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ru-RU" sz="2400" b="0" dirty="0" smtClean="0">
                <a:latin typeface="Times New Roman" panose="02020603050405020304" pitchFamily="18" charset="0"/>
                <a:cs typeface="Times New Roman" panose="02020603050405020304" pitchFamily="18" charset="0"/>
              </a:rPr>
              <a:t>наследственность</a:t>
            </a:r>
            <a:r>
              <a:rPr lang="ru-RU" sz="2400" b="0" dirty="0">
                <a:latin typeface="Times New Roman" panose="02020603050405020304" pitchFamily="18" charset="0"/>
                <a:cs typeface="Times New Roman" panose="02020603050405020304" pitchFamily="18" charset="0"/>
              </a:rPr>
              <a:t>; </a:t>
            </a:r>
            <a:endParaRPr lang="ru-RU" sz="2400" b="0" dirty="0" smtClean="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ru-RU" sz="2400" b="0" dirty="0" smtClean="0">
                <a:latin typeface="Times New Roman" panose="02020603050405020304" pitchFamily="18" charset="0"/>
                <a:cs typeface="Times New Roman" panose="02020603050405020304" pitchFamily="18" charset="0"/>
              </a:rPr>
              <a:t>сидячая </a:t>
            </a:r>
            <a:r>
              <a:rPr lang="ru-RU" sz="2400" b="0" dirty="0">
                <a:latin typeface="Times New Roman" panose="02020603050405020304" pitchFamily="18" charset="0"/>
                <a:cs typeface="Times New Roman" panose="02020603050405020304" pitchFamily="18" charset="0"/>
              </a:rPr>
              <a:t>работа; </a:t>
            </a:r>
            <a:endParaRPr lang="ru-RU" sz="2400" b="0" dirty="0" smtClean="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ru-RU" sz="2400" b="0" dirty="0" smtClean="0">
                <a:latin typeface="Times New Roman" panose="02020603050405020304" pitchFamily="18" charset="0"/>
                <a:cs typeface="Times New Roman" panose="02020603050405020304" pitchFamily="18" charset="0"/>
              </a:rPr>
              <a:t>другие </a:t>
            </a:r>
            <a:r>
              <a:rPr lang="ru-RU" sz="2400" b="0" dirty="0">
                <a:latin typeface="Times New Roman" panose="02020603050405020304" pitchFamily="18" charset="0"/>
                <a:cs typeface="Times New Roman" panose="02020603050405020304" pitchFamily="18" charset="0"/>
              </a:rPr>
              <a:t>патологии позвоночника (болезнь Бехтерева, спондилоартроз); </a:t>
            </a:r>
            <a:endParaRPr lang="ru-RU" sz="2400" b="0" dirty="0" smtClean="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ru-RU" sz="2400" b="0" dirty="0" smtClean="0">
                <a:latin typeface="Times New Roman" panose="02020603050405020304" pitchFamily="18" charset="0"/>
                <a:cs typeface="Times New Roman" panose="02020603050405020304" pitchFamily="18" charset="0"/>
              </a:rPr>
              <a:t>монотонность </a:t>
            </a:r>
            <a:r>
              <a:rPr lang="ru-RU" sz="2400" b="0" dirty="0">
                <a:latin typeface="Times New Roman" panose="02020603050405020304" pitchFamily="18" charset="0"/>
                <a:cs typeface="Times New Roman" panose="02020603050405020304" pitchFamily="18" charset="0"/>
              </a:rPr>
              <a:t>движений.</a:t>
            </a:r>
          </a:p>
          <a:p>
            <a:endParaRPr lang="ru-RU" dirty="0"/>
          </a:p>
        </p:txBody>
      </p:sp>
    </p:spTree>
    <p:extLst>
      <p:ext uri="{BB962C8B-B14F-4D97-AF65-F5344CB8AC3E}">
        <p14:creationId xmlns:p14="http://schemas.microsoft.com/office/powerpoint/2010/main" val="330759609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1720" y="2780928"/>
            <a:ext cx="6732240" cy="3960440"/>
          </a:xfrm>
          <a:prstGeom prst="rect">
            <a:avLst/>
          </a:prstGeom>
        </p:spPr>
      </p:pic>
      <p:sp>
        <p:nvSpPr>
          <p:cNvPr id="2" name="Заголовок 1"/>
          <p:cNvSpPr>
            <a:spLocks noGrp="1"/>
          </p:cNvSpPr>
          <p:nvPr>
            <p:ph type="title"/>
          </p:nvPr>
        </p:nvSpPr>
        <p:spPr>
          <a:xfrm>
            <a:off x="827584" y="116632"/>
            <a:ext cx="7139136" cy="903630"/>
          </a:xfrm>
        </p:spPr>
        <p:txBody>
          <a:bodyPr>
            <a:noAutofit/>
          </a:bodyPr>
          <a:lstStyle/>
          <a:p>
            <a:r>
              <a:rPr lang="ru-RU" sz="2000" dirty="0">
                <a:latin typeface="Times New Roman" panose="02020603050405020304" pitchFamily="18" charset="0"/>
                <a:cs typeface="Times New Roman" panose="02020603050405020304" pitchFamily="18" charset="0"/>
              </a:rPr>
              <a:t>Первые признаки межпозвоночной грыжи поясничного отдела могут включать в себя следующие проявления:</a:t>
            </a:r>
          </a:p>
        </p:txBody>
      </p:sp>
      <p:sp>
        <p:nvSpPr>
          <p:cNvPr id="3" name="Объект 2"/>
          <p:cNvSpPr>
            <a:spLocks noGrp="1"/>
          </p:cNvSpPr>
          <p:nvPr>
            <p:ph idx="1"/>
          </p:nvPr>
        </p:nvSpPr>
        <p:spPr>
          <a:xfrm>
            <a:off x="251520" y="1052737"/>
            <a:ext cx="7620000" cy="2448272"/>
          </a:xfrm>
        </p:spPr>
        <p:txBody>
          <a:bodyPr/>
          <a:lstStyle/>
          <a:p>
            <a:pPr marL="457200" indent="-457200">
              <a:buFont typeface="+mj-lt"/>
              <a:buAutoNum type="arabicPeriod"/>
            </a:pPr>
            <a:r>
              <a:rPr lang="ru-RU" b="0" dirty="0">
                <a:latin typeface="Times New Roman" panose="02020603050405020304" pitchFamily="18" charset="0"/>
                <a:cs typeface="Times New Roman" panose="02020603050405020304" pitchFamily="18" charset="0"/>
              </a:rPr>
              <a:t>резкая боль в пояснице, которая не проходит даже в лежачем положении;</a:t>
            </a:r>
          </a:p>
          <a:p>
            <a:pPr marL="457200" indent="-457200">
              <a:buFont typeface="+mj-lt"/>
              <a:buAutoNum type="arabicPeriod"/>
            </a:pPr>
            <a:r>
              <a:rPr lang="ru-RU" b="0" dirty="0">
                <a:latin typeface="Times New Roman" panose="02020603050405020304" pitchFamily="18" charset="0"/>
                <a:cs typeface="Times New Roman" panose="02020603050405020304" pitchFamily="18" charset="0"/>
              </a:rPr>
              <a:t>слабость в ногах, отсутствие свободы движения;</a:t>
            </a:r>
          </a:p>
          <a:p>
            <a:pPr marL="457200" indent="-457200">
              <a:buFont typeface="+mj-lt"/>
              <a:buAutoNum type="arabicPeriod"/>
            </a:pPr>
            <a:r>
              <a:rPr lang="ru-RU" b="0" dirty="0">
                <a:latin typeface="Times New Roman" panose="02020603050405020304" pitchFamily="18" charset="0"/>
                <a:cs typeface="Times New Roman" panose="02020603050405020304" pitchFamily="18" charset="0"/>
              </a:rPr>
              <a:t>жгучая боль распространяется по внутренней или наружной проекции бедра, доходит до голени и отдает в пятку при </a:t>
            </a:r>
            <a:r>
              <a:rPr lang="ru-RU" b="0" dirty="0" err="1">
                <a:latin typeface="Times New Roman" panose="02020603050405020304" pitchFamily="18" charset="0"/>
                <a:cs typeface="Times New Roman" panose="02020603050405020304" pitchFamily="18" charset="0"/>
              </a:rPr>
              <a:t>наступании</a:t>
            </a:r>
            <a:r>
              <a:rPr lang="ru-RU" b="0" dirty="0">
                <a:latin typeface="Times New Roman" panose="02020603050405020304" pitchFamily="18" charset="0"/>
                <a:cs typeface="Times New Roman" panose="02020603050405020304" pitchFamily="18" charset="0"/>
              </a:rPr>
              <a:t> на неё.</a:t>
            </a:r>
          </a:p>
        </p:txBody>
      </p:sp>
    </p:spTree>
    <p:extLst>
      <p:ext uri="{BB962C8B-B14F-4D97-AF65-F5344CB8AC3E}">
        <p14:creationId xmlns:p14="http://schemas.microsoft.com/office/powerpoint/2010/main" val="223560345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116632"/>
            <a:ext cx="8003232" cy="1047646"/>
          </a:xfrm>
        </p:spPr>
        <p:txBody>
          <a:bodyPr>
            <a:noAutofit/>
          </a:bodyPr>
          <a:lstStyle/>
          <a:p>
            <a:r>
              <a:rPr lang="ru-RU" sz="2000" dirty="0">
                <a:latin typeface="Times New Roman" panose="02020603050405020304" pitchFamily="18" charset="0"/>
                <a:cs typeface="Times New Roman" panose="02020603050405020304" pitchFamily="18" charset="0"/>
              </a:rPr>
              <a:t>Существуют и другие специфические симптомы межпозвоночной грыжи поясничного отдела позвоночника, которые могут выражаться в виде:</a:t>
            </a:r>
          </a:p>
        </p:txBody>
      </p:sp>
      <p:sp>
        <p:nvSpPr>
          <p:cNvPr id="3" name="Объект 2"/>
          <p:cNvSpPr>
            <a:spLocks noGrp="1"/>
          </p:cNvSpPr>
          <p:nvPr>
            <p:ph idx="1"/>
          </p:nvPr>
        </p:nvSpPr>
        <p:spPr>
          <a:xfrm>
            <a:off x="611560" y="1268760"/>
            <a:ext cx="7620000" cy="5328592"/>
          </a:xfrm>
        </p:spPr>
        <p:txBody>
          <a:bodyPr>
            <a:normAutofit fontScale="85000" lnSpcReduction="10000"/>
          </a:bodyPr>
          <a:lstStyle/>
          <a:p>
            <a:pPr marL="342900" indent="-342900">
              <a:buFont typeface="Arial" panose="020B0604020202020204" pitchFamily="34" charset="0"/>
              <a:buChar char="•"/>
            </a:pPr>
            <a:r>
              <a:rPr lang="ru-RU" sz="2400" b="0" dirty="0">
                <a:latin typeface="Times New Roman" panose="02020603050405020304" pitchFamily="18" charset="0"/>
                <a:cs typeface="Times New Roman" panose="02020603050405020304" pitchFamily="18" charset="0"/>
              </a:rPr>
              <a:t>регулярных нарушений работоспособности тонкого и толстого кишечника: возникают диспепсии, запоры или диареи;</a:t>
            </a:r>
          </a:p>
          <a:p>
            <a:pPr marL="342900" indent="-342900">
              <a:buFont typeface="Arial" panose="020B0604020202020204" pitchFamily="34" charset="0"/>
              <a:buChar char="•"/>
            </a:pPr>
            <a:r>
              <a:rPr lang="ru-RU" sz="2400" b="0" dirty="0">
                <a:latin typeface="Times New Roman" panose="02020603050405020304" pitchFamily="18" charset="0"/>
                <a:cs typeface="Times New Roman" panose="02020603050405020304" pitchFamily="18" charset="0"/>
              </a:rPr>
              <a:t>нарушении процесса отделения желчи — может формироваться дискинезия желчевыводящих путей, приводящая к развитию желчнокаменной болезни;</a:t>
            </a:r>
          </a:p>
          <a:p>
            <a:pPr marL="342900" indent="-342900">
              <a:buFont typeface="Arial" panose="020B0604020202020204" pitchFamily="34" charset="0"/>
              <a:buChar char="•"/>
            </a:pPr>
            <a:r>
              <a:rPr lang="ru-RU" sz="2400" b="0" dirty="0">
                <a:latin typeface="Times New Roman" panose="02020603050405020304" pitchFamily="18" charset="0"/>
                <a:cs typeface="Times New Roman" panose="02020603050405020304" pitchFamily="18" charset="0"/>
              </a:rPr>
              <a:t>возникновения застоя венозной крови в полости малого таза и нижних конечностей — могут возникать тромбофлебиты, варикоз вен, геморрой</a:t>
            </a:r>
            <a:r>
              <a:rPr lang="ru-RU" sz="2400" b="0" dirty="0" smtClean="0">
                <a:latin typeface="Times New Roman" panose="02020603050405020304" pitchFamily="18" charset="0"/>
                <a:cs typeface="Times New Roman" panose="02020603050405020304" pitchFamily="18" charset="0"/>
              </a:rPr>
              <a:t>.</a:t>
            </a:r>
          </a:p>
          <a:p>
            <a:pPr marL="342900" indent="-342900">
              <a:buFont typeface="Arial" panose="020B0604020202020204" pitchFamily="34" charset="0"/>
              <a:buChar char="•"/>
            </a:pPr>
            <a:r>
              <a:rPr lang="ru-RU" sz="2400" b="0" dirty="0">
                <a:latin typeface="Times New Roman" panose="02020603050405020304" pitchFamily="18" charset="0"/>
                <a:cs typeface="Times New Roman" panose="02020603050405020304" pitchFamily="18" charset="0"/>
              </a:rPr>
              <a:t>Но ведущий симптом — это резкая боль, которая буквально сковывает и не позволяет совершать привычные движения. В частности, пациент не может самостоятельно без дополнительной опоры сесть на стул или подняться с него. Нет возможности свободного разгибания согнутой ноги из положения лежа на спине. Снижена кожная чувствительность. При длительном течении заболевания могут возникать дистрофия икроножных и бедренных мышц, легкие парезы и парестезии.</a:t>
            </a:r>
          </a:p>
        </p:txBody>
      </p:sp>
    </p:spTree>
    <p:extLst>
      <p:ext uri="{BB962C8B-B14F-4D97-AF65-F5344CB8AC3E}">
        <p14:creationId xmlns:p14="http://schemas.microsoft.com/office/powerpoint/2010/main" val="309133593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99992" y="3524250"/>
            <a:ext cx="4514850" cy="3333750"/>
          </a:xfrm>
          <a:prstGeom prst="rect">
            <a:avLst/>
          </a:prstGeom>
          <a:ln>
            <a:noFill/>
          </a:ln>
          <a:effectLst>
            <a:softEdge rad="112500"/>
          </a:effectLst>
        </p:spPr>
      </p:pic>
      <p:sp>
        <p:nvSpPr>
          <p:cNvPr id="2" name="Заголовок 1"/>
          <p:cNvSpPr>
            <a:spLocks noGrp="1"/>
          </p:cNvSpPr>
          <p:nvPr>
            <p:ph type="title"/>
          </p:nvPr>
        </p:nvSpPr>
        <p:spPr>
          <a:xfrm>
            <a:off x="1331640" y="116632"/>
            <a:ext cx="5791200" cy="1047646"/>
          </a:xfrm>
        </p:spPr>
        <p:txBody>
          <a:bodyPr>
            <a:normAutofit fontScale="90000"/>
          </a:bodyPr>
          <a:lstStyle/>
          <a:p>
            <a:pPr algn="ctr"/>
            <a:r>
              <a:rPr lang="ru-RU" sz="3200" dirty="0">
                <a:latin typeface="Times New Roman" panose="02020603050405020304" pitchFamily="18" charset="0"/>
                <a:cs typeface="Times New Roman" panose="02020603050405020304" pitchFamily="18" charset="0"/>
              </a:rPr>
              <a:t>Диагностика поясничной </a:t>
            </a:r>
            <a:r>
              <a:rPr lang="ru-RU" sz="3200" dirty="0" smtClean="0">
                <a:latin typeface="Times New Roman" panose="02020603050405020304" pitchFamily="18" charset="0"/>
                <a:cs typeface="Times New Roman" panose="02020603050405020304" pitchFamily="18" charset="0"/>
              </a:rPr>
              <a:t>грыжи</a:t>
            </a:r>
            <a:endParaRPr lang="ru-RU" sz="32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30088" y="1095548"/>
            <a:ext cx="7620000" cy="4857403"/>
          </a:xfrm>
        </p:spPr>
        <p:txBody>
          <a:bodyPr/>
          <a:lstStyle/>
          <a:p>
            <a:r>
              <a:rPr lang="ru-RU" b="0" dirty="0">
                <a:latin typeface="Times New Roman" panose="02020603050405020304" pitchFamily="18" charset="0"/>
                <a:cs typeface="Times New Roman" panose="02020603050405020304" pitchFamily="18" charset="0"/>
              </a:rPr>
              <a:t>По жалобам пациента врач может заподозрить наличие у него межпозвоночной грыжи в поясничном отделе, но точно поставить диагноз и установить локализацию патологически измененного диска можно по</a:t>
            </a:r>
            <a:r>
              <a:rPr lang="ru-RU" b="0" dirty="0" smtClean="0">
                <a:latin typeface="Times New Roman" panose="02020603050405020304" pitchFamily="18" charset="0"/>
                <a:cs typeface="Times New Roman" panose="02020603050405020304" pitchFamily="18" charset="0"/>
              </a:rPr>
              <a:t>:</a:t>
            </a:r>
          </a:p>
          <a:p>
            <a:pPr marL="342900" indent="-342900">
              <a:buFont typeface="Arial" panose="020B0604020202020204" pitchFamily="34" charset="0"/>
              <a:buChar char="•"/>
            </a:pPr>
            <a:r>
              <a:rPr lang="ru-RU" b="0" dirty="0">
                <a:latin typeface="Times New Roman" panose="02020603050405020304" pitchFamily="18" charset="0"/>
                <a:cs typeface="Times New Roman" panose="02020603050405020304" pitchFamily="18" charset="0"/>
              </a:rPr>
              <a:t>Рентгенографии позвоночника в двух проекциях: в данном случае врач видит патологически измененные позвонки; </a:t>
            </a:r>
            <a:endParaRPr lang="ru-RU" b="0" dirty="0" smtClean="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ru-RU" b="0" dirty="0" smtClean="0">
                <a:latin typeface="Times New Roman" panose="02020603050405020304" pitchFamily="18" charset="0"/>
                <a:cs typeface="Times New Roman" panose="02020603050405020304" pitchFamily="18" charset="0"/>
              </a:rPr>
              <a:t>Ядерно-магнитной </a:t>
            </a:r>
            <a:r>
              <a:rPr lang="ru-RU" b="0" dirty="0">
                <a:latin typeface="Times New Roman" panose="02020603050405020304" pitchFamily="18" charset="0"/>
                <a:cs typeface="Times New Roman" panose="02020603050405020304" pitchFamily="18" charset="0"/>
              </a:rPr>
              <a:t>или компьютерной томографии – двум методам, которые позволяют точно визуализировать измененный диск.</a:t>
            </a:r>
          </a:p>
          <a:p>
            <a:endParaRPr lang="ru-RU" b="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984142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0" y="0"/>
            <a:ext cx="4572000" cy="6858000"/>
          </a:xfrm>
          <a:prstGeom prst="rect">
            <a:avLst/>
          </a:prstGeom>
        </p:spPr>
      </p:pic>
      <p:sp>
        <p:nvSpPr>
          <p:cNvPr id="2" name="Заголовок 1"/>
          <p:cNvSpPr>
            <a:spLocks noGrp="1"/>
          </p:cNvSpPr>
          <p:nvPr>
            <p:ph type="title"/>
          </p:nvPr>
        </p:nvSpPr>
        <p:spPr>
          <a:xfrm>
            <a:off x="1475656" y="116632"/>
            <a:ext cx="5791200" cy="822920"/>
          </a:xfrm>
        </p:spPr>
        <p:txBody>
          <a:bodyPr/>
          <a:lstStyle/>
          <a:p>
            <a:pPr algn="ctr"/>
            <a:r>
              <a:rPr lang="ru-RU" dirty="0" smtClean="0"/>
              <a:t>Лечение</a:t>
            </a:r>
            <a:endParaRPr lang="ru-RU" dirty="0"/>
          </a:p>
        </p:txBody>
      </p:sp>
      <p:sp>
        <p:nvSpPr>
          <p:cNvPr id="3" name="Объект 2"/>
          <p:cNvSpPr>
            <a:spLocks noGrp="1"/>
          </p:cNvSpPr>
          <p:nvPr>
            <p:ph idx="1"/>
          </p:nvPr>
        </p:nvSpPr>
        <p:spPr>
          <a:xfrm>
            <a:off x="395536" y="1124745"/>
            <a:ext cx="6048672" cy="3888431"/>
          </a:xfrm>
        </p:spPr>
        <p:txBody>
          <a:bodyPr>
            <a:normAutofit/>
          </a:bodyPr>
          <a:lstStyle/>
          <a:p>
            <a:r>
              <a:rPr lang="ru-RU" sz="2800" b="0" dirty="0">
                <a:latin typeface="Times New Roman" panose="02020603050405020304" pitchFamily="18" charset="0"/>
                <a:cs typeface="Times New Roman" panose="02020603050405020304" pitchFamily="18" charset="0"/>
              </a:rPr>
              <a:t>Лечение грыжи поясничного отдела может быть консервативное и оперативное, все будет зависеть от состояния человека. </a:t>
            </a:r>
          </a:p>
          <a:p>
            <a:endParaRPr lang="ru-RU" dirty="0"/>
          </a:p>
        </p:txBody>
      </p:sp>
    </p:spTree>
    <p:extLst>
      <p:ext uri="{BB962C8B-B14F-4D97-AF65-F5344CB8AC3E}">
        <p14:creationId xmlns:p14="http://schemas.microsoft.com/office/powerpoint/2010/main" val="401019599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44645" y="3468175"/>
            <a:ext cx="7191375" cy="3362325"/>
          </a:xfrm>
          <a:prstGeom prst="rect">
            <a:avLst/>
          </a:prstGeom>
        </p:spPr>
      </p:pic>
      <p:sp>
        <p:nvSpPr>
          <p:cNvPr id="2" name="Заголовок 1"/>
          <p:cNvSpPr>
            <a:spLocks noGrp="1"/>
          </p:cNvSpPr>
          <p:nvPr>
            <p:ph type="title"/>
          </p:nvPr>
        </p:nvSpPr>
        <p:spPr>
          <a:xfrm>
            <a:off x="467544" y="116632"/>
            <a:ext cx="7715200" cy="1191662"/>
          </a:xfrm>
        </p:spPr>
        <p:txBody>
          <a:bodyPr>
            <a:normAutofit/>
          </a:bodyPr>
          <a:lstStyle/>
          <a:p>
            <a:pPr algn="ctr"/>
            <a:r>
              <a:rPr lang="ru-RU" dirty="0">
                <a:latin typeface="Times New Roman" panose="02020603050405020304" pitchFamily="18" charset="0"/>
                <a:cs typeface="Times New Roman" panose="02020603050405020304" pitchFamily="18" charset="0"/>
              </a:rPr>
              <a:t>Медикаментозное лечение поясничной </a:t>
            </a:r>
            <a:r>
              <a:rPr lang="ru-RU" dirty="0" smtClean="0">
                <a:latin typeface="Times New Roman" panose="02020603050405020304" pitchFamily="18" charset="0"/>
                <a:cs typeface="Times New Roman" panose="02020603050405020304" pitchFamily="18" charset="0"/>
              </a:rPr>
              <a:t>грыжи</a:t>
            </a:r>
            <a:endParaRPr lang="ru-RU"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395536" y="1196752"/>
            <a:ext cx="7620000" cy="4373563"/>
          </a:xfrm>
        </p:spPr>
        <p:txBody>
          <a:bodyPr>
            <a:normAutofit/>
          </a:bodyPr>
          <a:lstStyle/>
          <a:p>
            <a:pPr algn="ctr"/>
            <a:r>
              <a:rPr lang="ru-RU" b="0" dirty="0">
                <a:latin typeface="Times New Roman" panose="02020603050405020304" pitchFamily="18" charset="0"/>
                <a:cs typeface="Times New Roman" panose="02020603050405020304" pitchFamily="18" charset="0"/>
              </a:rPr>
              <a:t>Включает в себя назначение таких препаратов</a:t>
            </a:r>
            <a:r>
              <a:rPr lang="ru-RU" b="0" dirty="0" smtClean="0">
                <a:latin typeface="Times New Roman" panose="02020603050405020304" pitchFamily="18" charset="0"/>
                <a:cs typeface="Times New Roman" panose="02020603050405020304" pitchFamily="18" charset="0"/>
              </a:rPr>
              <a:t>:</a:t>
            </a:r>
          </a:p>
          <a:p>
            <a:r>
              <a:rPr lang="ru-RU" b="0" dirty="0">
                <a:latin typeface="Times New Roman" panose="02020603050405020304" pitchFamily="18" charset="0"/>
                <a:cs typeface="Times New Roman" panose="02020603050405020304" pitchFamily="18" charset="0"/>
              </a:rPr>
              <a:t>1) Обезболивающие: «</a:t>
            </a:r>
            <a:r>
              <a:rPr lang="ru-RU" b="0" dirty="0" err="1">
                <a:latin typeface="Times New Roman" panose="02020603050405020304" pitchFamily="18" charset="0"/>
                <a:cs typeface="Times New Roman" panose="02020603050405020304" pitchFamily="18" charset="0"/>
              </a:rPr>
              <a:t>Индометацин</a:t>
            </a:r>
            <a:r>
              <a:rPr lang="ru-RU" b="0" dirty="0">
                <a:latin typeface="Times New Roman" panose="02020603050405020304" pitchFamily="18" charset="0"/>
                <a:cs typeface="Times New Roman" panose="02020603050405020304" pitchFamily="18" charset="0"/>
              </a:rPr>
              <a:t>», «Ибупрофен», «</a:t>
            </a:r>
            <a:r>
              <a:rPr lang="ru-RU" b="0" dirty="0" err="1">
                <a:latin typeface="Times New Roman" panose="02020603050405020304" pitchFamily="18" charset="0"/>
                <a:cs typeface="Times New Roman" panose="02020603050405020304" pitchFamily="18" charset="0"/>
              </a:rPr>
              <a:t>Тайленол</a:t>
            </a:r>
            <a:r>
              <a:rPr lang="ru-RU" b="0" dirty="0">
                <a:latin typeface="Times New Roman" panose="02020603050405020304" pitchFamily="18" charset="0"/>
                <a:cs typeface="Times New Roman" panose="02020603050405020304" pitchFamily="18" charset="0"/>
              </a:rPr>
              <a:t>», «</a:t>
            </a:r>
            <a:r>
              <a:rPr lang="ru-RU" b="0" dirty="0" err="1">
                <a:latin typeface="Times New Roman" panose="02020603050405020304" pitchFamily="18" charset="0"/>
                <a:cs typeface="Times New Roman" panose="02020603050405020304" pitchFamily="18" charset="0"/>
              </a:rPr>
              <a:t>Диклофенак</a:t>
            </a:r>
            <a:r>
              <a:rPr lang="ru-RU" b="0" dirty="0">
                <a:latin typeface="Times New Roman" panose="02020603050405020304" pitchFamily="18" charset="0"/>
                <a:cs typeface="Times New Roman" panose="02020603050405020304" pitchFamily="18" charset="0"/>
              </a:rPr>
              <a:t>», «</a:t>
            </a:r>
            <a:r>
              <a:rPr lang="ru-RU" b="0" dirty="0" err="1">
                <a:latin typeface="Times New Roman" panose="02020603050405020304" pitchFamily="18" charset="0"/>
                <a:cs typeface="Times New Roman" panose="02020603050405020304" pitchFamily="18" charset="0"/>
              </a:rPr>
              <a:t>Рофика</a:t>
            </a:r>
            <a:r>
              <a:rPr lang="ru-RU" b="0" dirty="0">
                <a:latin typeface="Times New Roman" panose="02020603050405020304" pitchFamily="18" charset="0"/>
                <a:cs typeface="Times New Roman" panose="02020603050405020304" pitchFamily="18" charset="0"/>
              </a:rPr>
              <a:t>». Эти препараты принимать обязательно, так как они, устраняя боль, способствуют профилактике атрофии мышц. Также подобные препараты устраняют воспаление, которое неизбежно возникает при сдавливании нервных корешков. Данная группа препаратов может использоваться как в виде мазей и гелей, так и в виде таблеток и </a:t>
            </a:r>
            <a:r>
              <a:rPr lang="ru-RU" b="0" dirty="0" smtClean="0">
                <a:latin typeface="Times New Roman" panose="02020603050405020304" pitchFamily="18" charset="0"/>
                <a:cs typeface="Times New Roman" panose="02020603050405020304" pitchFamily="18" charset="0"/>
              </a:rPr>
              <a:t>инъекций.</a:t>
            </a:r>
            <a:endParaRPr lang="ru-RU" b="0" dirty="0">
              <a:latin typeface="Times New Roman" panose="02020603050405020304" pitchFamily="18" charset="0"/>
              <a:cs typeface="Times New Roman" panose="02020603050405020304" pitchFamily="18" charset="0"/>
            </a:endParaRPr>
          </a:p>
          <a:p>
            <a:endParaRPr lang="ru-RU" dirty="0"/>
          </a:p>
          <a:p>
            <a:endParaRPr lang="ru-RU" dirty="0"/>
          </a:p>
        </p:txBody>
      </p:sp>
    </p:spTree>
    <p:extLst>
      <p:ext uri="{BB962C8B-B14F-4D97-AF65-F5344CB8AC3E}">
        <p14:creationId xmlns:p14="http://schemas.microsoft.com/office/powerpoint/2010/main" val="256522044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27931" y="2204864"/>
            <a:ext cx="5295900" cy="4350271"/>
          </a:xfrm>
          <a:prstGeom prst="rect">
            <a:avLst/>
          </a:prstGeom>
        </p:spPr>
      </p:pic>
      <p:sp>
        <p:nvSpPr>
          <p:cNvPr id="2" name="Заголовок 1"/>
          <p:cNvSpPr>
            <a:spLocks noGrp="1"/>
          </p:cNvSpPr>
          <p:nvPr>
            <p:ph type="title"/>
          </p:nvPr>
        </p:nvSpPr>
        <p:spPr>
          <a:xfrm>
            <a:off x="1115616" y="22385"/>
            <a:ext cx="5791200" cy="1479694"/>
          </a:xfrm>
        </p:spPr>
        <p:txBody>
          <a:bodyPr>
            <a:normAutofit fontScale="90000"/>
          </a:bodyPr>
          <a:lstStyle/>
          <a:p>
            <a:pPr algn="ctr"/>
            <a:r>
              <a:rPr lang="ru-RU" dirty="0">
                <a:latin typeface="Times New Roman" panose="02020603050405020304" pitchFamily="18" charset="0"/>
                <a:cs typeface="Times New Roman" panose="02020603050405020304" pitchFamily="18" charset="0"/>
              </a:rPr>
              <a:t>Медикаментозное лечение поясничной грыжи</a:t>
            </a:r>
            <a:endParaRPr lang="ru-RU" dirty="0"/>
          </a:p>
        </p:txBody>
      </p:sp>
      <p:sp>
        <p:nvSpPr>
          <p:cNvPr id="3" name="Объект 2"/>
          <p:cNvSpPr>
            <a:spLocks noGrp="1"/>
          </p:cNvSpPr>
          <p:nvPr>
            <p:ph idx="1"/>
          </p:nvPr>
        </p:nvSpPr>
        <p:spPr/>
        <p:txBody>
          <a:bodyPr/>
          <a:lstStyle/>
          <a:p>
            <a:r>
              <a:rPr lang="ru-RU" b="0" dirty="0">
                <a:latin typeface="Times New Roman" panose="02020603050405020304" pitchFamily="18" charset="0"/>
                <a:cs typeface="Times New Roman" panose="02020603050405020304" pitchFamily="18" charset="0"/>
              </a:rPr>
              <a:t>2) </a:t>
            </a:r>
            <a:r>
              <a:rPr lang="ru-RU" b="0" dirty="0" err="1">
                <a:latin typeface="Times New Roman" panose="02020603050405020304" pitchFamily="18" charset="0"/>
                <a:cs typeface="Times New Roman" panose="02020603050405020304" pitchFamily="18" charset="0"/>
              </a:rPr>
              <a:t>Миорелаксанты</a:t>
            </a:r>
            <a:r>
              <a:rPr lang="ru-RU" b="0" dirty="0">
                <a:latin typeface="Times New Roman" panose="02020603050405020304" pitchFamily="18" charset="0"/>
                <a:cs typeface="Times New Roman" panose="02020603050405020304" pitchFamily="18" charset="0"/>
              </a:rPr>
              <a:t> центрального действия: «</a:t>
            </a:r>
            <a:r>
              <a:rPr lang="ru-RU" b="0" dirty="0" err="1">
                <a:latin typeface="Times New Roman" panose="02020603050405020304" pitchFamily="18" charset="0"/>
                <a:cs typeface="Times New Roman" panose="02020603050405020304" pitchFamily="18" charset="0"/>
              </a:rPr>
              <a:t>Мидокалм</a:t>
            </a:r>
            <a:r>
              <a:rPr lang="ru-RU" b="0" dirty="0">
                <a:latin typeface="Times New Roman" panose="02020603050405020304" pitchFamily="18" charset="0"/>
                <a:cs typeface="Times New Roman" panose="02020603050405020304" pitchFamily="18" charset="0"/>
              </a:rPr>
              <a:t>», «</a:t>
            </a:r>
            <a:r>
              <a:rPr lang="ru-RU" b="0" dirty="0" err="1">
                <a:latin typeface="Times New Roman" panose="02020603050405020304" pitchFamily="18" charset="0"/>
                <a:cs typeface="Times New Roman" panose="02020603050405020304" pitchFamily="18" charset="0"/>
              </a:rPr>
              <a:t>Сирдалуд</a:t>
            </a:r>
            <a:r>
              <a:rPr lang="ru-RU" b="0" dirty="0">
                <a:latin typeface="Times New Roman" panose="02020603050405020304" pitchFamily="18" charset="0"/>
                <a:cs typeface="Times New Roman" panose="02020603050405020304" pitchFamily="18" charset="0"/>
              </a:rPr>
              <a:t>». Эти средства снимают спазм с той группы мышц, которая напряглась для уравновешивания патологически «скошенного» позвоночника. Дальнейшие действия (массаж, ЛФК) при условии расслабленных мышц помогают скорректировать положение позвонков.</a:t>
            </a:r>
            <a:r>
              <a:rPr lang="ru-RU" dirty="0">
                <a:latin typeface="Times New Roman" panose="02020603050405020304" pitchFamily="18" charset="0"/>
                <a:cs typeface="Times New Roman" panose="02020603050405020304" pitchFamily="18" charset="0"/>
              </a:rPr>
              <a:t/>
            </a:r>
            <a:br>
              <a:rPr lang="ru-RU" dirty="0">
                <a:latin typeface="Times New Roman" panose="02020603050405020304" pitchFamily="18" charset="0"/>
                <a:cs typeface="Times New Roman" panose="02020603050405020304" pitchFamily="18" charset="0"/>
              </a:rPr>
            </a:b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859408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67944" y="1711729"/>
            <a:ext cx="4778896" cy="4834650"/>
          </a:xfrm>
          <a:prstGeom prst="rect">
            <a:avLst/>
          </a:prstGeom>
          <a:ln>
            <a:noFill/>
          </a:ln>
          <a:effectLst>
            <a:softEdge rad="112500"/>
          </a:effectLst>
        </p:spPr>
      </p:pic>
      <p:sp>
        <p:nvSpPr>
          <p:cNvPr id="2" name="Заголовок 1"/>
          <p:cNvSpPr>
            <a:spLocks noGrp="1"/>
          </p:cNvSpPr>
          <p:nvPr>
            <p:ph type="title"/>
          </p:nvPr>
        </p:nvSpPr>
        <p:spPr>
          <a:xfrm>
            <a:off x="1475656" y="116632"/>
            <a:ext cx="5791200" cy="1371600"/>
          </a:xfrm>
        </p:spPr>
        <p:txBody>
          <a:bodyPr>
            <a:normAutofit fontScale="90000"/>
          </a:bodyPr>
          <a:lstStyle/>
          <a:p>
            <a:pPr algn="ctr"/>
            <a:r>
              <a:rPr lang="ru-RU" dirty="0">
                <a:latin typeface="Times New Roman" panose="02020603050405020304" pitchFamily="18" charset="0"/>
                <a:cs typeface="Times New Roman" panose="02020603050405020304" pitchFamily="18" charset="0"/>
              </a:rPr>
              <a:t>Медикаментозное лечение поясничной грыжи</a:t>
            </a:r>
            <a:endParaRPr lang="ru-RU" dirty="0"/>
          </a:p>
        </p:txBody>
      </p:sp>
      <p:sp>
        <p:nvSpPr>
          <p:cNvPr id="3" name="Объект 2"/>
          <p:cNvSpPr>
            <a:spLocks noGrp="1"/>
          </p:cNvSpPr>
          <p:nvPr>
            <p:ph idx="1"/>
          </p:nvPr>
        </p:nvSpPr>
        <p:spPr>
          <a:xfrm>
            <a:off x="1043608" y="1916832"/>
            <a:ext cx="4392488" cy="4793779"/>
          </a:xfrm>
        </p:spPr>
        <p:txBody>
          <a:bodyPr/>
          <a:lstStyle/>
          <a:p>
            <a:r>
              <a:rPr lang="ru-RU" sz="2800" b="0" dirty="0">
                <a:latin typeface="Times New Roman" panose="02020603050405020304" pitchFamily="18" charset="0"/>
                <a:cs typeface="Times New Roman" panose="02020603050405020304" pitchFamily="18" charset="0"/>
              </a:rPr>
              <a:t>3) Новокаиновая </a:t>
            </a:r>
            <a:r>
              <a:rPr lang="ru-RU" sz="2800" b="0" dirty="0" err="1">
                <a:latin typeface="Times New Roman" panose="02020603050405020304" pitchFamily="18" charset="0"/>
                <a:cs typeface="Times New Roman" panose="02020603050405020304" pitchFamily="18" charset="0"/>
              </a:rPr>
              <a:t>паравертебральная</a:t>
            </a:r>
            <a:r>
              <a:rPr lang="ru-RU" sz="2800" b="0" dirty="0">
                <a:latin typeface="Times New Roman" panose="02020603050405020304" pitchFamily="18" charset="0"/>
                <a:cs typeface="Times New Roman" panose="02020603050405020304" pitchFamily="18" charset="0"/>
              </a:rPr>
              <a:t> блокада участков, которые проявляются выраженным болевым синдромом.</a:t>
            </a:r>
          </a:p>
          <a:p>
            <a:endParaRPr lang="ru-RU" dirty="0"/>
          </a:p>
        </p:txBody>
      </p:sp>
    </p:spTree>
    <p:extLst>
      <p:ext uri="{BB962C8B-B14F-4D97-AF65-F5344CB8AC3E}">
        <p14:creationId xmlns:p14="http://schemas.microsoft.com/office/powerpoint/2010/main" val="260140868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87624" y="8531"/>
            <a:ext cx="5791200" cy="903630"/>
          </a:xfrm>
        </p:spPr>
        <p:txBody>
          <a:bodyPr>
            <a:normAutofit/>
          </a:bodyPr>
          <a:lstStyle/>
          <a:p>
            <a:pPr algn="ctr"/>
            <a:r>
              <a:rPr lang="ru-RU" dirty="0" smtClean="0"/>
              <a:t>Физиотерапия</a:t>
            </a:r>
            <a:endParaRPr lang="ru-RU" dirty="0"/>
          </a:p>
        </p:txBody>
      </p:sp>
      <p:sp>
        <p:nvSpPr>
          <p:cNvPr id="3" name="Объект 2"/>
          <p:cNvSpPr>
            <a:spLocks noGrp="1"/>
          </p:cNvSpPr>
          <p:nvPr>
            <p:ph idx="1"/>
          </p:nvPr>
        </p:nvSpPr>
        <p:spPr>
          <a:xfrm>
            <a:off x="457200" y="1268760"/>
            <a:ext cx="7620000" cy="4857403"/>
          </a:xfrm>
        </p:spPr>
        <p:txBody>
          <a:bodyPr>
            <a:normAutofit fontScale="92500"/>
          </a:bodyPr>
          <a:lstStyle/>
          <a:p>
            <a:r>
              <a:rPr lang="ru-RU" sz="2800" b="0" dirty="0">
                <a:latin typeface="Times New Roman" panose="02020603050405020304" pitchFamily="18" charset="0"/>
                <a:cs typeface="Times New Roman" panose="02020603050405020304" pitchFamily="18" charset="0"/>
              </a:rPr>
              <a:t>Применяется, начиная с подострой стадии, а также после оперативного лечения поясничной грыжи. </a:t>
            </a:r>
            <a:endParaRPr lang="ru-RU" sz="2800" b="0" dirty="0" smtClean="0">
              <a:latin typeface="Times New Roman" panose="02020603050405020304" pitchFamily="18" charset="0"/>
              <a:cs typeface="Times New Roman" panose="02020603050405020304" pitchFamily="18" charset="0"/>
            </a:endParaRPr>
          </a:p>
          <a:p>
            <a:r>
              <a:rPr lang="ru-RU" sz="2800" b="0" dirty="0" smtClean="0">
                <a:latin typeface="Times New Roman" panose="02020603050405020304" pitchFamily="18" charset="0"/>
                <a:cs typeface="Times New Roman" panose="02020603050405020304" pitchFamily="18" charset="0"/>
              </a:rPr>
              <a:t>Показаны </a:t>
            </a:r>
            <a:r>
              <a:rPr lang="ru-RU" sz="2800" b="0" dirty="0">
                <a:latin typeface="Times New Roman" panose="02020603050405020304" pitchFamily="18" charset="0"/>
                <a:cs typeface="Times New Roman" panose="02020603050405020304" pitchFamily="18" charset="0"/>
              </a:rPr>
              <a:t>такие методики: </a:t>
            </a:r>
            <a:endParaRPr lang="ru-RU" sz="2800" b="0" dirty="0" smtClean="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ru-RU" sz="2800" b="0" dirty="0" smtClean="0">
                <a:latin typeface="Times New Roman" panose="02020603050405020304" pitchFamily="18" charset="0"/>
                <a:cs typeface="Times New Roman" panose="02020603050405020304" pitchFamily="18" charset="0"/>
              </a:rPr>
              <a:t>электрофорез </a:t>
            </a:r>
            <a:r>
              <a:rPr lang="ru-RU" sz="2800" b="0" dirty="0">
                <a:latin typeface="Times New Roman" panose="02020603050405020304" pitchFamily="18" charset="0"/>
                <a:cs typeface="Times New Roman" panose="02020603050405020304" pitchFamily="18" charset="0"/>
              </a:rPr>
              <a:t>с противовоспалительными и обезболивающими препаратами; </a:t>
            </a:r>
            <a:endParaRPr lang="ru-RU" sz="2800" b="0" dirty="0" smtClean="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ru-RU" sz="2800" b="0" dirty="0" smtClean="0">
                <a:latin typeface="Times New Roman" panose="02020603050405020304" pitchFamily="18" charset="0"/>
                <a:cs typeface="Times New Roman" panose="02020603050405020304" pitchFamily="18" charset="0"/>
              </a:rPr>
              <a:t>тепловые </a:t>
            </a:r>
            <a:r>
              <a:rPr lang="ru-RU" sz="2800" b="0" dirty="0">
                <a:latin typeface="Times New Roman" panose="02020603050405020304" pitchFamily="18" charset="0"/>
                <a:cs typeface="Times New Roman" panose="02020603050405020304" pitchFamily="18" charset="0"/>
              </a:rPr>
              <a:t>процедуры; </a:t>
            </a:r>
            <a:endParaRPr lang="ru-RU" sz="2800" b="0" dirty="0" smtClean="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ru-RU" sz="2800" b="0" dirty="0" smtClean="0">
                <a:latin typeface="Times New Roman" panose="02020603050405020304" pitchFamily="18" charset="0"/>
                <a:cs typeface="Times New Roman" panose="02020603050405020304" pitchFamily="18" charset="0"/>
              </a:rPr>
              <a:t>иглорефлексотерапия</a:t>
            </a:r>
            <a:r>
              <a:rPr lang="ru-RU" sz="2800" b="0" dirty="0">
                <a:latin typeface="Times New Roman" panose="02020603050405020304" pitchFamily="18" charset="0"/>
                <a:cs typeface="Times New Roman" panose="02020603050405020304" pitchFamily="18" charset="0"/>
              </a:rPr>
              <a:t>; </a:t>
            </a:r>
            <a:endParaRPr lang="ru-RU" sz="2800" b="0" dirty="0" smtClean="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ru-RU" sz="2800" b="0" dirty="0" smtClean="0">
                <a:latin typeface="Times New Roman" panose="02020603050405020304" pitchFamily="18" charset="0"/>
                <a:cs typeface="Times New Roman" panose="02020603050405020304" pitchFamily="18" charset="0"/>
              </a:rPr>
              <a:t>массаж </a:t>
            </a:r>
            <a:r>
              <a:rPr lang="ru-RU" sz="2800" b="0" dirty="0">
                <a:latin typeface="Times New Roman" panose="02020603050405020304" pitchFamily="18" charset="0"/>
                <a:cs typeface="Times New Roman" panose="02020603050405020304" pitchFamily="18" charset="0"/>
              </a:rPr>
              <a:t>под водой; </a:t>
            </a:r>
            <a:endParaRPr lang="ru-RU" sz="2800" b="0" dirty="0" smtClean="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ru-RU" sz="2800" b="0" dirty="0" smtClean="0">
                <a:latin typeface="Times New Roman" panose="02020603050405020304" pitchFamily="18" charset="0"/>
                <a:cs typeface="Times New Roman" panose="02020603050405020304" pitchFamily="18" charset="0"/>
              </a:rPr>
              <a:t>акупрессура</a:t>
            </a:r>
            <a:r>
              <a:rPr lang="ru-RU" sz="2800" b="0" dirty="0">
                <a:latin typeface="Times New Roman" panose="02020603050405020304" pitchFamily="18" charset="0"/>
                <a:cs typeface="Times New Roman" panose="02020603050405020304" pitchFamily="18" charset="0"/>
              </a:rPr>
              <a:t>.</a:t>
            </a:r>
          </a:p>
          <a:p>
            <a:endParaRPr lang="ru-RU" dirty="0"/>
          </a:p>
        </p:txBody>
      </p:sp>
    </p:spTree>
    <p:extLst>
      <p:ext uri="{BB962C8B-B14F-4D97-AF65-F5344CB8AC3E}">
        <p14:creationId xmlns:p14="http://schemas.microsoft.com/office/powerpoint/2010/main" val="357308242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03648" y="22207"/>
            <a:ext cx="5791200" cy="972026"/>
          </a:xfrm>
        </p:spPr>
        <p:txBody>
          <a:bodyPr>
            <a:normAutofit fontScale="90000"/>
          </a:bodyPr>
          <a:lstStyle/>
          <a:p>
            <a:pPr algn="ctr"/>
            <a:r>
              <a:rPr lang="ru-RU" dirty="0"/>
              <a:t>Лечебная </a:t>
            </a:r>
            <a:r>
              <a:rPr lang="ru-RU" dirty="0" smtClean="0"/>
              <a:t>физкультура</a:t>
            </a:r>
            <a:endParaRPr lang="ru-RU" dirty="0"/>
          </a:p>
        </p:txBody>
      </p:sp>
      <p:sp>
        <p:nvSpPr>
          <p:cNvPr id="3" name="Объект 2"/>
          <p:cNvSpPr>
            <a:spLocks noGrp="1"/>
          </p:cNvSpPr>
          <p:nvPr>
            <p:ph idx="1"/>
          </p:nvPr>
        </p:nvSpPr>
        <p:spPr>
          <a:xfrm>
            <a:off x="467544" y="1340768"/>
            <a:ext cx="7620000" cy="4373563"/>
          </a:xfrm>
        </p:spPr>
        <p:txBody>
          <a:bodyPr>
            <a:normAutofit/>
          </a:bodyPr>
          <a:lstStyle/>
          <a:p>
            <a:r>
              <a:rPr lang="ru-RU" sz="2400" b="0" dirty="0">
                <a:latin typeface="Times New Roman" panose="02020603050405020304" pitchFamily="18" charset="0"/>
                <a:cs typeface="Times New Roman" panose="02020603050405020304" pitchFamily="18" charset="0"/>
              </a:rPr>
              <a:t>ЛФК состоит из нескольких видов упражнений, каждое из которых должно подбираться врачом с учетом индивидуальных особенностей, а также степени тяжести патологии. В острой стадии выполняются упражнения пальцами стоп, а также голеностопными суставами. Затем объем движений расширяется, в процесс вовлекаются коленный сустав и двигающие его мышцы, после – тазобедренный сустав. Главное условие, которое нужно выполнять при занятиях лечебной физкультурой – не выполнять упражнений, которые будут причинять боль.</a:t>
            </a:r>
          </a:p>
          <a:p>
            <a:endParaRPr lang="ru-RU" dirty="0"/>
          </a:p>
        </p:txBody>
      </p:sp>
    </p:spTree>
    <p:extLst>
      <p:ext uri="{BB962C8B-B14F-4D97-AF65-F5344CB8AC3E}">
        <p14:creationId xmlns:p14="http://schemas.microsoft.com/office/powerpoint/2010/main" val="243466706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03648" y="116632"/>
            <a:ext cx="5791200" cy="903630"/>
          </a:xfrm>
        </p:spPr>
        <p:txBody>
          <a:bodyPr>
            <a:normAutofit/>
          </a:bodyPr>
          <a:lstStyle/>
          <a:p>
            <a:pPr algn="ctr"/>
            <a:r>
              <a:rPr lang="ru-RU" dirty="0" smtClean="0"/>
              <a:t>Массаж</a:t>
            </a:r>
            <a:endParaRPr lang="ru-RU" dirty="0"/>
          </a:p>
        </p:txBody>
      </p:sp>
      <p:sp>
        <p:nvSpPr>
          <p:cNvPr id="3" name="Объект 2"/>
          <p:cNvSpPr>
            <a:spLocks noGrp="1"/>
          </p:cNvSpPr>
          <p:nvPr>
            <p:ph idx="1"/>
          </p:nvPr>
        </p:nvSpPr>
        <p:spPr/>
        <p:txBody>
          <a:bodyPr/>
          <a:lstStyle/>
          <a:p>
            <a:r>
              <a:rPr lang="ru-RU" sz="3200" b="0" dirty="0">
                <a:latin typeface="Times New Roman" panose="02020603050405020304" pitchFamily="18" charset="0"/>
                <a:cs typeface="Times New Roman" panose="02020603050405020304" pitchFamily="18" charset="0"/>
              </a:rPr>
              <a:t>Используется классическая методика массажа, а также некоторые его виды. Наибольшая эффективность отмечена у массажа с применением различных природных средств: пихтового масла, мумие, медом. </a:t>
            </a:r>
          </a:p>
          <a:p>
            <a:endParaRPr lang="ru-RU" dirty="0"/>
          </a:p>
        </p:txBody>
      </p:sp>
    </p:spTree>
    <p:extLst>
      <p:ext uri="{BB962C8B-B14F-4D97-AF65-F5344CB8AC3E}">
        <p14:creationId xmlns:p14="http://schemas.microsoft.com/office/powerpoint/2010/main" val="276383619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35696" y="188640"/>
            <a:ext cx="5791200" cy="1371600"/>
          </a:xfrm>
        </p:spPr>
        <p:txBody>
          <a:bodyPr>
            <a:normAutofit fontScale="90000"/>
          </a:bodyPr>
          <a:lstStyle/>
          <a:p>
            <a:pPr algn="ctr"/>
            <a:r>
              <a:rPr lang="ru-RU" dirty="0"/>
              <a:t>Оперативное лечение грыжи поясничного </a:t>
            </a:r>
            <a:r>
              <a:rPr lang="ru-RU" dirty="0" smtClean="0"/>
              <a:t>отдела</a:t>
            </a:r>
            <a:endParaRPr lang="ru-RU" dirty="0"/>
          </a:p>
        </p:txBody>
      </p:sp>
      <p:sp>
        <p:nvSpPr>
          <p:cNvPr id="3" name="Объект 2"/>
          <p:cNvSpPr>
            <a:spLocks noGrp="1"/>
          </p:cNvSpPr>
          <p:nvPr>
            <p:ph idx="1"/>
          </p:nvPr>
        </p:nvSpPr>
        <p:spPr>
          <a:xfrm>
            <a:off x="457200" y="1752600"/>
            <a:ext cx="7620000" cy="4772744"/>
          </a:xfrm>
        </p:spPr>
        <p:txBody>
          <a:bodyPr>
            <a:normAutofit fontScale="92500"/>
          </a:bodyPr>
          <a:lstStyle/>
          <a:p>
            <a:r>
              <a:rPr lang="ru-RU" sz="2800" b="0" dirty="0">
                <a:latin typeface="Times New Roman" panose="02020603050405020304" pitchFamily="18" charset="0"/>
                <a:cs typeface="Times New Roman" panose="02020603050405020304" pitchFamily="18" charset="0"/>
              </a:rPr>
              <a:t>Оно показано в таких случаях: </a:t>
            </a:r>
            <a:endParaRPr lang="ru-RU" sz="2800" b="0" dirty="0" smtClean="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ru-RU" sz="2800" b="0" dirty="0" smtClean="0">
                <a:latin typeface="Times New Roman" panose="02020603050405020304" pitchFamily="18" charset="0"/>
                <a:cs typeface="Times New Roman" panose="02020603050405020304" pitchFamily="18" charset="0"/>
              </a:rPr>
              <a:t>если </a:t>
            </a:r>
            <a:r>
              <a:rPr lang="ru-RU" sz="2800" b="0" dirty="0">
                <a:latin typeface="Times New Roman" panose="02020603050405020304" pitchFamily="18" charset="0"/>
                <a:cs typeface="Times New Roman" panose="02020603050405020304" pitchFamily="18" charset="0"/>
              </a:rPr>
              <a:t>участок грыжи диска выпал в спинномозговой канал (секвестрация грыжи</a:t>
            </a:r>
            <a:r>
              <a:rPr lang="ru-RU" sz="2800" b="0" dirty="0" smtClean="0">
                <a:latin typeface="Times New Roman" panose="02020603050405020304" pitchFamily="18" charset="0"/>
                <a:cs typeface="Times New Roman" panose="02020603050405020304" pitchFamily="18" charset="0"/>
              </a:rPr>
              <a:t>)</a:t>
            </a:r>
          </a:p>
          <a:p>
            <a:pPr marL="457200" indent="-457200">
              <a:buFont typeface="Arial" panose="020B0604020202020204" pitchFamily="34" charset="0"/>
              <a:buChar char="•"/>
            </a:pPr>
            <a:r>
              <a:rPr lang="ru-RU" sz="2800" b="0" dirty="0" smtClean="0">
                <a:latin typeface="Times New Roman" panose="02020603050405020304" pitchFamily="18" charset="0"/>
                <a:cs typeface="Times New Roman" panose="02020603050405020304" pitchFamily="18" charset="0"/>
              </a:rPr>
              <a:t>имеется </a:t>
            </a:r>
            <a:r>
              <a:rPr lang="ru-RU" sz="2800" b="0" dirty="0">
                <a:latin typeface="Times New Roman" panose="02020603050405020304" pitchFamily="18" charset="0"/>
                <a:cs typeface="Times New Roman" panose="02020603050405020304" pitchFamily="18" charset="0"/>
              </a:rPr>
              <a:t>нарушение функции тазовых </a:t>
            </a:r>
            <a:r>
              <a:rPr lang="ru-RU" sz="2800" b="0" dirty="0" smtClean="0">
                <a:latin typeface="Times New Roman" panose="02020603050405020304" pitchFamily="18" charset="0"/>
                <a:cs typeface="Times New Roman" panose="02020603050405020304" pitchFamily="18" charset="0"/>
              </a:rPr>
              <a:t>органов</a:t>
            </a:r>
          </a:p>
          <a:p>
            <a:pPr marL="457200" indent="-457200">
              <a:buFont typeface="Arial" panose="020B0604020202020204" pitchFamily="34" charset="0"/>
              <a:buChar char="•"/>
            </a:pPr>
            <a:r>
              <a:rPr lang="ru-RU" sz="2800" b="0" dirty="0" smtClean="0">
                <a:latin typeface="Times New Roman" panose="02020603050405020304" pitchFamily="18" charset="0"/>
                <a:cs typeface="Times New Roman" panose="02020603050405020304" pitchFamily="18" charset="0"/>
              </a:rPr>
              <a:t>МРТ </a:t>
            </a:r>
            <a:r>
              <a:rPr lang="ru-RU" sz="2800" b="0" dirty="0">
                <a:latin typeface="Times New Roman" panose="02020603050405020304" pitchFamily="18" charset="0"/>
                <a:cs typeface="Times New Roman" panose="02020603050405020304" pitchFamily="18" charset="0"/>
              </a:rPr>
              <a:t>вывило стеноз (нарушение проходимости) спинномозгового </a:t>
            </a:r>
            <a:r>
              <a:rPr lang="ru-RU" sz="2800" b="0" dirty="0" smtClean="0">
                <a:latin typeface="Times New Roman" panose="02020603050405020304" pitchFamily="18" charset="0"/>
                <a:cs typeface="Times New Roman" panose="02020603050405020304" pitchFamily="18" charset="0"/>
              </a:rPr>
              <a:t>канала</a:t>
            </a:r>
          </a:p>
          <a:p>
            <a:pPr marL="457200" indent="-457200">
              <a:buFont typeface="Arial" panose="020B0604020202020204" pitchFamily="34" charset="0"/>
              <a:buChar char="•"/>
            </a:pPr>
            <a:r>
              <a:rPr lang="ru-RU" sz="2800" b="0" dirty="0" smtClean="0">
                <a:latin typeface="Times New Roman" panose="02020603050405020304" pitchFamily="18" charset="0"/>
                <a:cs typeface="Times New Roman" panose="02020603050405020304" pitchFamily="18" charset="0"/>
              </a:rPr>
              <a:t>если </a:t>
            </a:r>
            <a:r>
              <a:rPr lang="ru-RU" sz="2800" b="0" dirty="0">
                <a:latin typeface="Times New Roman" panose="02020603050405020304" pitchFamily="18" charset="0"/>
                <a:cs typeface="Times New Roman" panose="02020603050405020304" pitchFamily="18" charset="0"/>
              </a:rPr>
              <a:t>консервативное лечение в течение 3 месяцев не принесло </a:t>
            </a:r>
            <a:r>
              <a:rPr lang="ru-RU" sz="2800" b="0" dirty="0" smtClean="0">
                <a:latin typeface="Times New Roman" panose="02020603050405020304" pitchFamily="18" charset="0"/>
                <a:cs typeface="Times New Roman" panose="02020603050405020304" pitchFamily="18" charset="0"/>
              </a:rPr>
              <a:t>эффекта</a:t>
            </a:r>
          </a:p>
          <a:p>
            <a:pPr marL="457200" indent="-457200">
              <a:buFont typeface="Arial" panose="020B0604020202020204" pitchFamily="34" charset="0"/>
              <a:buChar char="•"/>
            </a:pPr>
            <a:r>
              <a:rPr lang="ru-RU" sz="2800" b="0" dirty="0" smtClean="0">
                <a:latin typeface="Times New Roman" panose="02020603050405020304" pitchFamily="18" charset="0"/>
                <a:cs typeface="Times New Roman" panose="02020603050405020304" pitchFamily="18" charset="0"/>
              </a:rPr>
              <a:t>произошло </a:t>
            </a:r>
            <a:r>
              <a:rPr lang="ru-RU" sz="2800" b="0" dirty="0">
                <a:latin typeface="Times New Roman" panose="02020603050405020304" pitchFamily="18" charset="0"/>
                <a:cs typeface="Times New Roman" panose="02020603050405020304" pitchFamily="18" charset="0"/>
              </a:rPr>
              <a:t>воспаление седалищного </a:t>
            </a:r>
            <a:r>
              <a:rPr lang="ru-RU" sz="2800" b="0" dirty="0" smtClean="0">
                <a:latin typeface="Times New Roman" panose="02020603050405020304" pitchFamily="18" charset="0"/>
                <a:cs typeface="Times New Roman" panose="02020603050405020304" pitchFamily="18" charset="0"/>
              </a:rPr>
              <a:t>нерва</a:t>
            </a:r>
            <a:endParaRPr lang="ru-RU" sz="2800" b="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389218611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87624" y="-171400"/>
            <a:ext cx="5791200" cy="1083568"/>
          </a:xfrm>
        </p:spPr>
        <p:txBody>
          <a:bodyPr>
            <a:noAutofit/>
          </a:bodyPr>
          <a:lstStyle/>
          <a:p>
            <a:pPr algn="ctr"/>
            <a:r>
              <a:rPr lang="ru-RU" sz="1800" dirty="0">
                <a:latin typeface="Times New Roman" panose="02020603050405020304" pitchFamily="18" charset="0"/>
                <a:cs typeface="Times New Roman" panose="02020603050405020304" pitchFamily="18" charset="0"/>
              </a:rPr>
              <a:t>В современных условиях стараются выполнять эндоскопические, малоинвазивные виды операций</a:t>
            </a:r>
            <a:r>
              <a:rPr lang="ru-RU" sz="1800" dirty="0" smtClean="0">
                <a:latin typeface="Times New Roman" panose="02020603050405020304" pitchFamily="18" charset="0"/>
                <a:cs typeface="Times New Roman" panose="02020603050405020304" pitchFamily="18" charset="0"/>
              </a:rPr>
              <a:t>:</a:t>
            </a:r>
            <a:endParaRPr lang="ru-RU" sz="18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67544" y="1340768"/>
            <a:ext cx="7620000" cy="4700736"/>
          </a:xfrm>
        </p:spPr>
        <p:txBody>
          <a:bodyPr>
            <a:noAutofit/>
          </a:bodyPr>
          <a:lstStyle/>
          <a:p>
            <a:pPr marL="457200" indent="-457200">
              <a:buAutoNum type="arabicParenR"/>
            </a:pPr>
            <a:r>
              <a:rPr lang="ru-RU" sz="2400" b="0" i="1" dirty="0" smtClean="0">
                <a:latin typeface="Times New Roman" panose="02020603050405020304" pitchFamily="18" charset="0"/>
                <a:cs typeface="Times New Roman" panose="02020603050405020304" pitchFamily="18" charset="0"/>
              </a:rPr>
              <a:t>Лазерная </a:t>
            </a:r>
            <a:r>
              <a:rPr lang="ru-RU" sz="2400" b="0" i="1" dirty="0">
                <a:latin typeface="Times New Roman" panose="02020603050405020304" pitchFamily="18" charset="0"/>
                <a:cs typeface="Times New Roman" panose="02020603050405020304" pitchFamily="18" charset="0"/>
              </a:rPr>
              <a:t>реконструкция: с помощью лазера выпаривается жидкость из выступающего </a:t>
            </a:r>
            <a:r>
              <a:rPr lang="ru-RU" sz="2400" b="0" i="1" dirty="0" err="1">
                <a:latin typeface="Times New Roman" panose="02020603050405020304" pitchFamily="18" charset="0"/>
                <a:cs typeface="Times New Roman" panose="02020603050405020304" pitchFamily="18" charset="0"/>
              </a:rPr>
              <a:t>пульпозного</a:t>
            </a:r>
            <a:r>
              <a:rPr lang="ru-RU" sz="2400" b="0" i="1" dirty="0">
                <a:latin typeface="Times New Roman" panose="02020603050405020304" pitchFamily="18" charset="0"/>
                <a:cs typeface="Times New Roman" panose="02020603050405020304" pitchFamily="18" charset="0"/>
              </a:rPr>
              <a:t> ядра. Это позволяет устранить сдавливание нервного корешка. Эту операцию нельзя проводить при стенозе позвоночного канала, выступанию </a:t>
            </a:r>
            <a:r>
              <a:rPr lang="ru-RU" sz="2400" b="0" i="1" dirty="0" err="1">
                <a:latin typeface="Times New Roman" panose="02020603050405020304" pitchFamily="18" charset="0"/>
                <a:cs typeface="Times New Roman" panose="02020603050405020304" pitchFamily="18" charset="0"/>
              </a:rPr>
              <a:t>пульпозного</a:t>
            </a:r>
            <a:r>
              <a:rPr lang="ru-RU" sz="2400" b="0" i="1" dirty="0">
                <a:latin typeface="Times New Roman" panose="02020603050405020304" pitchFamily="18" charset="0"/>
                <a:cs typeface="Times New Roman" panose="02020603050405020304" pitchFamily="18" charset="0"/>
              </a:rPr>
              <a:t> ядра в позвоночный канал, спондилоартрит, </a:t>
            </a:r>
            <a:r>
              <a:rPr lang="ru-RU" sz="2400" b="0" i="1" dirty="0" err="1">
                <a:latin typeface="Times New Roman" panose="02020603050405020304" pitchFamily="18" charset="0"/>
                <a:cs typeface="Times New Roman" panose="02020603050405020304" pitchFamily="18" charset="0"/>
              </a:rPr>
              <a:t>спондилолистез</a:t>
            </a:r>
            <a:r>
              <a:rPr lang="ru-RU" sz="2400" b="0" i="1" dirty="0">
                <a:latin typeface="Times New Roman" panose="02020603050405020304" pitchFamily="18" charset="0"/>
                <a:cs typeface="Times New Roman" panose="02020603050405020304" pitchFamily="18" charset="0"/>
              </a:rPr>
              <a:t>, проводившиеся ранее операции на позвоночнике. </a:t>
            </a:r>
            <a:endParaRPr lang="ru-RU" sz="2400" b="0" i="1" dirty="0" smtClean="0">
              <a:latin typeface="Times New Roman" panose="02020603050405020304" pitchFamily="18" charset="0"/>
              <a:cs typeface="Times New Roman" panose="02020603050405020304" pitchFamily="18" charset="0"/>
            </a:endParaRPr>
          </a:p>
          <a:p>
            <a:pPr marL="457200" indent="-457200">
              <a:buAutoNum type="arabicParenR"/>
            </a:pPr>
            <a:r>
              <a:rPr lang="ru-RU" sz="2400" b="0" i="1" dirty="0" err="1" smtClean="0">
                <a:latin typeface="Times New Roman" panose="02020603050405020304" pitchFamily="18" charset="0"/>
                <a:cs typeface="Times New Roman" panose="02020603050405020304" pitchFamily="18" charset="0"/>
              </a:rPr>
              <a:t>Чрескожная</a:t>
            </a:r>
            <a:r>
              <a:rPr lang="ru-RU" sz="2400" b="0" i="1" dirty="0" smtClean="0">
                <a:latin typeface="Times New Roman" panose="02020603050405020304" pitchFamily="18" charset="0"/>
                <a:cs typeface="Times New Roman" panose="02020603050405020304" pitchFamily="18" charset="0"/>
              </a:rPr>
              <a:t> </a:t>
            </a:r>
            <a:r>
              <a:rPr lang="ru-RU" sz="2400" b="0" i="1" dirty="0" err="1">
                <a:latin typeface="Times New Roman" panose="02020603050405020304" pitchFamily="18" charset="0"/>
                <a:cs typeface="Times New Roman" panose="02020603050405020304" pitchFamily="18" charset="0"/>
              </a:rPr>
              <a:t>дискэктомия</a:t>
            </a:r>
            <a:r>
              <a:rPr lang="ru-RU" sz="2400" b="0" i="1" dirty="0">
                <a:latin typeface="Times New Roman" panose="02020603050405020304" pitchFamily="18" charset="0"/>
                <a:cs typeface="Times New Roman" panose="02020603050405020304" pitchFamily="18" charset="0"/>
              </a:rPr>
              <a:t>. Через кожу вводится игла, через которую убирается (отсасывается или выпаривается) часть межпозвоночного диска. </a:t>
            </a:r>
            <a:endParaRPr lang="ru-RU" sz="2400" b="0" i="1" dirty="0" smtClean="0">
              <a:latin typeface="Times New Roman" panose="02020603050405020304" pitchFamily="18" charset="0"/>
              <a:cs typeface="Times New Roman" panose="02020603050405020304" pitchFamily="18" charset="0"/>
            </a:endParaRPr>
          </a:p>
          <a:p>
            <a:endParaRPr lang="ru-RU" sz="2400" b="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454783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47664" y="260648"/>
            <a:ext cx="5791200" cy="1371600"/>
          </a:xfrm>
        </p:spPr>
        <p:txBody>
          <a:bodyPr>
            <a:noAutofit/>
          </a:bodyPr>
          <a:lstStyle/>
          <a:p>
            <a:pPr algn="ctr"/>
            <a:r>
              <a:rPr lang="ru-RU" sz="2400" dirty="0">
                <a:latin typeface="Times New Roman" panose="02020603050405020304" pitchFamily="18" charset="0"/>
                <a:cs typeface="Times New Roman" panose="02020603050405020304" pitchFamily="18" charset="0"/>
              </a:rPr>
              <a:t>В современных условиях стараются выполнять эндоскопические, малоинвазивные виды операций:</a:t>
            </a:r>
            <a:endParaRPr lang="ru-RU" sz="2400" dirty="0"/>
          </a:p>
        </p:txBody>
      </p:sp>
      <p:sp>
        <p:nvSpPr>
          <p:cNvPr id="3" name="Объект 2"/>
          <p:cNvSpPr>
            <a:spLocks noGrp="1"/>
          </p:cNvSpPr>
          <p:nvPr>
            <p:ph idx="1"/>
          </p:nvPr>
        </p:nvSpPr>
        <p:spPr/>
        <p:txBody>
          <a:bodyPr/>
          <a:lstStyle/>
          <a:p>
            <a:r>
              <a:rPr lang="ru-RU" sz="2800" b="0" i="1" dirty="0" smtClean="0">
                <a:latin typeface="Times New Roman" panose="02020603050405020304" pitchFamily="18" charset="0"/>
                <a:cs typeface="Times New Roman" panose="02020603050405020304" pitchFamily="18" charset="0"/>
              </a:rPr>
              <a:t>3) Замена </a:t>
            </a:r>
            <a:r>
              <a:rPr lang="ru-RU" sz="2800" b="0" i="1" dirty="0">
                <a:latin typeface="Times New Roman" panose="02020603050405020304" pitchFamily="18" charset="0"/>
                <a:cs typeface="Times New Roman" panose="02020603050405020304" pitchFamily="18" charset="0"/>
              </a:rPr>
              <a:t>поврежденного диска протезом – при невозможности его восстановить другим способом. </a:t>
            </a:r>
          </a:p>
          <a:p>
            <a:r>
              <a:rPr lang="ru-RU" sz="2800" b="0" i="1" dirty="0" smtClean="0">
                <a:latin typeface="Times New Roman" panose="02020603050405020304" pitchFamily="18" charset="0"/>
                <a:cs typeface="Times New Roman" panose="02020603050405020304" pitchFamily="18" charset="0"/>
              </a:rPr>
              <a:t>4) Применяются </a:t>
            </a:r>
            <a:r>
              <a:rPr lang="ru-RU" sz="2800" b="0" i="1" dirty="0">
                <a:latin typeface="Times New Roman" panose="02020603050405020304" pitchFamily="18" charset="0"/>
                <a:cs typeface="Times New Roman" panose="02020603050405020304" pitchFamily="18" charset="0"/>
              </a:rPr>
              <a:t>и другие оперативные вмешательства.</a:t>
            </a:r>
          </a:p>
          <a:p>
            <a:endParaRPr lang="ru-RU" dirty="0"/>
          </a:p>
        </p:txBody>
      </p:sp>
    </p:spTree>
    <p:extLst>
      <p:ext uri="{BB962C8B-B14F-4D97-AF65-F5344CB8AC3E}">
        <p14:creationId xmlns:p14="http://schemas.microsoft.com/office/powerpoint/2010/main" val="245425225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75656" y="260648"/>
            <a:ext cx="5791200" cy="1371600"/>
          </a:xfrm>
        </p:spPr>
        <p:txBody>
          <a:bodyPr>
            <a:normAutofit fontScale="90000"/>
          </a:bodyPr>
          <a:lstStyle/>
          <a:p>
            <a:pPr algn="ctr"/>
            <a:r>
              <a:rPr lang="ru-RU" dirty="0" smtClean="0"/>
              <a:t>Список использованной литературы:</a:t>
            </a:r>
            <a:endParaRPr lang="ru-RU" dirty="0"/>
          </a:p>
        </p:txBody>
      </p:sp>
      <p:sp>
        <p:nvSpPr>
          <p:cNvPr id="3" name="Объект 2"/>
          <p:cNvSpPr>
            <a:spLocks noGrp="1"/>
          </p:cNvSpPr>
          <p:nvPr>
            <p:ph idx="1"/>
          </p:nvPr>
        </p:nvSpPr>
        <p:spPr/>
        <p:txBody>
          <a:bodyPr/>
          <a:lstStyle/>
          <a:p>
            <a:pPr marL="342900" indent="-342900">
              <a:buFont typeface="Arial" panose="020B0604020202020204" pitchFamily="34" charset="0"/>
              <a:buChar char="•"/>
            </a:pPr>
            <a:r>
              <a:rPr lang="ru-RU" sz="2400" dirty="0">
                <a:latin typeface="Times New Roman" panose="02020603050405020304" pitchFamily="18" charset="0"/>
                <a:cs typeface="Times New Roman" panose="02020603050405020304" pitchFamily="18" charset="0"/>
              </a:rPr>
              <a:t>под ред. В.В. </a:t>
            </a:r>
            <a:r>
              <a:rPr lang="ru-RU" sz="2400" dirty="0" err="1">
                <a:latin typeface="Times New Roman" panose="02020603050405020304" pitchFamily="18" charset="0"/>
                <a:cs typeface="Times New Roman" panose="02020603050405020304" pitchFamily="18" charset="0"/>
              </a:rPr>
              <a:t>Щедренка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рец</a:t>
            </a:r>
            <a:r>
              <a:rPr lang="ru-RU" sz="2400" dirty="0">
                <a:latin typeface="Times New Roman" panose="02020603050405020304" pitchFamily="18" charset="0"/>
                <a:cs typeface="Times New Roman" panose="02020603050405020304" pitchFamily="18" charset="0"/>
              </a:rPr>
              <a:t>.: Н.П. Рябуха, Т.А. </a:t>
            </a:r>
            <a:r>
              <a:rPr lang="ru-RU" sz="2400" dirty="0" err="1">
                <a:latin typeface="Times New Roman" panose="02020603050405020304" pitchFamily="18" charset="0"/>
                <a:cs typeface="Times New Roman" panose="02020603050405020304" pitchFamily="18" charset="0"/>
              </a:rPr>
              <a:t>Скоромец</a:t>
            </a:r>
            <a:r>
              <a:rPr lang="ru-RU" sz="2400" dirty="0">
                <a:latin typeface="Times New Roman" panose="02020603050405020304" pitchFamily="18" charset="0"/>
                <a:cs typeface="Times New Roman" panose="02020603050405020304" pitchFamily="18" charset="0"/>
              </a:rPr>
              <a:t>: Малоинвазивная хирургия дегенеративных заболеваний позвоночника. - СПб.: РНХИ им. проф. А.Л. Поленова, 2011</a:t>
            </a:r>
          </a:p>
          <a:p>
            <a:pPr marL="342900" indent="-342900">
              <a:buFont typeface="Arial" panose="020B0604020202020204" pitchFamily="34" charset="0"/>
              <a:buChar char="•"/>
            </a:pPr>
            <a:r>
              <a:rPr lang="ru-RU" sz="2400" dirty="0">
                <a:latin typeface="Times New Roman" panose="02020603050405020304" pitchFamily="18" charset="0"/>
                <a:cs typeface="Times New Roman" panose="02020603050405020304" pitchFamily="18" charset="0"/>
              </a:rPr>
              <a:t>А.А. Потапов, Л.Б. </a:t>
            </a:r>
            <a:r>
              <a:rPr lang="ru-RU" sz="2400" dirty="0" err="1">
                <a:latin typeface="Times New Roman" panose="02020603050405020304" pitchFamily="18" charset="0"/>
                <a:cs typeface="Times New Roman" panose="02020603050405020304" pitchFamily="18" charset="0"/>
              </a:rPr>
              <a:t>Лихтерман</a:t>
            </a:r>
            <a:r>
              <a:rPr lang="ru-RU" sz="2400" dirty="0">
                <a:latin typeface="Times New Roman" panose="02020603050405020304" pitchFamily="18" charset="0"/>
                <a:cs typeface="Times New Roman" panose="02020603050405020304" pitchFamily="18" charset="0"/>
              </a:rPr>
              <a:t>, В.Л. </a:t>
            </a:r>
            <a:r>
              <a:rPr lang="ru-RU" sz="2400" dirty="0" err="1">
                <a:latin typeface="Times New Roman" panose="02020603050405020304" pitchFamily="18" charset="0"/>
                <a:cs typeface="Times New Roman" panose="02020603050405020304" pitchFamily="18" charset="0"/>
              </a:rPr>
              <a:t>Зельман</a:t>
            </a:r>
            <a:r>
              <a:rPr lang="ru-RU" sz="2400" dirty="0">
                <a:latin typeface="Times New Roman" panose="02020603050405020304" pitchFamily="18" charset="0"/>
                <a:cs typeface="Times New Roman" panose="02020603050405020304" pitchFamily="18" charset="0"/>
              </a:rPr>
              <a:t> и др.; Под ред.: А.А. Потапова, Л.Б. </a:t>
            </a:r>
            <a:r>
              <a:rPr lang="ru-RU" sz="2400" dirty="0" err="1">
                <a:latin typeface="Times New Roman" panose="02020603050405020304" pitchFamily="18" charset="0"/>
                <a:cs typeface="Times New Roman" panose="02020603050405020304" pitchFamily="18" charset="0"/>
              </a:rPr>
              <a:t>Лихтермана</a:t>
            </a:r>
            <a:r>
              <a:rPr lang="ru-RU" sz="2400" dirty="0">
                <a:latin typeface="Times New Roman" panose="02020603050405020304" pitchFamily="18" charset="0"/>
                <a:cs typeface="Times New Roman" panose="02020603050405020304" pitchFamily="18" charset="0"/>
              </a:rPr>
              <a:t>: Доказательная </a:t>
            </a:r>
            <a:r>
              <a:rPr lang="ru-RU" sz="2400" dirty="0" err="1">
                <a:latin typeface="Times New Roman" panose="02020603050405020304" pitchFamily="18" charset="0"/>
                <a:cs typeface="Times New Roman" panose="02020603050405020304" pitchFamily="18" charset="0"/>
              </a:rPr>
              <a:t>нейротравматология</a:t>
            </a:r>
            <a:r>
              <a:rPr lang="ru-RU" sz="2400" dirty="0">
                <a:latin typeface="Times New Roman" panose="02020603050405020304" pitchFamily="18" charset="0"/>
                <a:cs typeface="Times New Roman" panose="02020603050405020304" pitchFamily="18" charset="0"/>
              </a:rPr>
              <a:t>. - М.: НИИ </a:t>
            </a:r>
            <a:r>
              <a:rPr lang="ru-RU" sz="2400" dirty="0" err="1">
                <a:latin typeface="Times New Roman" panose="02020603050405020304" pitchFamily="18" charset="0"/>
                <a:cs typeface="Times New Roman" panose="02020603050405020304" pitchFamily="18" charset="0"/>
              </a:rPr>
              <a:t>нейрохиругрии</a:t>
            </a:r>
            <a:r>
              <a:rPr lang="ru-RU" sz="2400" dirty="0">
                <a:latin typeface="Times New Roman" panose="02020603050405020304" pitchFamily="18" charset="0"/>
                <a:cs typeface="Times New Roman" panose="02020603050405020304" pitchFamily="18" charset="0"/>
              </a:rPr>
              <a:t> им. Н.Н. Бурденко РАМН, 2003</a:t>
            </a:r>
          </a:p>
          <a:p>
            <a:pPr marL="342900" indent="-342900">
              <a:buFont typeface="Arial" panose="020B0604020202020204" pitchFamily="34" charset="0"/>
              <a:buChar char="•"/>
            </a:pPr>
            <a:r>
              <a:rPr lang="ru-RU" sz="2400" dirty="0">
                <a:latin typeface="Times New Roman" panose="02020603050405020304" pitchFamily="18" charset="0"/>
                <a:cs typeface="Times New Roman" panose="02020603050405020304" pitchFamily="18" charset="0"/>
              </a:rPr>
              <a:t>Назаров В.М.: Неврология и нейрохирургия. - М.: Академия, 2010</a:t>
            </a:r>
          </a:p>
          <a:p>
            <a:endParaRPr lang="ru-RU" dirty="0"/>
          </a:p>
        </p:txBody>
      </p:sp>
    </p:spTree>
    <p:extLst>
      <p:ext uri="{BB962C8B-B14F-4D97-AF65-F5344CB8AC3E}">
        <p14:creationId xmlns:p14="http://schemas.microsoft.com/office/powerpoint/2010/main" val="44450383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47664" y="-171400"/>
            <a:ext cx="5791200" cy="1371600"/>
          </a:xfrm>
        </p:spPr>
        <p:txBody>
          <a:bodyPr/>
          <a:lstStyle/>
          <a:p>
            <a:pPr algn="ctr"/>
            <a:r>
              <a:rPr lang="ru-RU"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Спасибо за внимание!</a:t>
            </a:r>
            <a:endParaRPr lang="ru-RU"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9512" y="1239207"/>
            <a:ext cx="8424936" cy="5610797"/>
          </a:xfrm>
          <a:prstGeom prst="rect">
            <a:avLst/>
          </a:prstGeom>
          <a:ln>
            <a:noFill/>
          </a:ln>
          <a:effectLst>
            <a:softEdge rad="112500"/>
          </a:effectLst>
        </p:spPr>
      </p:pic>
    </p:spTree>
    <p:extLst>
      <p:ext uri="{BB962C8B-B14F-4D97-AF65-F5344CB8AC3E}">
        <p14:creationId xmlns:p14="http://schemas.microsoft.com/office/powerpoint/2010/main" val="163201525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Главная">
  <a:themeElements>
    <a:clrScheme name="Главная">
      <a:dk1>
        <a:srgbClr val="000000"/>
      </a:dk1>
      <a:lt1>
        <a:srgbClr val="FFFFFF"/>
      </a:lt1>
      <a:dk2>
        <a:srgbClr val="D1282E"/>
      </a:dk2>
      <a:lt2>
        <a:srgbClr val="C8C8B1"/>
      </a:lt2>
      <a:accent1>
        <a:srgbClr val="7A7A7A"/>
      </a:accent1>
      <a:accent2>
        <a:srgbClr val="F5C201"/>
      </a:accent2>
      <a:accent3>
        <a:srgbClr val="526DB0"/>
      </a:accent3>
      <a:accent4>
        <a:srgbClr val="989AAC"/>
      </a:accent4>
      <a:accent5>
        <a:srgbClr val="DC5924"/>
      </a:accent5>
      <a:accent6>
        <a:srgbClr val="B4B392"/>
      </a:accent6>
      <a:hlink>
        <a:srgbClr val="CC9900"/>
      </a:hlink>
      <a:folHlink>
        <a:srgbClr val="969696"/>
      </a:folHlink>
    </a:clrScheme>
    <a:fontScheme name="Главная">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лавная">
      <a:fillStyleLst>
        <a:solidFill>
          <a:schemeClr val="phClr"/>
        </a:solidFill>
        <a:gradFill rotWithShape="1">
          <a:gsLst>
            <a:gs pos="0">
              <a:schemeClr val="phClr">
                <a:tint val="60000"/>
                <a:satMod val="250000"/>
              </a:schemeClr>
            </a:gs>
            <a:gs pos="35000">
              <a:schemeClr val="phClr">
                <a:tint val="47000"/>
                <a:satMod val="275000"/>
              </a:schemeClr>
            </a:gs>
            <a:gs pos="100000">
              <a:schemeClr val="phClr">
                <a:tint val="25000"/>
                <a:satMod val="300000"/>
              </a:schemeClr>
            </a:gs>
          </a:gsLst>
          <a:lin ang="16200000" scaled="1"/>
        </a:gradFill>
        <a:solidFill>
          <a:schemeClr val="phClr">
            <a:satMod val="110000"/>
          </a:schemeClr>
        </a:solidFill>
      </a:fillStyleLst>
      <a:lnStyleLst>
        <a:ln w="12700" cap="flat" cmpd="sng" algn="ctr">
          <a:solidFill>
            <a:schemeClr val="phClr">
              <a:shade val="95000"/>
              <a:satMod val="105000"/>
            </a:schemeClr>
          </a:solidFill>
          <a:prstDash val="solid"/>
        </a:ln>
        <a:ln w="28575" cap="flat" cmpd="sng" algn="ctr">
          <a:solidFill>
            <a:schemeClr val="phClr"/>
          </a:solidFill>
          <a:prstDash val="solid"/>
        </a:ln>
        <a:ln w="41275" cap="flat" cmpd="sng" algn="ctr">
          <a:solidFill>
            <a:schemeClr val="phClr"/>
          </a:solidFill>
          <a:prstDash val="solid"/>
        </a:ln>
      </a:lnStyleLst>
      <a:effectStyleLst>
        <a:effectStyle>
          <a:effectLst/>
        </a:effectStyle>
        <a:effectStyle>
          <a:effectLst>
            <a:outerShdw blurRad="39999" dist="23000" algn="bl" rotWithShape="0">
              <a:srgbClr val="000000">
                <a:alpha val="40000"/>
              </a:srgbClr>
            </a:outerShdw>
          </a:effectLst>
        </a:effectStyle>
        <a:effectStyle>
          <a:effectLst>
            <a:outerShdw blurRad="38100" dist="19050" algn="bl" rotWithShape="0">
              <a:srgbClr val="000000">
                <a:alpha val="60000"/>
              </a:srgbClr>
            </a:outerShdw>
          </a:effectLst>
          <a:scene3d>
            <a:camera prst="orthographicFront">
              <a:rot lat="0" lon="0" rev="0"/>
            </a:camera>
            <a:lightRig rig="balanced" dir="l"/>
          </a:scene3d>
          <a:sp3d prstMaterial="plastic">
            <a:bevelT w="38100" h="31750"/>
          </a:sp3d>
        </a:effectStyle>
      </a:effectStyleLst>
      <a:bgFillStyleLst>
        <a:solidFill>
          <a:schemeClr val="phClr"/>
        </a:solidFill>
        <a:blipFill rotWithShape="1">
          <a:blip xmlns:r="http://schemas.openxmlformats.org/officeDocument/2006/relationships" r:embed="rId1">
            <a:duotone>
              <a:schemeClr val="phClr">
                <a:tint val="96000"/>
              </a:schemeClr>
              <a:schemeClr val="phClr">
                <a:shade val="94000"/>
              </a:schemeClr>
            </a:duotone>
          </a:blip>
          <a:tile tx="0" ty="0" sx="100000" sy="100000" flip="none" algn="tl"/>
        </a:blipFill>
        <a:gradFill rotWithShape="1">
          <a:gsLst>
            <a:gs pos="0">
              <a:schemeClr val="phClr">
                <a:tint val="84000"/>
                <a:satMod val="110000"/>
              </a:schemeClr>
            </a:gs>
            <a:gs pos="44000">
              <a:schemeClr val="phClr">
                <a:tint val="93000"/>
                <a:satMod val="115000"/>
              </a:schemeClr>
            </a:gs>
            <a:gs pos="100000">
              <a:schemeClr val="phClr">
                <a:tint val="100000"/>
                <a:shade val="59000"/>
                <a:satMod val="120000"/>
              </a:schemeClr>
            </a:gs>
          </a:gsLst>
          <a:path path="circle">
            <a:fillToRect l="40000" t="60000" r="60000" b="4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Essential</Template>
  <TotalTime>215</TotalTime>
  <Words>1408</Words>
  <Application>Microsoft Office PowerPoint</Application>
  <PresentationFormat>Экран (4:3)</PresentationFormat>
  <Paragraphs>105</Paragraphs>
  <Slides>30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30</vt:i4>
      </vt:variant>
    </vt:vector>
  </HeadingPairs>
  <TitlesOfParts>
    <vt:vector size="31" baseType="lpstr">
      <vt:lpstr>Главная</vt:lpstr>
      <vt:lpstr>Дегенеративное поражение поясничных межпозвонковых дисков: этиология и патогенез. Грыжа поясничного межпозвонкового диска. Диско-радикулярный конфликт на поясничном уровне: клиника, диагностика, консервативное и хирургическое лечение, малоинвазивные процедуры. </vt:lpstr>
      <vt:lpstr>План лекции:</vt:lpstr>
      <vt:lpstr>Цель лекции:</vt:lpstr>
      <vt:lpstr>Задачи лекции:</vt:lpstr>
      <vt:lpstr>Что такое дегенеративное заболевание межпозвоночных дисков ?</vt:lpstr>
      <vt:lpstr>Этиология  дегенеративного заболевания межпозвоночных дисков ?</vt:lpstr>
      <vt:lpstr>Изображение позвоночника и межпозвоночных дисков.</vt:lpstr>
      <vt:lpstr>Изображение позвоночника и межпозвоночных дисков.</vt:lpstr>
      <vt:lpstr>Этиология</vt:lpstr>
      <vt:lpstr>этиология</vt:lpstr>
      <vt:lpstr>патогенез</vt:lpstr>
      <vt:lpstr>Грыжа поясничного межпозвонкового диска.</vt:lpstr>
      <vt:lpstr>Презентация PowerPoint</vt:lpstr>
      <vt:lpstr>Межпозвоночные грыжи, в том числе в поясничном отделе позвоночника развиваются вследствие таких причин:  </vt:lpstr>
      <vt:lpstr>Создают дополнительные для развития грыж условия такие факторы:</vt:lpstr>
      <vt:lpstr>Первые признаки межпозвоночной грыжи поясничного отдела могут включать в себя следующие проявления:</vt:lpstr>
      <vt:lpstr>Существуют и другие специфические симптомы межпозвоночной грыжи поясничного отдела позвоночника, которые могут выражаться в виде:</vt:lpstr>
      <vt:lpstr>Диагностика поясничной грыжи</vt:lpstr>
      <vt:lpstr>Лечение</vt:lpstr>
      <vt:lpstr>Медикаментозное лечение поясничной грыжи</vt:lpstr>
      <vt:lpstr>Медикаментозное лечение поясничной грыжи</vt:lpstr>
      <vt:lpstr>Медикаментозное лечение поясничной грыжи</vt:lpstr>
      <vt:lpstr>Физиотерапия</vt:lpstr>
      <vt:lpstr>Лечебная физкультура</vt:lpstr>
      <vt:lpstr>Массаж</vt:lpstr>
      <vt:lpstr>Оперативное лечение грыжи поясничного отдела</vt:lpstr>
      <vt:lpstr>В современных условиях стараются выполнять эндоскопические, малоинвазивные виды операций:</vt:lpstr>
      <vt:lpstr>В современных условиях стараются выполнять эндоскопические, малоинвазивные виды операций:</vt:lpstr>
      <vt:lpstr>Список использованной литературы:</vt:lpstr>
      <vt:lpstr>Спасибо за внимание!</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Дегенеративное поражение поясничных межпозвонковых дисков: этиология и патогенез. Грыжа поясничного межпозвонкового диска.</dc:title>
  <dc:creator>Антон</dc:creator>
  <cp:lastModifiedBy>Антон</cp:lastModifiedBy>
  <cp:revision>15</cp:revision>
  <dcterms:created xsi:type="dcterms:W3CDTF">2016-10-27T11:50:11Z</dcterms:created>
  <dcterms:modified xsi:type="dcterms:W3CDTF">2016-10-27T19:29:01Z</dcterms:modified>
</cp:coreProperties>
</file>