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2" r:id="rId10"/>
    <p:sldId id="266" r:id="rId11"/>
    <p:sldId id="263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6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2A30A0D-1149-4210-971F-FFD0435A9106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72C9792-1A70-42AA-A0E3-33E97B6B342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doctor-neurologist.ru/osteoxondroz-poyasnichnogo-otdela-prichiny-simptomy-diagnostika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2543596"/>
          </a:xfrm>
        </p:spPr>
        <p:txBody>
          <a:bodyPr>
            <a:noAutofit/>
          </a:bodyPr>
          <a:lstStyle/>
          <a:p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Дегенеративный стеноз позвоночного канала на поясничном уровне. Факторы компрессии корешков конского хвоста. Консервативное и хирургическое лечение.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593079"/>
          </a:xfrm>
        </p:spPr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3053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1" y="1916832"/>
            <a:ext cx="8028880" cy="494116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Цель </a:t>
            </a:r>
            <a:r>
              <a:rPr lang="ru-RU" dirty="0"/>
              <a:t>лекции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Задачи </a:t>
            </a:r>
            <a:r>
              <a:rPr lang="ru-RU" dirty="0"/>
              <a:t>лекции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Определение и общие сведения о стенозе позвоночного канала, </a:t>
            </a:r>
            <a:r>
              <a:rPr lang="ru-RU" dirty="0"/>
              <a:t>факторы, ведущие к </a:t>
            </a:r>
            <a:r>
              <a:rPr lang="ru-RU" dirty="0" smtClean="0"/>
              <a:t>данной патологии.</a:t>
            </a:r>
            <a:endParaRPr lang="ru-RU" dirty="0"/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 Симптомы стеноза позвоночного канала</a:t>
            </a:r>
            <a:endParaRPr lang="ru-RU" dirty="0"/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 Диагностика</a:t>
            </a:r>
            <a:endParaRPr lang="ru-RU" dirty="0"/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Консервативное лечение и его виды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Оперативное лечение и его виды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Синдром конского хвоста: причины, факторы, симптомы</a:t>
            </a:r>
            <a:endParaRPr lang="ru-RU" dirty="0"/>
          </a:p>
          <a:p>
            <a:pPr marL="457200" indent="-457200">
              <a:buFont typeface="+mj-lt"/>
              <a:buAutoNum type="arabicPeriod"/>
            </a:pPr>
            <a:r>
              <a:rPr lang="ru-RU" dirty="0" smtClean="0"/>
              <a:t>Список </a:t>
            </a:r>
            <a:r>
              <a:rPr lang="ru-RU" dirty="0"/>
              <a:t>литературы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лекции: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291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08624"/>
            <a:ext cx="5059363" cy="379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420888"/>
            <a:ext cx="7408333" cy="3450696"/>
          </a:xfrm>
        </p:spPr>
        <p:txBody>
          <a:bodyPr/>
          <a:lstStyle/>
          <a:p>
            <a:r>
              <a:rPr lang="ru-RU" dirty="0"/>
              <a:t>Ознакомить с </a:t>
            </a:r>
            <a:r>
              <a:rPr lang="ru-RU" dirty="0" smtClean="0"/>
              <a:t>данным заболеванием, </a:t>
            </a:r>
            <a:r>
              <a:rPr lang="ru-RU" dirty="0"/>
              <a:t>причинами </a:t>
            </a:r>
            <a:r>
              <a:rPr lang="ru-RU" dirty="0" smtClean="0"/>
              <a:t>его развития</a:t>
            </a:r>
            <a:r>
              <a:rPr lang="ru-RU" dirty="0"/>
              <a:t>, методами диагностики и основными вариантами лечения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8969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6577" y="1988840"/>
            <a:ext cx="8217831" cy="48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</a:t>
            </a:r>
            <a:r>
              <a:rPr lang="ru-RU" dirty="0"/>
              <a:t>. </a:t>
            </a:r>
            <a:r>
              <a:rPr lang="ru-RU" dirty="0" smtClean="0"/>
              <a:t>Ознакомиться </a:t>
            </a:r>
            <a:r>
              <a:rPr lang="ru-RU" dirty="0"/>
              <a:t>с понятием </a:t>
            </a:r>
            <a:r>
              <a:rPr lang="ru-RU" dirty="0" smtClean="0"/>
              <a:t>«стеноз позвоночного канала» и его критериями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2</a:t>
            </a:r>
            <a:r>
              <a:rPr lang="ru-RU" dirty="0"/>
              <a:t>. Разобрать причины возникновения </a:t>
            </a:r>
            <a:r>
              <a:rPr lang="ru-RU" dirty="0" smtClean="0"/>
              <a:t>данного заболевания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3. Разобрать основными методы диагностики и лечения </a:t>
            </a:r>
            <a:r>
              <a:rPr lang="ru-RU" dirty="0" smtClean="0"/>
              <a:t>стеноза позвоночного канала</a:t>
            </a:r>
          </a:p>
          <a:p>
            <a:pPr marL="0" indent="0">
              <a:buNone/>
            </a:pPr>
            <a:r>
              <a:rPr lang="ru-RU" dirty="0" smtClean="0"/>
              <a:t>4. Разобрать группу симптомов стеноза</a:t>
            </a:r>
          </a:p>
          <a:p>
            <a:pPr marL="0" indent="0">
              <a:buNone/>
            </a:pPr>
            <a:r>
              <a:rPr lang="ru-RU" dirty="0" smtClean="0"/>
              <a:t>5. Освоить понятие «синдром конского хвоста», а также причины и факторы, ведущие к данному заболеванию, симптомы СКХ</a:t>
            </a:r>
          </a:p>
          <a:p>
            <a:pPr marL="0" indent="0">
              <a:buNone/>
            </a:pPr>
            <a:r>
              <a:rPr lang="ru-RU" dirty="0" smtClean="0"/>
              <a:t>6. Ознакомиться с основными методами оперативного лечения стеноза позвоночного канала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лекции: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0836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272" y="3068960"/>
            <a:ext cx="5261728" cy="3600400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132856"/>
            <a:ext cx="5868322" cy="3240360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Стеноз позвоночного канала поясничного отдела позвоночника – это патологическое состояние, </a:t>
            </a:r>
          </a:p>
          <a:p>
            <a:pPr marL="0" indent="0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котором уменьшены размеры канала.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Определение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1564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420888"/>
            <a:ext cx="7408333" cy="3450696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норме переднезадний размер (сагиттальный) позвоночного канала на поясничном уровне составляет 15-25 мм, поперечный – 26-30 мм.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 уровне заканчивается спинной мозг человека и располагается так называемый конский хвост (группа корешков спинного мозга в виде пучка).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Общие сведения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33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996952"/>
            <a:ext cx="3554720" cy="3669388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708920"/>
            <a:ext cx="6652261" cy="2193693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сагиттального размера до 12 мм называется относительным стенозом, что означает следующее: клинические проявления сужения могут возникать, а могут отсутствовать.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Относительный стеноз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420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996952"/>
            <a:ext cx="3554720" cy="3669388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4580" y="2290941"/>
            <a:ext cx="6300192" cy="2520280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переднезадний размер составляет 10 мм и менее, тогда это уже абсолютный стеноз, всегда имеющий клинические признаки.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Абсолютный стеноз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924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" y="1255362"/>
            <a:ext cx="9129370" cy="5602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Стеноз позвоночного канала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882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703" y="2780928"/>
            <a:ext cx="3554720" cy="3669388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267958"/>
            <a:ext cx="6520796" cy="4567059"/>
          </a:xfrm>
        </p:spPr>
        <p:txBody>
          <a:bodyPr>
            <a:noAutofit/>
          </a:bodyPr>
          <a:lstStyle/>
          <a:p>
            <a:r>
              <a:rPr lang="ru-RU" dirty="0" smtClean="0"/>
              <a:t>центральный</a:t>
            </a:r>
            <a:r>
              <a:rPr lang="ru-RU" dirty="0"/>
              <a:t>: уменьшение переднезаднего размера;</a:t>
            </a:r>
          </a:p>
          <a:p>
            <a:r>
              <a:rPr lang="ru-RU" dirty="0"/>
              <a:t>латеральный: сужение в области межпозвоночного отверстия, то есть места выхода корешка спинномозгового нерва из позвоночного канала между двумя соседними позвонками. Латеральным стенозом считается уменьшение размеров межпозвоночного отверстия до 4 мм;</a:t>
            </a:r>
          </a:p>
          <a:p>
            <a:r>
              <a:rPr lang="ru-RU" dirty="0"/>
              <a:t>комбинированный: уменьшение всех размеров.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858424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С точки зрения анатомии выделяют три вида стеноза позвоночного канала на поясничном уровне: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8553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971794"/>
            <a:ext cx="4813126" cy="3850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204864"/>
            <a:ext cx="5212101" cy="356184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Стеноз поясничного отдела позвоночника может быть врожденным или приобретенным.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 стеноза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246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703" y="2780928"/>
            <a:ext cx="3554720" cy="3669388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267958"/>
            <a:ext cx="6520796" cy="4567059"/>
          </a:xfrm>
        </p:spPr>
        <p:txBody>
          <a:bodyPr>
            <a:noAutofit/>
          </a:bodyPr>
          <a:lstStyle/>
          <a:p>
            <a:r>
              <a:rPr lang="ru-RU" dirty="0"/>
              <a:t>Врожденный (идиопатический) стеноз обусловлен особенностями строения позвонков: увеличением толщины дуги позвонка, укорочением дуги, снижением высоты тела, укорочением ножки и тому подобными изменениями.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Причины стеноза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5701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723487"/>
            <a:ext cx="3058585" cy="4104456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060848"/>
            <a:ext cx="6520796" cy="47741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Приобретенный стеноз встречается значительно чаще. Он может быть обусловлен</a:t>
            </a:r>
            <a:r>
              <a:rPr lang="ru-RU" dirty="0" smtClean="0"/>
              <a:t>:</a:t>
            </a:r>
          </a:p>
          <a:p>
            <a:pPr marL="457200" indent="-457200">
              <a:buAutoNum type="arabicParenR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дегенеративными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процессами в позвоночнике: 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Остеохондроз поясничного отдела: причины, симптомы, диагностика"/>
              </a:rPr>
              <a:t>остеохондроз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Остеохондроз поясничного отдела: причины, симптомы, диагностика"/>
              </a:rPr>
              <a:t>поясничного отдела позвоночника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деформирующий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спондилез,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артроз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межпозвоночных суставов, дегенеративный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спондилолистез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протрузии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грыжи межпозвоночных дисков, обызвествление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утолщение связок позвоночника;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Причины стеноза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37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723487"/>
            <a:ext cx="3058585" cy="4104456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060848"/>
            <a:ext cx="6520796" cy="477416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травмами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ятрогенными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причинами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ляминэктомии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(удаление части дуги позвонка),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артродеза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спондилодеза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(фиксации суставов или позвонков соответственно с помощью дополнительных приспособлений, например, металлических конструкций) в результате формирования спаек и послеоперационных рубцов;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Приобретенный стеноз</a:t>
            </a:r>
            <a:br>
              <a:rPr lang="ru-RU" sz="4000" dirty="0" smtClean="0"/>
            </a:br>
            <a:r>
              <a:rPr lang="ru-RU" sz="4000" dirty="0" smtClean="0"/>
              <a:t>(продолжение)</a:t>
            </a:r>
            <a:br>
              <a:rPr lang="ru-RU" sz="4000" dirty="0" smtClean="0"/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0215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723487"/>
            <a:ext cx="3058585" cy="4104456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2852936"/>
            <a:ext cx="5652120" cy="47971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другими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заболеваниями: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болезнь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Педжетта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болезнь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Бехтерева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анкилозирующий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спондилит),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ревматоидный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артрит,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опухоли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поясничного отдела,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акромегалия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Приобретенный стеноз</a:t>
            </a:r>
            <a:br>
              <a:rPr lang="ru-RU" sz="4000" dirty="0" smtClean="0"/>
            </a:br>
            <a:r>
              <a:rPr lang="ru-RU" sz="4000" dirty="0" smtClean="0"/>
              <a:t>( продолжение)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91419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960" y="2959774"/>
            <a:ext cx="3865612" cy="3865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1916832"/>
            <a:ext cx="5652120" cy="4797152"/>
          </a:xfrm>
        </p:spPr>
        <p:txBody>
          <a:bodyPr>
            <a:noAutofit/>
          </a:bodyPr>
          <a:lstStyle/>
          <a:p>
            <a:r>
              <a:rPr lang="ru-RU" dirty="0"/>
              <a:t>Дегенеративные изменения позвоночника являются самой распространенной причиной стеноза позвоночного канала поясничного отдела.</a:t>
            </a:r>
          </a:p>
          <a:p>
            <a:r>
              <a:rPr lang="ru-RU" dirty="0"/>
              <a:t>Довольно распространенной является ситуация, когда у больного имеется одновременно врожденное и приобретенное сужение позвоночного канала.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Общие сведения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85310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960" y="2959774"/>
            <a:ext cx="3865612" cy="3865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492896"/>
            <a:ext cx="5724128" cy="31683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развитии симптомов стеноза позвоночного канала поясничного отдела позвоночника, кроме самого сужения, может играть роль нарушение кровоснабжения корешков спинномозговых нервов, возникающее в результате сдавления сосудов,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венозного оттока.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Общие сведения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810203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960" y="2959774"/>
            <a:ext cx="3865612" cy="3865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7137" y="1751371"/>
            <a:ext cx="5724128" cy="31683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Стеноз позвоночного канала на поясничном уровне является довольно распространенным заболеванием, потому что с возрастом у каждого (!) человека развиваются процессы старения позвоночника, проявляющиеся дегенеративными изменениями. Чаще стеноз проявляет себя после 50 лет, более подвержены заболеванию мужчины.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36104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Общие сведения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92033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087457"/>
            <a:ext cx="6120680" cy="47705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b="1" i="1" dirty="0" smtClean="0"/>
              <a:t>1) нейрогенная </a:t>
            </a:r>
            <a:r>
              <a:rPr lang="ru-RU" b="1" i="1" dirty="0"/>
              <a:t>(каудогенная) перемежающаяся хромота </a:t>
            </a:r>
            <a:r>
              <a:rPr lang="ru-RU" dirty="0"/>
              <a:t>– это ощущение болей, онемения, слабости в ногах, которое возникает только при ходьбе.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следующие: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556000"/>
            <a:ext cx="3810000" cy="330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029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898" y="3556000"/>
            <a:ext cx="3810000" cy="330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8778" y="2083978"/>
            <a:ext cx="6120680" cy="47705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Боль обычно носит двусторонний характер, не имеет четкой локализации (то есть при повторении эпизодов может отмечаться в другом месте), иногда даже не описывается больным как боль, а как трудно очерчиваемое неприятное ощущение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не дающее возможности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передвигаться</a:t>
            </a:r>
            <a:r>
              <a:rPr lang="ru-RU" dirty="0"/>
              <a:t>. Боль и слабость в ногах заставляют больного останавливаться, присаживаться, а иногда и </a:t>
            </a:r>
            <a:r>
              <a:rPr lang="ru-RU" dirty="0" smtClean="0"/>
              <a:t>ложиться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прямо на улице.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Характеристика боли при нейрогенной хромоте: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552220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8778" y="2083978"/>
            <a:ext cx="6120680" cy="47705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Боль исчезает в положении легкого сгибания ног в тазобедренных и коленных суставах при небольшом наклоне туловища вперед. В положении сидя подобные ощущения не возникают, даже когда человек выполняет физическую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нагрузку </a:t>
            </a:r>
            <a:r>
              <a:rPr lang="ru-RU" dirty="0"/>
              <a:t>(например, езда на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велосипеде</a:t>
            </a:r>
            <a:r>
              <a:rPr lang="ru-RU" dirty="0"/>
              <a:t>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Характеристика боли при нейрогенной хромоте: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212976"/>
            <a:ext cx="3333750" cy="3333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872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268760"/>
            <a:ext cx="5322115" cy="5322115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275" y="2852936"/>
            <a:ext cx="6120680" cy="47705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Иногда больные со стенозом позвоночного канала поясничного отдела позвоночника непроизвольно передвигаются в слегка согнутой позе (позе обезьяны), поскольку это позволяет ходить без усиления болевого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Характеристика боли при нейрогенной хромоте: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6621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727220"/>
            <a:ext cx="2543099" cy="4130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087457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/>
              <a:t>2</a:t>
            </a:r>
            <a:r>
              <a:rPr lang="ru-RU" b="1" i="1" dirty="0" smtClean="0"/>
              <a:t>) </a:t>
            </a:r>
            <a:r>
              <a:rPr lang="ru-RU" b="1" i="1" dirty="0"/>
              <a:t>боли в пояснице, крестце, копчике </a:t>
            </a:r>
            <a:r>
              <a:rPr lang="ru-RU" dirty="0"/>
              <a:t>могут носить разнообразный характер, но чаще тупые и ноющие, не зависят от положения тела, могут «отдавать» в ноги;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14210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727220"/>
            <a:ext cx="2543099" cy="4130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276872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боли в ногах обычно двусторонние, так называемые «корешковые».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термин означает особую локализацию болевого ощущения (или его распространения) –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лампасовидную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есть вдоль длины ноги в виде полосы.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92997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353" y="2708920"/>
            <a:ext cx="4149080" cy="4149080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108520" y="2276872"/>
            <a:ext cx="6408712" cy="4392488"/>
          </a:xfrm>
        </p:spPr>
        <p:txBody>
          <a:bodyPr/>
          <a:lstStyle/>
          <a:p>
            <a:r>
              <a:rPr lang="ru-RU" dirty="0"/>
              <a:t>«Лампас» может проходить по передней, боковой, задней поверхности ноги. Поскольку при стенозе обычно сдавливается несколько корешков спинного мозга, то и «лампасы» могут быть широкими. Сдавление корешков вызывает так называемые симптомы натяжения – </a:t>
            </a:r>
            <a:r>
              <a:rPr lang="ru-RU" dirty="0" err="1"/>
              <a:t>Лассега</a:t>
            </a:r>
            <a:r>
              <a:rPr lang="ru-RU" dirty="0"/>
              <a:t>, </a:t>
            </a:r>
            <a:r>
              <a:rPr lang="ru-RU" dirty="0" err="1"/>
              <a:t>Вассермана</a:t>
            </a:r>
            <a:r>
              <a:rPr lang="ru-RU" dirty="0"/>
              <a:t>, которые вызываются пассивным подъемом выпрямленной ноги в различной позе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</a:t>
            </a:r>
            <a:r>
              <a:rPr lang="ru-RU" dirty="0" err="1" smtClean="0"/>
              <a:t>Лампасовидное</a:t>
            </a:r>
            <a:r>
              <a:rPr lang="ru-RU" dirty="0" smtClean="0"/>
              <a:t>» распространение боли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882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727220"/>
            <a:ext cx="2543099" cy="4130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276872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чувствительности в ногах: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утрачивается ощущение прикосновения, не улавливается разница между острым и тупым прикосновением, иногда с закрытыми глазами больному трудно описать положение пальцев ног, которое им придал доктор (например, согнул или разогнул). Аналогичные изменения могут быть и в паху, в области половых органов;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40853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473" y="3048000"/>
            <a:ext cx="57150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276872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покалывания, ползания мурашек, жжения в ногах и тому подобные ощущения;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11527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996952"/>
            <a:ext cx="3322340" cy="3654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276872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функции тазовых органов: изменение мочеиспускания по типу задержки или наоборот недержания, повелительные позывы к мочеиспусканию (то есть требующие немедленного удовлетворения), нарушение потенции, дефекации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670358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276872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7)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или отсутствие коленного,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ахиллового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подошвенного рефлексов;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429000"/>
            <a:ext cx="7090190" cy="3190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8316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380" y="3140968"/>
            <a:ext cx="5138936" cy="3854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276872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крампи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(болезненные судороги) в мышцах ног, особенно после небольшой физической нагрузки, непроизвольные подергивания отдельных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мышечных</a:t>
            </a:r>
          </a:p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пучков без болевых ощущений;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841795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4077072"/>
            <a:ext cx="44577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2276872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слабость (парезы) в ногах: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может касаться отдельных движений (например, больному трудно стоять на носках или пройтись на пятках), а может носить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генерализованный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захватывающий полностью ноги, характер;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294268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542" y="3429000"/>
            <a:ext cx="4732892" cy="3292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1666" y="2102946"/>
            <a:ext cx="6120680" cy="4770543"/>
          </a:xfrm>
        </p:spPr>
        <p:txBody>
          <a:bodyPr>
            <a:no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10) похудение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(истончение) ног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счет дистрофических изменений в мышцах, которые возникают при длительном сдавлении нервных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корешков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Самые характерные признаки стеноза позвоночного канала поясничного уровня </a:t>
            </a:r>
            <a:r>
              <a:rPr lang="ru-RU" sz="3600" dirty="0" smtClean="0"/>
              <a:t>следующие</a:t>
            </a:r>
            <a:r>
              <a:rPr lang="ru-RU" sz="3600" dirty="0"/>
              <a:t> </a:t>
            </a:r>
            <a:r>
              <a:rPr lang="ru-RU" sz="3600" dirty="0" smtClean="0"/>
              <a:t>(продолжение):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91338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664" y="3877934"/>
            <a:ext cx="3839344" cy="2879508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108520" y="1844824"/>
            <a:ext cx="6120680" cy="4770543"/>
          </a:xfrm>
        </p:spPr>
        <p:txBody>
          <a:bodyPr>
            <a:noAutofit/>
          </a:bodyPr>
          <a:lstStyle/>
          <a:p>
            <a:r>
              <a:rPr lang="ru-RU" dirty="0"/>
              <a:t>В основе диагностики стеноза позвоночного канала поясничного отдела позвоночника лежат клинические симптомы (особенно нейрогенная перемежающаяся хромота), данные неврологического осмотра (изменения чувствительности, рефлексов, наличие симптомов натяжения, парезов, похудение конечностей) и данные дополнительных методов обследования.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Диагностика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74039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664" y="3877934"/>
            <a:ext cx="3839344" cy="2879508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-108520" y="1844824"/>
            <a:ext cx="6120680" cy="4770543"/>
          </a:xfrm>
        </p:spPr>
        <p:txBody>
          <a:bodyPr>
            <a:noAutofit/>
          </a:bodyPr>
          <a:lstStyle/>
          <a:p>
            <a:r>
              <a:rPr lang="ru-RU" dirty="0"/>
              <a:t>Из дополнительных методов обследования наиболее информативными являются рентгенография пояснично-крестцового отдела позвоночника, компьютерная томография (КТ) и магнитно-резонансная томография (МРТ). </a:t>
            </a:r>
            <a:endParaRPr lang="ru-RU" dirty="0" smtClean="0"/>
          </a:p>
          <a:p>
            <a:r>
              <a:rPr lang="ru-RU" dirty="0"/>
              <a:t>Эти методы позволяют измерить размеры позвоночного канала. Конечно, КТ и МРТ являются более точными методиками. 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Диагностика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244001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664" y="3877934"/>
            <a:ext cx="3839344" cy="2879508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708920"/>
            <a:ext cx="6120680" cy="4770543"/>
          </a:xfrm>
        </p:spPr>
        <p:txBody>
          <a:bodyPr>
            <a:noAutofit/>
          </a:bodyPr>
          <a:lstStyle/>
          <a:p>
            <a:r>
              <a:rPr lang="ru-RU" dirty="0"/>
              <a:t>В некоторых случаях для подтверждения диагноза может понадобиться </a:t>
            </a:r>
            <a:r>
              <a:rPr lang="ru-RU" dirty="0" err="1"/>
              <a:t>электронейромиография</a:t>
            </a:r>
            <a:r>
              <a:rPr lang="ru-RU" dirty="0"/>
              <a:t>,  </a:t>
            </a:r>
            <a:r>
              <a:rPr lang="ru-RU" dirty="0" err="1"/>
              <a:t>миелография</a:t>
            </a:r>
            <a:r>
              <a:rPr lang="ru-RU" dirty="0"/>
              <a:t>, </a:t>
            </a:r>
            <a:r>
              <a:rPr lang="ru-RU" dirty="0" err="1"/>
              <a:t>сцинтиграфия</a:t>
            </a:r>
            <a:r>
              <a:rPr lang="ru-RU" dirty="0"/>
              <a:t>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Диагностика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84818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708920"/>
            <a:ext cx="6120680" cy="4770543"/>
          </a:xfrm>
        </p:spPr>
        <p:txBody>
          <a:bodyPr>
            <a:noAutofit/>
          </a:bodyPr>
          <a:lstStyle/>
          <a:p>
            <a:r>
              <a:rPr lang="ru-RU" dirty="0"/>
              <a:t>Лечение стеноза позвоночного канала поясничного отдела позвоночника может быть консервативным и оперативным.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7202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708920"/>
            <a:ext cx="6120680" cy="4770543"/>
          </a:xfrm>
        </p:spPr>
        <p:txBody>
          <a:bodyPr>
            <a:noAutofit/>
          </a:bodyPr>
          <a:lstStyle/>
          <a:p>
            <a:r>
              <a:rPr lang="ru-RU" dirty="0"/>
              <a:t>Консервативное лечение применяют в случаях незначительного (относительного)  стеноза, при отсутствии выраженных неврологических нарушений (когда преимущественными жалобами являются боли в пояснице и ногах), при своевременном обращении за медицинской помощью.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7671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708920"/>
            <a:ext cx="6120680" cy="4770543"/>
          </a:xfrm>
        </p:spPr>
        <p:txBody>
          <a:bodyPr>
            <a:noAutofit/>
          </a:bodyPr>
          <a:lstStyle/>
          <a:p>
            <a:r>
              <a:rPr lang="ru-RU" dirty="0"/>
              <a:t>Консервативное лечение заключается в применении медикаментозных препаратов, физиотерапевтических процедур, массажа, лечебной физкультуры. Только комплексное использование этих методов может дать положительный результат.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02545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307049"/>
            <a:ext cx="6120680" cy="47705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Медикаментозное лечение заключается в применении следующих средств</a:t>
            </a:r>
            <a:r>
              <a:rPr lang="ru-RU" dirty="0" smtClean="0"/>
              <a:t>:</a:t>
            </a:r>
          </a:p>
          <a:p>
            <a:r>
              <a:rPr lang="ru-RU" dirty="0"/>
              <a:t>нестероидных противовоспалительных препаратов: они позволяют ликвидировать болевой синдром, снять воспалительный процесс (которому подвергается нервный корешок при сдавлении), уменьшить отек в области нервного корешка.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6224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549593"/>
            <a:ext cx="3810000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307049"/>
            <a:ext cx="6120680" cy="47705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/>
              <a:t>Их этой группы препаратов чаще применяют </a:t>
            </a:r>
            <a:r>
              <a:rPr lang="ru-RU" dirty="0" err="1"/>
              <a:t>Ксефокам</a:t>
            </a:r>
            <a:r>
              <a:rPr lang="ru-RU" dirty="0"/>
              <a:t>, Ибупрофен, </a:t>
            </a:r>
            <a:r>
              <a:rPr lang="ru-RU" dirty="0" err="1"/>
              <a:t>Ревмоксикам</a:t>
            </a:r>
            <a:r>
              <a:rPr lang="ru-RU" dirty="0"/>
              <a:t>, </a:t>
            </a:r>
            <a:r>
              <a:rPr lang="ru-RU" dirty="0" err="1"/>
              <a:t>Диклофенак</a:t>
            </a:r>
            <a:r>
              <a:rPr lang="ru-RU" dirty="0"/>
              <a:t> (</a:t>
            </a:r>
            <a:r>
              <a:rPr lang="ru-RU" dirty="0" err="1"/>
              <a:t>Диклоберл</a:t>
            </a:r>
            <a:r>
              <a:rPr lang="ru-RU" dirty="0"/>
              <a:t>, </a:t>
            </a:r>
            <a:r>
              <a:rPr lang="ru-RU" dirty="0" err="1"/>
              <a:t>Наклофен</a:t>
            </a:r>
            <a:r>
              <a:rPr lang="ru-RU" dirty="0"/>
              <a:t>, </a:t>
            </a:r>
            <a:r>
              <a:rPr lang="ru-RU" dirty="0" err="1"/>
              <a:t>Вольтарен</a:t>
            </a:r>
            <a:r>
              <a:rPr lang="ru-RU" dirty="0"/>
              <a:t>, </a:t>
            </a:r>
            <a:r>
              <a:rPr lang="ru-RU" dirty="0" err="1"/>
              <a:t>Раптен</a:t>
            </a:r>
            <a:r>
              <a:rPr lang="ru-RU" dirty="0"/>
              <a:t> рапид и другие). Причем существуют различные формы этих лекарственных средств (мази, гели, таблетки, капсулы, инъекции, пластыри), позволяющие использовать их как </a:t>
            </a:r>
            <a:r>
              <a:rPr lang="ru-RU" dirty="0" err="1"/>
              <a:t>местно</a:t>
            </a:r>
            <a:r>
              <a:rPr lang="ru-RU" dirty="0"/>
              <a:t>, так и </a:t>
            </a:r>
            <a:r>
              <a:rPr lang="ru-RU" dirty="0" smtClean="0"/>
              <a:t>внутрь.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Консервативное лечение:</a:t>
            </a:r>
            <a:br>
              <a:rPr lang="ru-RU" sz="3600" dirty="0" smtClean="0"/>
            </a:br>
            <a:r>
              <a:rPr lang="ru-RU" sz="3600" dirty="0" smtClean="0"/>
              <a:t>НПВП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068955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1337" y="3429000"/>
            <a:ext cx="5796136" cy="2922151"/>
          </a:xfrm>
        </p:spPr>
        <p:txBody>
          <a:bodyPr>
            <a:noAutofit/>
          </a:bodyPr>
          <a:lstStyle/>
          <a:p>
            <a:r>
              <a:rPr lang="ru-RU" dirty="0" err="1" smtClean="0"/>
              <a:t>миорелаксанты</a:t>
            </a:r>
            <a:r>
              <a:rPr lang="ru-RU" dirty="0" smtClean="0"/>
              <a:t>: </a:t>
            </a:r>
            <a:r>
              <a:rPr lang="ru-RU" dirty="0" err="1"/>
              <a:t>Тизанидин</a:t>
            </a:r>
            <a:r>
              <a:rPr lang="ru-RU" dirty="0"/>
              <a:t> (</a:t>
            </a:r>
            <a:r>
              <a:rPr lang="ru-RU" dirty="0" err="1"/>
              <a:t>Сирдалуд</a:t>
            </a:r>
            <a:r>
              <a:rPr lang="ru-RU" dirty="0"/>
              <a:t>), </a:t>
            </a:r>
            <a:r>
              <a:rPr lang="ru-RU" dirty="0" err="1"/>
              <a:t>Мидокалм</a:t>
            </a:r>
            <a:r>
              <a:rPr lang="ru-RU" dirty="0"/>
              <a:t>. Они используются для снятия выраженного мышечного напряжения;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16479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1337" y="3429000"/>
            <a:ext cx="5796136" cy="2922151"/>
          </a:xfrm>
        </p:spPr>
        <p:txBody>
          <a:bodyPr>
            <a:noAutofit/>
          </a:bodyPr>
          <a:lstStyle/>
          <a:p>
            <a:r>
              <a:rPr lang="ru-RU" dirty="0" smtClean="0"/>
              <a:t>витамины </a:t>
            </a:r>
            <a:r>
              <a:rPr lang="ru-RU" dirty="0"/>
              <a:t>группы В (</a:t>
            </a:r>
            <a:r>
              <a:rPr lang="ru-RU" dirty="0" err="1"/>
              <a:t>Комбилипен</a:t>
            </a:r>
            <a:r>
              <a:rPr lang="ru-RU" dirty="0"/>
              <a:t>, </a:t>
            </a:r>
            <a:r>
              <a:rPr lang="ru-RU" dirty="0" err="1"/>
              <a:t>Мильгамма</a:t>
            </a:r>
            <a:r>
              <a:rPr lang="ru-RU" dirty="0"/>
              <a:t>, </a:t>
            </a:r>
            <a:r>
              <a:rPr lang="ru-RU" dirty="0" err="1"/>
              <a:t>Нейрорубин</a:t>
            </a:r>
            <a:r>
              <a:rPr lang="ru-RU" dirty="0"/>
              <a:t>, </a:t>
            </a:r>
            <a:r>
              <a:rPr lang="ru-RU" dirty="0" err="1"/>
              <a:t>Нейровитан</a:t>
            </a:r>
            <a:r>
              <a:rPr lang="ru-RU" dirty="0"/>
              <a:t> и другие) в связи с их положительным действием на структуры периферической нервной системы, а также с обезболивающим действием;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00745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11300"/>
            <a:ext cx="5796136" cy="2922151"/>
          </a:xfrm>
        </p:spPr>
        <p:txBody>
          <a:bodyPr>
            <a:noAutofit/>
          </a:bodyPr>
          <a:lstStyle/>
          <a:p>
            <a:r>
              <a:rPr lang="ru-RU" dirty="0" smtClean="0"/>
              <a:t>сосудистые средства, </a:t>
            </a:r>
            <a:r>
              <a:rPr lang="ru-RU" dirty="0"/>
              <a:t>позволяющих улучшить кровоток (а значит, и питание нервных корешков), обеспечить оптимальный венозный отток и </a:t>
            </a:r>
            <a:r>
              <a:rPr lang="ru-RU" dirty="0" err="1"/>
              <a:t>ликвороциркуляцию</a:t>
            </a:r>
            <a:r>
              <a:rPr lang="ru-RU" dirty="0"/>
              <a:t>: </a:t>
            </a:r>
            <a:r>
              <a:rPr lang="ru-RU" dirty="0" err="1"/>
              <a:t>Курантил</a:t>
            </a:r>
            <a:r>
              <a:rPr lang="ru-RU" dirty="0"/>
              <a:t> (</a:t>
            </a:r>
            <a:r>
              <a:rPr lang="ru-RU" dirty="0" err="1"/>
              <a:t>Дипиридамол</a:t>
            </a:r>
            <a:r>
              <a:rPr lang="ru-RU" dirty="0"/>
              <a:t>), </a:t>
            </a:r>
            <a:r>
              <a:rPr lang="ru-RU" dirty="0" err="1"/>
              <a:t>Пентоксифиллин</a:t>
            </a:r>
            <a:r>
              <a:rPr lang="ru-RU" dirty="0"/>
              <a:t>, препараты никотиновой кислоты, </a:t>
            </a:r>
            <a:r>
              <a:rPr lang="ru-RU" dirty="0" err="1"/>
              <a:t>Ницерголин</a:t>
            </a:r>
            <a:r>
              <a:rPr lang="ru-RU" dirty="0"/>
              <a:t>, </a:t>
            </a:r>
            <a:r>
              <a:rPr lang="ru-RU" dirty="0" err="1"/>
              <a:t>Кавинтон</a:t>
            </a:r>
            <a:r>
              <a:rPr lang="ru-RU" dirty="0"/>
              <a:t>, </a:t>
            </a:r>
            <a:r>
              <a:rPr lang="ru-RU" dirty="0" err="1"/>
              <a:t>Эскузан</a:t>
            </a:r>
            <a:r>
              <a:rPr lang="ru-RU" dirty="0"/>
              <a:t>, </a:t>
            </a:r>
            <a:r>
              <a:rPr lang="ru-RU" dirty="0" err="1"/>
              <a:t>Детралекс</a:t>
            </a:r>
            <a:r>
              <a:rPr lang="ru-RU" dirty="0"/>
              <a:t>, </a:t>
            </a:r>
            <a:r>
              <a:rPr lang="ru-RU" dirty="0" err="1"/>
              <a:t>Веноплант</a:t>
            </a:r>
            <a:r>
              <a:rPr lang="ru-RU" dirty="0"/>
              <a:t> и другие;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892241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11300"/>
            <a:ext cx="5796136" cy="3798020"/>
          </a:xfrm>
        </p:spPr>
        <p:txBody>
          <a:bodyPr>
            <a:noAutofit/>
          </a:bodyPr>
          <a:lstStyle/>
          <a:p>
            <a:r>
              <a:rPr lang="ru-RU" dirty="0" err="1" smtClean="0"/>
              <a:t>противоотечные</a:t>
            </a:r>
            <a:r>
              <a:rPr lang="ru-RU" dirty="0" smtClean="0"/>
              <a:t> препараты: </a:t>
            </a:r>
            <a:r>
              <a:rPr lang="ru-RU" dirty="0"/>
              <a:t>L-Лизина </a:t>
            </a:r>
            <a:r>
              <a:rPr lang="ru-RU" dirty="0" err="1"/>
              <a:t>эсцинат</a:t>
            </a:r>
            <a:r>
              <a:rPr lang="ru-RU" dirty="0"/>
              <a:t>, Цикло-3-форт, </a:t>
            </a:r>
            <a:r>
              <a:rPr lang="ru-RU" dirty="0" err="1"/>
              <a:t>Диакарб</a:t>
            </a:r>
            <a:r>
              <a:rPr lang="ru-RU" dirty="0"/>
              <a:t>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7991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11300"/>
            <a:ext cx="5796136" cy="3798020"/>
          </a:xfrm>
        </p:spPr>
        <p:txBody>
          <a:bodyPr>
            <a:noAutofit/>
          </a:bodyPr>
          <a:lstStyle/>
          <a:p>
            <a:r>
              <a:rPr lang="ru-RU" dirty="0" smtClean="0"/>
              <a:t>медикаментозные блокады (</a:t>
            </a:r>
            <a:r>
              <a:rPr lang="ru-RU" dirty="0" err="1" smtClean="0"/>
              <a:t>эпидуральных</a:t>
            </a:r>
            <a:r>
              <a:rPr lang="ru-RU" dirty="0"/>
              <a:t>, крестцовых) с использованием анестетиков (</a:t>
            </a:r>
            <a:r>
              <a:rPr lang="ru-RU" dirty="0" err="1"/>
              <a:t>Лидокаин</a:t>
            </a:r>
            <a:r>
              <a:rPr lang="ru-RU" dirty="0"/>
              <a:t>) и гормонов. Они могут быть весьма эффективными для снятия болевого синдрома и отека.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835955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11300"/>
            <a:ext cx="5796136" cy="3798020"/>
          </a:xfrm>
        </p:spPr>
        <p:txBody>
          <a:bodyPr>
            <a:noAutofit/>
          </a:bodyPr>
          <a:lstStyle/>
          <a:p>
            <a:r>
              <a:rPr lang="ru-RU" dirty="0"/>
              <a:t>Наряду с медикаментозным лечением используют </a:t>
            </a:r>
            <a:r>
              <a:rPr lang="ru-RU" dirty="0" err="1"/>
              <a:t>физиопроцедуры</a:t>
            </a:r>
            <a:r>
              <a:rPr lang="ru-RU" dirty="0"/>
              <a:t>. Их спектр довольно разнообразен: это и электрофорез с различными препаратами, и </a:t>
            </a:r>
            <a:r>
              <a:rPr lang="ru-RU" dirty="0" err="1"/>
              <a:t>воздействиесинусоидальными</a:t>
            </a:r>
            <a:r>
              <a:rPr lang="ru-RU" dirty="0"/>
              <a:t> модулированными токами (</a:t>
            </a:r>
            <a:r>
              <a:rPr lang="ru-RU" dirty="0" err="1"/>
              <a:t>амплипульс</a:t>
            </a:r>
            <a:r>
              <a:rPr lang="ru-RU" dirty="0"/>
              <a:t>), и грязелечение, и </a:t>
            </a:r>
            <a:r>
              <a:rPr lang="ru-RU" dirty="0" err="1"/>
              <a:t>магнитотерапия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Консервативное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289725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11300"/>
            <a:ext cx="5796136" cy="3798020"/>
          </a:xfrm>
        </p:spPr>
        <p:txBody>
          <a:bodyPr>
            <a:noAutofit/>
          </a:bodyPr>
          <a:lstStyle/>
          <a:p>
            <a:r>
              <a:rPr lang="ru-RU" dirty="0"/>
              <a:t>Оперативное лечение проводят при неэффективности консервативного, нарастании неврологической симптоматики, появлении парезов, нарушении функций тазовых органов, в запущенных случаях при позднем обращении.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Хирургическое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742941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532082"/>
            <a:ext cx="2880320" cy="43204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11300"/>
            <a:ext cx="5796136" cy="3798020"/>
          </a:xfrm>
        </p:spPr>
        <p:txBody>
          <a:bodyPr>
            <a:noAutofit/>
          </a:bodyPr>
          <a:lstStyle/>
          <a:p>
            <a:r>
              <a:rPr lang="ru-RU" dirty="0"/>
              <a:t>Цель хирургического вмешательства – освободить корешки спинномозговых нервов от сдавления. На сегодняшний день проводят как открытые обширные операции, так и эндоскопические, с минимальными разрезами тканей. 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Хирургическое лечение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44361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564903"/>
            <a:ext cx="3777411" cy="4197123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11300"/>
            <a:ext cx="5796136" cy="3798020"/>
          </a:xfrm>
        </p:spPr>
        <p:txBody>
          <a:bodyPr>
            <a:noAutofit/>
          </a:bodyPr>
          <a:lstStyle/>
          <a:p>
            <a:r>
              <a:rPr lang="ru-RU" b="1" i="1" dirty="0"/>
              <a:t>декомпрессионная </a:t>
            </a:r>
            <a:r>
              <a:rPr lang="ru-RU" b="1" i="1" dirty="0" err="1"/>
              <a:t>ляминэктомия</a:t>
            </a:r>
            <a:r>
              <a:rPr lang="ru-RU" b="1" i="1" dirty="0"/>
              <a:t>: </a:t>
            </a:r>
            <a:r>
              <a:rPr lang="ru-RU" dirty="0"/>
              <a:t>операция заключается в удалении части дуги позвонка, остистого отростка, части желтой связки, межпозвонковых суставов, что способствует расширению позвоночного канала и устранению сдавления корешков спинного мозга. Это самый ранний метод оперативного лечения, достаточно </a:t>
            </a:r>
            <a:r>
              <a:rPr lang="ru-RU" dirty="0" err="1"/>
              <a:t>травматичный</a:t>
            </a:r>
            <a:r>
              <a:rPr lang="ru-RU" dirty="0"/>
              <a:t>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Хирургическое лечение: методики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002324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11581"/>
            <a:ext cx="3153214" cy="4230751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2511300"/>
            <a:ext cx="5796136" cy="3798020"/>
          </a:xfrm>
        </p:spPr>
        <p:txBody>
          <a:bodyPr>
            <a:noAutofit/>
          </a:bodyPr>
          <a:lstStyle/>
          <a:p>
            <a:r>
              <a:rPr lang="ru-RU" b="1" i="1" dirty="0"/>
              <a:t>стабилизирующие операции</a:t>
            </a:r>
            <a:r>
              <a:rPr lang="ru-RU" dirty="0"/>
              <a:t>: обычно проводят в дополнение к предыдущей для усиления опорной функции позвоночника. Используют специальные металлические пластины (скобы), с помощью которых укрепляют позвоночный столб после декомпрессионной </a:t>
            </a:r>
            <a:r>
              <a:rPr lang="ru-RU" dirty="0" err="1"/>
              <a:t>ляминэктомии</a:t>
            </a:r>
            <a:r>
              <a:rPr lang="ru-RU" dirty="0"/>
              <a:t>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Хирургическое лечение: методики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4758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5" y="2644118"/>
            <a:ext cx="3752087" cy="4213882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348880"/>
            <a:ext cx="5796136" cy="3798020"/>
          </a:xfrm>
        </p:spPr>
        <p:txBody>
          <a:bodyPr>
            <a:noAutofit/>
          </a:bodyPr>
          <a:lstStyle/>
          <a:p>
            <a:r>
              <a:rPr lang="ru-RU" b="1" i="1" dirty="0"/>
              <a:t>микрохирургическая декомпрессия и установка систем межостистой динамической фиксации: </a:t>
            </a:r>
            <a:r>
              <a:rPr lang="ru-RU" dirty="0"/>
              <a:t>этот вид оперативного вмешательства обеспечивает укрепление позвоночного столба после устранения стеноза с сохранением возможности сгибания и разгибания позвоночника, что более физиологично, чем обычная стабилизирующая операция;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Хирургическое лечение: методики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83189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5" y="2644118"/>
            <a:ext cx="3752087" cy="4213882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348880"/>
            <a:ext cx="5796136" cy="3798020"/>
          </a:xfrm>
        </p:spPr>
        <p:txBody>
          <a:bodyPr>
            <a:noAutofit/>
          </a:bodyPr>
          <a:lstStyle/>
          <a:p>
            <a:r>
              <a:rPr lang="ru-RU" dirty="0"/>
              <a:t>в том случае, если стеноз позвоночного канала вызван грыжей диска, то помогают операции по удалению грыжи (в частности </a:t>
            </a:r>
            <a:r>
              <a:rPr lang="ru-RU" dirty="0" err="1"/>
              <a:t>микродискэктомия</a:t>
            </a:r>
            <a:r>
              <a:rPr lang="ru-RU" dirty="0"/>
              <a:t>, эндоскопическая </a:t>
            </a:r>
            <a:r>
              <a:rPr lang="ru-RU" dirty="0" err="1"/>
              <a:t>микродискэктомия</a:t>
            </a:r>
            <a:r>
              <a:rPr lang="ru-RU" dirty="0"/>
              <a:t>, лазерная вапоризация ядра пораженного диска). В некоторых случаях их необходимо сочетать с ламинэктомией.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Хирургическое лечение: методики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57436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2492896"/>
            <a:ext cx="8748464" cy="3654004"/>
          </a:xfrm>
        </p:spPr>
        <p:txBody>
          <a:bodyPr>
            <a:noAutofit/>
          </a:bodyPr>
          <a:lstStyle/>
          <a:p>
            <a:r>
              <a:rPr lang="ru-RU" dirty="0"/>
              <a:t>Вид и объем оперативного вмешательства определяются индивидуально, в зависимости от причин и клинических особенностей стеноза позвоночного канала поясничного отдела у данного больного. В большинстве случаев оперативное лечение обеспечивает выздоровление. Немаловажную роль играет правильное поведение больного в послеоперационном периоде, щадящий режим (касательно нагрузок для спины) и четкое выполнение реабилитационных мероприятий.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Послеоперационный режим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7861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0230"/>
            <a:ext cx="5503647" cy="4256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Синдром конского хвоста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111552" y="2564905"/>
            <a:ext cx="4032448" cy="4293095"/>
          </a:xfrm>
        </p:spPr>
        <p:txBody>
          <a:bodyPr>
            <a:normAutofit/>
          </a:bodyPr>
          <a:lstStyle/>
          <a:p>
            <a:r>
              <a:rPr lang="ru-RU" dirty="0"/>
              <a:t>Синдром конского хвоста (СКХ) возникает, когда нервные корешки у основания спинного мозга сжимаются. Известный как "конский хвост", этот нервный узел регулирует ощущения и функции мочевого пузыря, кишечника, половых органов и ног.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266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0230"/>
            <a:ext cx="4818585" cy="3727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Причины появления синдрома конского хвоста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44008" y="2510231"/>
            <a:ext cx="4499992" cy="434777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Распространенной причиной СКХ является травма спинного диска, оказывающая влияние на нервные корешки. Спинной диск - полумягкая масса ткани, которая находится между костями позвоночника - позвонками. Диски выступают в качестве "амортизаторов" костей позвоночника.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2588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0230"/>
            <a:ext cx="4818585" cy="3727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Причины появления синдрома конского хвоста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44008" y="2510231"/>
            <a:ext cx="4499992" cy="4347770"/>
          </a:xfrm>
        </p:spPr>
        <p:txBody>
          <a:bodyPr>
            <a:normAutofit/>
          </a:bodyPr>
          <a:lstStyle/>
          <a:p>
            <a:r>
              <a:rPr lang="ru-RU" dirty="0"/>
              <a:t>Когда диск вдавливается в спинномозговой канал, он может давить на нервные волокна, вызывая СКХ. Этот синдром также могут вызвать: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4802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0230"/>
            <a:ext cx="3707903" cy="408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Причины появления синдрома конского хвоста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707903" y="2510231"/>
            <a:ext cx="5436097" cy="4347770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Несчастный случай, сопровождающийся травмой позвоночника (например, автомобильная авария или падение);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Проникающие травмы (например, ножевое или огнестрельное ранение);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Артрит (например, болезнь Бехтерева);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Осложнения после спинальной анестезии;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Поражения сосудов в области спинного мозга (например, сгусток крови);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Осложнения от рака;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Побочный эффект приема лекарств.</a:t>
            </a:r>
          </a:p>
        </p:txBody>
      </p:sp>
    </p:spTree>
    <p:extLst>
      <p:ext uri="{BB962C8B-B14F-4D97-AF65-F5344CB8AC3E}">
        <p14:creationId xmlns:p14="http://schemas.microsoft.com/office/powerpoint/2010/main" val="68406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0230"/>
            <a:ext cx="3707903" cy="408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/>
          </a:bodyPr>
          <a:lstStyle/>
          <a:p>
            <a:r>
              <a:rPr lang="ru-RU" sz="3200" b="1" dirty="0"/>
              <a:t>Факторы риска синдрома конского хвоста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707903" y="2348880"/>
            <a:ext cx="5436097" cy="4509121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со спиной в прошлом (например, поясничный стеноз позвоночного канала);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Дегенеративные заболевания позвоночных дисков;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Врожденные дефекты (например, узкий позвоночный канал, расщепление позвоночника);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Кровотечения, влияющие на спинной мозг;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Артериовенозные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мальформации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 на позвоночнике или спинальная анестезия;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Поражения или опухоли, влияющие на кости позвоночника или спинномозговую жидкость (ликвор);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Инфекции, влияющие на позвоночник;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Возможно, манипуляции в нижней части спины (например, массаж).</a:t>
            </a:r>
          </a:p>
        </p:txBody>
      </p:sp>
    </p:spTree>
    <p:extLst>
      <p:ext uri="{BB962C8B-B14F-4D97-AF65-F5344CB8AC3E}">
        <p14:creationId xmlns:p14="http://schemas.microsoft.com/office/powerpoint/2010/main" val="34290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0230"/>
            <a:ext cx="3707903" cy="408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sz="3200" b="1" dirty="0"/>
              <a:t>Симптомы синдрома конского хвоста</a:t>
            </a:r>
            <a:br>
              <a:rPr lang="ru-RU" sz="3200" b="1" dirty="0"/>
            </a:br>
            <a:endParaRPr lang="ru-RU" sz="3200" b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707903" y="2348880"/>
            <a:ext cx="5436097" cy="450912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Тяжелая боль в пояснице;</a:t>
            </a:r>
          </a:p>
          <a:p>
            <a:r>
              <a:rPr lang="ru-RU" dirty="0"/>
              <a:t>Онемение, покалывание в области промежности (так называемая седловидная анестезия/парестезия);</a:t>
            </a:r>
          </a:p>
          <a:p>
            <a:r>
              <a:rPr lang="ru-RU" dirty="0"/>
              <a:t>Неспособность к мочеиспусканию или удержанию мочи или фекалий;</a:t>
            </a:r>
          </a:p>
          <a:p>
            <a:r>
              <a:rPr lang="ru-RU" dirty="0"/>
              <a:t>Неспособность ходить или двигать стопами;</a:t>
            </a:r>
          </a:p>
          <a:p>
            <a:r>
              <a:rPr lang="ru-RU" dirty="0"/>
              <a:t>Слабость, потеря чувствительности или боли в одной или обеих ногах;</a:t>
            </a:r>
          </a:p>
          <a:p>
            <a:r>
              <a:rPr lang="ru-RU" dirty="0"/>
              <a:t>Сексуальная дисфункция (например, неспособность к эрекции у мужчин)</a:t>
            </a:r>
          </a:p>
        </p:txBody>
      </p:sp>
    </p:spTree>
    <p:extLst>
      <p:ext uri="{BB962C8B-B14F-4D97-AF65-F5344CB8AC3E}">
        <p14:creationId xmlns:p14="http://schemas.microsoft.com/office/powerpoint/2010/main" val="372993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2420888"/>
            <a:ext cx="8100888" cy="4353347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ред. В.В.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Щедренка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рец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.: Н.П. Рябуха, Т.А.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Скоромец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Малоинвазивная хирургия дегенеративных заболеваний позвоночника. - СПб.: РНХИ им. проф. А.Л. Поленова, 2011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А.А. Потапов, Л.Б.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Лихтерман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В.Л.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Зельман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др.; Под ред.: А.А. Потапова, Л.Б.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Лихтермана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Доказательная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нейротравматология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- М.: НИИ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нейрохиругрии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им. Н.Н. Бурденко РАМН, 2003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Назаров В.М.: Неврология и нейрохирургия. - М.: Академия, 2010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Колыванов М. В.,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Шабалов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 А.,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Щекутьев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Г. А. и др. Хроническая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эпидуральная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стимуляция спинного мозга и глубоких структур головного мозга при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нсврогенных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болевых синдромах //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Бюлл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\'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гнськог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ассошаци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Heftpoxipyprie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.- 1998. - В. 6.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Нинель В. Г. Электростимуляция спинного мозга в лечении тяжких болевых синдромов туловища и конечностей ней-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рогенной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природы: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... д-ра мед. наук. — М., 1994. — 304 с.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Шабалов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 А. Функциональная нейрохирургия. Лечение тяжелых болевых синдромов // Клин, неврология под ред. акад. А. Н. Коновалова. — М., 2004. — Т. 3, ч. 2, гл. 68. — С. 403-419.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литературы: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1845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517768"/>
            <a:ext cx="6039321" cy="4313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732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126</TotalTime>
  <Words>2341</Words>
  <Application>Microsoft Office PowerPoint</Application>
  <PresentationFormat>Экран (4:3)</PresentationFormat>
  <Paragraphs>182</Paragraphs>
  <Slides>61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61</vt:i4>
      </vt:variant>
    </vt:vector>
  </HeadingPairs>
  <TitlesOfParts>
    <vt:vector size="62" baseType="lpstr">
      <vt:lpstr>Волна</vt:lpstr>
      <vt:lpstr>Дегенеративный стеноз позвоночного канала на поясничном уровне. Факторы компрессии корешков конского хвоста. Консервативное и хирургическое лечение.</vt:lpstr>
      <vt:lpstr>План лекции:</vt:lpstr>
      <vt:lpstr>Цель лекции:</vt:lpstr>
      <vt:lpstr>Задачи лекции:</vt:lpstr>
      <vt:lpstr>Определение</vt:lpstr>
      <vt:lpstr>Общие сведения</vt:lpstr>
      <vt:lpstr>Относительный стеноз</vt:lpstr>
      <vt:lpstr>Абсолютный стеноз</vt:lpstr>
      <vt:lpstr>Стеноз позвоночного канала</vt:lpstr>
      <vt:lpstr>С точки зрения анатомии выделяют три вида стеноза позвоночного канала на поясничном уровне: </vt:lpstr>
      <vt:lpstr>Причины стеноза</vt:lpstr>
      <vt:lpstr>Причины стеноза</vt:lpstr>
      <vt:lpstr>Причины стеноза</vt:lpstr>
      <vt:lpstr>Приобретенный стеноз (продолжение) </vt:lpstr>
      <vt:lpstr>Приобретенный стеноз ( продолжение)</vt:lpstr>
      <vt:lpstr>Общие сведения</vt:lpstr>
      <vt:lpstr>Общие сведения</vt:lpstr>
      <vt:lpstr>Общие сведения</vt:lpstr>
      <vt:lpstr>Самые характерные признаки стеноза позвоночного канала поясничного уровня следующие:</vt:lpstr>
      <vt:lpstr>Характеристика боли при нейрогенной хромоте:</vt:lpstr>
      <vt:lpstr>Характеристика боли при нейрогенной хромоте:</vt:lpstr>
      <vt:lpstr>Характеристика боли при нейрогенной хромоте:</vt:lpstr>
      <vt:lpstr>Самые характерные признаки стеноза позвоночного канала поясничного уровня следующие (продолжение):</vt:lpstr>
      <vt:lpstr>Самые характерные признаки стеноза позвоночного канала поясничного уровня следующие (продолжение):</vt:lpstr>
      <vt:lpstr>«Лампасовидное» распространение боли</vt:lpstr>
      <vt:lpstr>Самые характерные признаки стеноза позвоночного канала поясничного уровня следующие (продолжение):</vt:lpstr>
      <vt:lpstr>Самые характерные признаки стеноза позвоночного канала поясничного уровня следующие (продолжение):</vt:lpstr>
      <vt:lpstr>Самые характерные признаки стеноза позвоночного канала поясничного уровня следующие (продолжение):</vt:lpstr>
      <vt:lpstr>Самые характерные признаки стеноза позвоночного канала поясничного уровня следующие (продолжение):</vt:lpstr>
      <vt:lpstr>Самые характерные признаки стеноза позвоночного канала поясничного уровня следующие (продолжение):</vt:lpstr>
      <vt:lpstr>Самые характерные признаки стеноза позвоночного канала поясничного уровня следующие (продолжение):</vt:lpstr>
      <vt:lpstr>Самые характерные признаки стеноза позвоночного канала поясничного уровня следующие (продолжение):</vt:lpstr>
      <vt:lpstr>Диагностика</vt:lpstr>
      <vt:lpstr>Диагностика</vt:lpstr>
      <vt:lpstr>Диагностика</vt:lpstr>
      <vt:lpstr>Лечение</vt:lpstr>
      <vt:lpstr>Консервативное лечение</vt:lpstr>
      <vt:lpstr>Консервативное лечение</vt:lpstr>
      <vt:lpstr>Консервативное лечение</vt:lpstr>
      <vt:lpstr>Консервативное лечение: НПВП</vt:lpstr>
      <vt:lpstr>Консервативное лечение</vt:lpstr>
      <vt:lpstr>Консервативное лечение</vt:lpstr>
      <vt:lpstr>Консервативное лечение</vt:lpstr>
      <vt:lpstr>Консервативное лечение</vt:lpstr>
      <vt:lpstr>Консервативное лечение</vt:lpstr>
      <vt:lpstr>Консервативное лечение</vt:lpstr>
      <vt:lpstr>Хирургическое лечение</vt:lpstr>
      <vt:lpstr>Хирургическое лечение</vt:lpstr>
      <vt:lpstr>Хирургическое лечение: методики</vt:lpstr>
      <vt:lpstr>Хирургическое лечение: методики</vt:lpstr>
      <vt:lpstr>Хирургическое лечение: методики</vt:lpstr>
      <vt:lpstr>Хирургическое лечение: методики</vt:lpstr>
      <vt:lpstr>Послеоперационный режим</vt:lpstr>
      <vt:lpstr>Синдром конского хвоста</vt:lpstr>
      <vt:lpstr>Причины появления синдрома конского хвоста</vt:lpstr>
      <vt:lpstr>Причины появления синдрома конского хвоста</vt:lpstr>
      <vt:lpstr>Причины появления синдрома конского хвоста</vt:lpstr>
      <vt:lpstr>Факторы риска синдрома конского хвоста</vt:lpstr>
      <vt:lpstr>Симптомы синдрома конского хвоста </vt:lpstr>
      <vt:lpstr>Список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Дегенеративный стеноз позвоночного канала на поясничном уровне. Факторы компрессии корешков конского хвоста. Консервативное и хирургическое лечение.</dc:title>
  <dc:creator>Антон</dc:creator>
  <cp:lastModifiedBy>Антон</cp:lastModifiedBy>
  <cp:revision>14</cp:revision>
  <dcterms:created xsi:type="dcterms:W3CDTF">2016-10-28T07:48:56Z</dcterms:created>
  <dcterms:modified xsi:type="dcterms:W3CDTF">2016-10-28T09:55:47Z</dcterms:modified>
</cp:coreProperties>
</file>