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10" r:id="rId2"/>
  </p:sldMasterIdLst>
  <p:notesMasterIdLst>
    <p:notesMasterId r:id="rId63"/>
  </p:notesMasterIdLst>
  <p:sldIdLst>
    <p:sldId id="265" r:id="rId3"/>
    <p:sldId id="294" r:id="rId4"/>
    <p:sldId id="271" r:id="rId5"/>
    <p:sldId id="272" r:id="rId6"/>
    <p:sldId id="256" r:id="rId7"/>
    <p:sldId id="257" r:id="rId8"/>
    <p:sldId id="258" r:id="rId9"/>
    <p:sldId id="267" r:id="rId10"/>
    <p:sldId id="266" r:id="rId11"/>
    <p:sldId id="278" r:id="rId12"/>
    <p:sldId id="268" r:id="rId13"/>
    <p:sldId id="279" r:id="rId14"/>
    <p:sldId id="280" r:id="rId15"/>
    <p:sldId id="269" r:id="rId16"/>
    <p:sldId id="281" r:id="rId17"/>
    <p:sldId id="282" r:id="rId18"/>
    <p:sldId id="270" r:id="rId19"/>
    <p:sldId id="283" r:id="rId20"/>
    <p:sldId id="273" r:id="rId21"/>
    <p:sldId id="274" r:id="rId22"/>
    <p:sldId id="284" r:id="rId23"/>
    <p:sldId id="275" r:id="rId24"/>
    <p:sldId id="285" r:id="rId25"/>
    <p:sldId id="260" r:id="rId26"/>
    <p:sldId id="286" r:id="rId27"/>
    <p:sldId id="276" r:id="rId28"/>
    <p:sldId id="259" r:id="rId29"/>
    <p:sldId id="287" r:id="rId30"/>
    <p:sldId id="288" r:id="rId31"/>
    <p:sldId id="289" r:id="rId32"/>
    <p:sldId id="290" r:id="rId33"/>
    <p:sldId id="291" r:id="rId34"/>
    <p:sldId id="261" r:id="rId35"/>
    <p:sldId id="262" r:id="rId36"/>
    <p:sldId id="263" r:id="rId37"/>
    <p:sldId id="298" r:id="rId38"/>
    <p:sldId id="295" r:id="rId39"/>
    <p:sldId id="297" r:id="rId40"/>
    <p:sldId id="296" r:id="rId41"/>
    <p:sldId id="299" r:id="rId42"/>
    <p:sldId id="300" r:id="rId43"/>
    <p:sldId id="301" r:id="rId44"/>
    <p:sldId id="302" r:id="rId45"/>
    <p:sldId id="303" r:id="rId46"/>
    <p:sldId id="304" r:id="rId47"/>
    <p:sldId id="305" r:id="rId48"/>
    <p:sldId id="315" r:id="rId49"/>
    <p:sldId id="306" r:id="rId50"/>
    <p:sldId id="314" r:id="rId51"/>
    <p:sldId id="307" r:id="rId52"/>
    <p:sldId id="308" r:id="rId53"/>
    <p:sldId id="309" r:id="rId54"/>
    <p:sldId id="310" r:id="rId55"/>
    <p:sldId id="311" r:id="rId56"/>
    <p:sldId id="312" r:id="rId57"/>
    <p:sldId id="313" r:id="rId58"/>
    <p:sldId id="264" r:id="rId59"/>
    <p:sldId id="293" r:id="rId60"/>
    <p:sldId id="277" r:id="rId61"/>
    <p:sldId id="292" r:id="rId6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20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694539-D000-4C5B-8F66-35DEDFE49D26}" type="datetimeFigureOut">
              <a:rPr lang="ru-RU" smtClean="0"/>
              <a:t>27.10.2016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AA75A9-C623-4C5F-A3CD-35F29A15D6EF}" type="slidenum">
              <a:rPr lang="ru-RU" smtClean="0"/>
              <a:t>‹#›</a:t>
            </a:fld>
            <a:endParaRPr lang="ru-RU"/>
          </a:p>
        </p:txBody>
      </p:sp>
    </p:spTree>
    <p:extLst>
      <p:ext uri="{BB962C8B-B14F-4D97-AF65-F5344CB8AC3E}">
        <p14:creationId xmlns:p14="http://schemas.microsoft.com/office/powerpoint/2010/main" val="3631496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27.10.2016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27.10.2016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27.10.2016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27.10.2016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27.10.2016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27.10.2016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27.10.2016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27.10.2016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27.10.2016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27.10.2016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27.10.2016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endParaRPr lang="ru-RU" altLang="ru-RU">
              <a:solidFill>
                <a:srgbClr val="000000"/>
              </a:solidFill>
            </a:endParaRPr>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ltLang="ru-RU">
              <a:solidFill>
                <a:srgbClr val="000000"/>
              </a:solidFill>
            </a:endParaRPr>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35E2B907-312B-4D90-AD88-C27D3F6F2BC2}" type="slidenum">
              <a:rPr lang="ru-RU" altLang="ru-RU" smtClean="0">
                <a:solidFill>
                  <a:srgbClr val="000000"/>
                </a:solidFill>
              </a:rPr>
              <a:pPr/>
              <a:t>‹#›</a:t>
            </a:fld>
            <a:endParaRPr lang="ru-RU" altLang="ru-RU">
              <a:solidFill>
                <a:srgbClr val="000000"/>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ltLang="ru-RU">
              <a:solidFill>
                <a:srgbClr val="000000"/>
              </a:solidFill>
            </a:endParaRPr>
          </a:p>
        </p:txBody>
      </p:sp>
      <p:sp>
        <p:nvSpPr>
          <p:cNvPr id="5" name="Нижний колонтитул 4"/>
          <p:cNvSpPr>
            <a:spLocks noGrp="1"/>
          </p:cNvSpPr>
          <p:nvPr>
            <p:ph type="ftr" sz="quarter" idx="11"/>
          </p:nvPr>
        </p:nvSpPr>
        <p:spPr/>
        <p:txBody>
          <a:bodyPr/>
          <a:lstStyle>
            <a:extLst/>
          </a:lstStyle>
          <a:p>
            <a:endParaRPr lang="ru-RU" altLang="ru-RU">
              <a:solidFill>
                <a:srgbClr val="000000"/>
              </a:solidFill>
            </a:endParaRPr>
          </a:p>
        </p:txBody>
      </p:sp>
      <p:sp>
        <p:nvSpPr>
          <p:cNvPr id="6" name="Номер слайда 5"/>
          <p:cNvSpPr>
            <a:spLocks noGrp="1"/>
          </p:cNvSpPr>
          <p:nvPr>
            <p:ph type="sldNum" sz="quarter" idx="12"/>
          </p:nvPr>
        </p:nvSpPr>
        <p:spPr/>
        <p:txBody>
          <a:bodyPr/>
          <a:lstStyle>
            <a:extLst/>
          </a:lstStyle>
          <a:p>
            <a:fld id="{80FBFD57-F848-4BCC-B142-1888F347AF76}" type="slidenum">
              <a:rPr lang="ru-RU" altLang="ru-RU" smtClean="0">
                <a:solidFill>
                  <a:srgbClr val="000000"/>
                </a:solidFill>
              </a:rPr>
              <a:pPr/>
              <a:t>‹#›</a:t>
            </a:fld>
            <a:endParaRPr lang="ru-RU" altLang="ru-RU">
              <a:solidFill>
                <a:srgbClr val="000000"/>
              </a:solidFill>
            </a:endParaRPr>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endParaRPr lang="ru-RU" altLang="ru-RU">
              <a:solidFill>
                <a:srgbClr val="000000"/>
              </a:solidFill>
            </a:endParaRPr>
          </a:p>
        </p:txBody>
      </p:sp>
      <p:sp>
        <p:nvSpPr>
          <p:cNvPr id="5" name="Нижний колонтитул 4"/>
          <p:cNvSpPr>
            <a:spLocks noGrp="1"/>
          </p:cNvSpPr>
          <p:nvPr>
            <p:ph type="ftr" sz="quarter" idx="11"/>
          </p:nvPr>
        </p:nvSpPr>
        <p:spPr/>
        <p:txBody>
          <a:bodyPr/>
          <a:lstStyle>
            <a:extLst/>
          </a:lstStyle>
          <a:p>
            <a:endParaRPr lang="ru-RU" altLang="ru-RU">
              <a:solidFill>
                <a:srgbClr val="000000"/>
              </a:solidFill>
            </a:endParaRPr>
          </a:p>
        </p:txBody>
      </p:sp>
      <p:sp>
        <p:nvSpPr>
          <p:cNvPr id="6" name="Номер слайда 5"/>
          <p:cNvSpPr>
            <a:spLocks noGrp="1"/>
          </p:cNvSpPr>
          <p:nvPr>
            <p:ph type="sldNum" sz="quarter" idx="12"/>
          </p:nvPr>
        </p:nvSpPr>
        <p:spPr/>
        <p:txBody>
          <a:bodyPr/>
          <a:lstStyle>
            <a:extLst/>
          </a:lstStyle>
          <a:p>
            <a:fld id="{FDE2AF10-841A-48D2-97F3-3F3497DFD4E0}" type="slidenum">
              <a:rPr lang="ru-RU" altLang="ru-RU" smtClean="0">
                <a:solidFill>
                  <a:srgbClr val="000000"/>
                </a:solidFill>
              </a:rPr>
              <a:pPr/>
              <a:t>‹#›</a:t>
            </a:fld>
            <a:endParaRPr lang="ru-RU" altLang="ru-RU">
              <a:solidFill>
                <a:srgbClr val="000000"/>
              </a:solidFill>
            </a:endParaRPr>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Объект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ltLang="ru-RU">
              <a:solidFill>
                <a:srgbClr val="000000"/>
              </a:solidFill>
            </a:endParaRPr>
          </a:p>
        </p:txBody>
      </p:sp>
      <p:sp>
        <p:nvSpPr>
          <p:cNvPr id="6" name="Нижний колонтитул 5"/>
          <p:cNvSpPr>
            <a:spLocks noGrp="1"/>
          </p:cNvSpPr>
          <p:nvPr>
            <p:ph type="ftr" sz="quarter" idx="11"/>
          </p:nvPr>
        </p:nvSpPr>
        <p:spPr/>
        <p:txBody>
          <a:bodyPr/>
          <a:lstStyle>
            <a:extLst/>
          </a:lstStyle>
          <a:p>
            <a:endParaRPr lang="ru-RU" altLang="ru-RU">
              <a:solidFill>
                <a:srgbClr val="000000"/>
              </a:solidFill>
            </a:endParaRPr>
          </a:p>
        </p:txBody>
      </p:sp>
      <p:sp>
        <p:nvSpPr>
          <p:cNvPr id="7" name="Номер слайда 6"/>
          <p:cNvSpPr>
            <a:spLocks noGrp="1"/>
          </p:cNvSpPr>
          <p:nvPr>
            <p:ph type="sldNum" sz="quarter" idx="12"/>
          </p:nvPr>
        </p:nvSpPr>
        <p:spPr/>
        <p:txBody>
          <a:bodyPr/>
          <a:lstStyle>
            <a:extLst/>
          </a:lstStyle>
          <a:p>
            <a:fld id="{66A832DD-7E00-41D2-9E0D-FB45390B065B}" type="slidenum">
              <a:rPr lang="ru-RU" altLang="ru-RU" smtClean="0">
                <a:solidFill>
                  <a:srgbClr val="000000"/>
                </a:solidFill>
              </a:rPr>
              <a:pPr/>
              <a:t>‹#›</a:t>
            </a:fld>
            <a:endParaRPr lang="ru-RU" altLang="ru-RU">
              <a:solidFill>
                <a:srgbClr val="000000"/>
              </a:solidFill>
            </a:endParaRPr>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endParaRPr lang="ru-RU" altLang="ru-RU">
              <a:solidFill>
                <a:srgbClr val="000000"/>
              </a:solidFill>
            </a:endParaRPr>
          </a:p>
        </p:txBody>
      </p:sp>
      <p:sp>
        <p:nvSpPr>
          <p:cNvPr id="8" name="Нижний колонтитул 7"/>
          <p:cNvSpPr>
            <a:spLocks noGrp="1"/>
          </p:cNvSpPr>
          <p:nvPr>
            <p:ph type="ftr" sz="quarter" idx="11"/>
          </p:nvPr>
        </p:nvSpPr>
        <p:spPr/>
        <p:txBody>
          <a:bodyPr/>
          <a:lstStyle>
            <a:extLst/>
          </a:lstStyle>
          <a:p>
            <a:endParaRPr lang="ru-RU" altLang="ru-RU">
              <a:solidFill>
                <a:srgbClr val="000000"/>
              </a:solidFill>
            </a:endParaRPr>
          </a:p>
        </p:txBody>
      </p:sp>
      <p:sp>
        <p:nvSpPr>
          <p:cNvPr id="9" name="Номер слайда 8"/>
          <p:cNvSpPr>
            <a:spLocks noGrp="1"/>
          </p:cNvSpPr>
          <p:nvPr>
            <p:ph type="sldNum" sz="quarter" idx="12"/>
          </p:nvPr>
        </p:nvSpPr>
        <p:spPr/>
        <p:txBody>
          <a:bodyPr/>
          <a:lstStyle>
            <a:extLst/>
          </a:lstStyle>
          <a:p>
            <a:fld id="{0F7D83C9-474F-4D79-9275-E7FF8B161E75}" type="slidenum">
              <a:rPr lang="ru-RU" altLang="ru-RU" smtClean="0">
                <a:solidFill>
                  <a:srgbClr val="000000"/>
                </a:solidFill>
              </a:rPr>
              <a:pPr/>
              <a:t>‹#›</a:t>
            </a:fld>
            <a:endParaRPr lang="ru-RU" altLang="ru-RU">
              <a:solidFill>
                <a:srgbClr val="000000"/>
              </a:solidFill>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endParaRPr lang="ru-RU" altLang="ru-RU">
              <a:solidFill>
                <a:srgbClr val="000000"/>
              </a:solidFill>
            </a:endParaRPr>
          </a:p>
        </p:txBody>
      </p:sp>
      <p:sp>
        <p:nvSpPr>
          <p:cNvPr id="4" name="Нижний колонтитул 3"/>
          <p:cNvSpPr>
            <a:spLocks noGrp="1"/>
          </p:cNvSpPr>
          <p:nvPr>
            <p:ph type="ftr" sz="quarter" idx="11"/>
          </p:nvPr>
        </p:nvSpPr>
        <p:spPr/>
        <p:txBody>
          <a:bodyPr/>
          <a:lstStyle>
            <a:extLst/>
          </a:lstStyle>
          <a:p>
            <a:endParaRPr lang="ru-RU" altLang="ru-RU">
              <a:solidFill>
                <a:srgbClr val="000000"/>
              </a:solidFill>
            </a:endParaRPr>
          </a:p>
        </p:txBody>
      </p:sp>
      <p:sp>
        <p:nvSpPr>
          <p:cNvPr id="5" name="Номер слайда 4"/>
          <p:cNvSpPr>
            <a:spLocks noGrp="1"/>
          </p:cNvSpPr>
          <p:nvPr>
            <p:ph type="sldNum" sz="quarter" idx="12"/>
          </p:nvPr>
        </p:nvSpPr>
        <p:spPr/>
        <p:txBody>
          <a:bodyPr/>
          <a:lstStyle>
            <a:extLst/>
          </a:lstStyle>
          <a:p>
            <a:fld id="{DA2EDB36-3DA6-408A-A962-917549173F8F}" type="slidenum">
              <a:rPr lang="ru-RU" altLang="ru-RU" smtClean="0">
                <a:solidFill>
                  <a:srgbClr val="000000"/>
                </a:solidFill>
              </a:rPr>
              <a:pPr/>
              <a:t>‹#›</a:t>
            </a:fld>
            <a:endParaRPr lang="ru-RU" altLang="ru-RU">
              <a:solidFill>
                <a:srgbClr val="000000"/>
              </a:solidFill>
            </a:endParaRPr>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endParaRPr lang="ru-RU" altLang="ru-RU">
              <a:solidFill>
                <a:srgbClr val="000000"/>
              </a:solidFill>
            </a:endParaRPr>
          </a:p>
        </p:txBody>
      </p:sp>
      <p:sp>
        <p:nvSpPr>
          <p:cNvPr id="3" name="Нижний колонтитул 2"/>
          <p:cNvSpPr>
            <a:spLocks noGrp="1"/>
          </p:cNvSpPr>
          <p:nvPr>
            <p:ph type="ftr" sz="quarter" idx="11"/>
          </p:nvPr>
        </p:nvSpPr>
        <p:spPr/>
        <p:txBody>
          <a:bodyPr/>
          <a:lstStyle>
            <a:extLst/>
          </a:lstStyle>
          <a:p>
            <a:endParaRPr lang="ru-RU" altLang="ru-RU">
              <a:solidFill>
                <a:srgbClr val="000000"/>
              </a:solidFill>
            </a:endParaRPr>
          </a:p>
        </p:txBody>
      </p:sp>
      <p:sp>
        <p:nvSpPr>
          <p:cNvPr id="4" name="Номер слайда 3"/>
          <p:cNvSpPr>
            <a:spLocks noGrp="1"/>
          </p:cNvSpPr>
          <p:nvPr>
            <p:ph type="sldNum" sz="quarter" idx="12"/>
          </p:nvPr>
        </p:nvSpPr>
        <p:spPr/>
        <p:txBody>
          <a:bodyPr/>
          <a:lstStyle>
            <a:extLst/>
          </a:lstStyle>
          <a:p>
            <a:fld id="{6D32DE57-9914-44E8-9580-9EF1C07B0E36}" type="slidenum">
              <a:rPr lang="ru-RU" altLang="ru-RU" smtClean="0">
                <a:solidFill>
                  <a:srgbClr val="000000"/>
                </a:solidFill>
              </a:rPr>
              <a:pPr/>
              <a:t>‹#›</a:t>
            </a:fld>
            <a:endParaRPr lang="ru-RU" altLang="ru-RU">
              <a:solidFill>
                <a:srgbClr val="000000"/>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endParaRPr lang="ru-RU" altLang="ru-RU">
              <a:solidFill>
                <a:srgbClr val="000000"/>
              </a:solidFill>
            </a:endParaRPr>
          </a:p>
        </p:txBody>
      </p:sp>
      <p:sp>
        <p:nvSpPr>
          <p:cNvPr id="6" name="Нижний колонтитул 5"/>
          <p:cNvSpPr>
            <a:spLocks noGrp="1"/>
          </p:cNvSpPr>
          <p:nvPr>
            <p:ph type="ftr" sz="quarter" idx="11"/>
          </p:nvPr>
        </p:nvSpPr>
        <p:spPr/>
        <p:txBody>
          <a:bodyPr/>
          <a:lstStyle>
            <a:extLst/>
          </a:lstStyle>
          <a:p>
            <a:endParaRPr lang="ru-RU" altLang="ru-RU">
              <a:solidFill>
                <a:srgbClr val="000000"/>
              </a:solidFill>
            </a:endParaRPr>
          </a:p>
        </p:txBody>
      </p:sp>
      <p:sp>
        <p:nvSpPr>
          <p:cNvPr id="7" name="Номер слайда 6"/>
          <p:cNvSpPr>
            <a:spLocks noGrp="1"/>
          </p:cNvSpPr>
          <p:nvPr>
            <p:ph type="sldNum" sz="quarter" idx="12"/>
          </p:nvPr>
        </p:nvSpPr>
        <p:spPr/>
        <p:txBody>
          <a:bodyPr/>
          <a:lstStyle>
            <a:extLst/>
          </a:lstStyle>
          <a:p>
            <a:fld id="{578B9A53-2D30-4071-A250-F8C270E0ECBF}" type="slidenum">
              <a:rPr lang="ru-RU" altLang="ru-RU" smtClean="0">
                <a:solidFill>
                  <a:srgbClr val="000000"/>
                </a:solidFill>
              </a:rPr>
              <a:pPr/>
              <a:t>‹#›</a:t>
            </a:fld>
            <a:endParaRPr lang="ru-RU" altLang="ru-RU">
              <a:solidFill>
                <a:srgbClr val="000000"/>
              </a:solidFill>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endParaRPr lang="ru-RU" altLang="ru-RU">
              <a:solidFill>
                <a:srgbClr val="000000"/>
              </a:solidFill>
            </a:endParaRPr>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ltLang="ru-RU">
              <a:solidFill>
                <a:srgbClr val="000000"/>
              </a:solidFill>
            </a:endParaRPr>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0365F63F-6EF1-4B8D-A3E2-D2F47CB2EBFD}" type="slidenum">
              <a:rPr lang="ru-RU" altLang="ru-RU" smtClean="0">
                <a:solidFill>
                  <a:srgbClr val="000000"/>
                </a:solidFill>
              </a:rPr>
              <a:pPr/>
              <a:t>‹#›</a:t>
            </a:fld>
            <a:endParaRPr lang="ru-RU" altLang="ru-RU">
              <a:solidFill>
                <a:srgbClr val="000000"/>
              </a:solidFill>
            </a:endParaRPr>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ltLang="ru-RU">
              <a:solidFill>
                <a:srgbClr val="000000"/>
              </a:solidFill>
            </a:endParaRPr>
          </a:p>
        </p:txBody>
      </p:sp>
      <p:sp>
        <p:nvSpPr>
          <p:cNvPr id="5" name="Нижний колонтитул 4"/>
          <p:cNvSpPr>
            <a:spLocks noGrp="1"/>
          </p:cNvSpPr>
          <p:nvPr>
            <p:ph type="ftr" sz="quarter" idx="11"/>
          </p:nvPr>
        </p:nvSpPr>
        <p:spPr/>
        <p:txBody>
          <a:bodyPr/>
          <a:lstStyle>
            <a:extLst/>
          </a:lstStyle>
          <a:p>
            <a:endParaRPr lang="ru-RU" altLang="ru-RU">
              <a:solidFill>
                <a:srgbClr val="000000"/>
              </a:solidFill>
            </a:endParaRPr>
          </a:p>
        </p:txBody>
      </p:sp>
      <p:sp>
        <p:nvSpPr>
          <p:cNvPr id="6" name="Номер слайда 5"/>
          <p:cNvSpPr>
            <a:spLocks noGrp="1"/>
          </p:cNvSpPr>
          <p:nvPr>
            <p:ph type="sldNum" sz="quarter" idx="12"/>
          </p:nvPr>
        </p:nvSpPr>
        <p:spPr/>
        <p:txBody>
          <a:bodyPr/>
          <a:lstStyle>
            <a:extLst/>
          </a:lstStyle>
          <a:p>
            <a:fld id="{17E22B46-5375-4BC3-B1FE-11EDED3AC244}" type="slidenum">
              <a:rPr lang="ru-RU" altLang="ru-RU" smtClean="0">
                <a:solidFill>
                  <a:srgbClr val="000000"/>
                </a:solidFill>
              </a:rPr>
              <a:pPr/>
              <a:t>‹#›</a:t>
            </a:fld>
            <a:endParaRPr lang="ru-RU" altLang="ru-RU">
              <a:solidFill>
                <a:srgbClr val="000000"/>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ltLang="ru-RU">
              <a:solidFill>
                <a:srgbClr val="000000"/>
              </a:solidFill>
            </a:endParaRPr>
          </a:p>
        </p:txBody>
      </p:sp>
      <p:sp>
        <p:nvSpPr>
          <p:cNvPr id="5" name="Нижний колонтитул 4"/>
          <p:cNvSpPr>
            <a:spLocks noGrp="1"/>
          </p:cNvSpPr>
          <p:nvPr>
            <p:ph type="ftr" sz="quarter" idx="11"/>
          </p:nvPr>
        </p:nvSpPr>
        <p:spPr/>
        <p:txBody>
          <a:bodyPr/>
          <a:lstStyle>
            <a:extLst/>
          </a:lstStyle>
          <a:p>
            <a:endParaRPr lang="ru-RU" altLang="ru-RU">
              <a:solidFill>
                <a:srgbClr val="000000"/>
              </a:solidFill>
            </a:endParaRPr>
          </a:p>
        </p:txBody>
      </p:sp>
      <p:sp>
        <p:nvSpPr>
          <p:cNvPr id="6" name="Номер слайда 5"/>
          <p:cNvSpPr>
            <a:spLocks noGrp="1"/>
          </p:cNvSpPr>
          <p:nvPr>
            <p:ph type="sldNum" sz="quarter" idx="12"/>
          </p:nvPr>
        </p:nvSpPr>
        <p:spPr/>
        <p:txBody>
          <a:bodyPr/>
          <a:lstStyle>
            <a:extLst/>
          </a:lstStyle>
          <a:p>
            <a:fld id="{B9CE5FAF-043A-446C-A947-FCAD20286E8E}" type="slidenum">
              <a:rPr lang="ru-RU" altLang="ru-RU" smtClean="0">
                <a:solidFill>
                  <a:srgbClr val="000000"/>
                </a:solidFill>
              </a:rPr>
              <a:pPr/>
              <a:t>‹#›</a:t>
            </a:fld>
            <a:endParaRPr lang="ru-RU" altLang="ru-RU">
              <a:solidFill>
                <a:srgbClr val="000000"/>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27.10.2016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4C71EC6-210F-42DE-9C53-41977AD35B3D}" type="datetimeFigureOut">
              <a:rPr lang="ru-RU" smtClean="0"/>
              <a:t>27.10.2016</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504" y="260648"/>
            <a:ext cx="6984776" cy="1844824"/>
          </a:xfrm>
        </p:spPr>
        <p:txBody>
          <a:bodyPr>
            <a:normAutofit fontScale="90000"/>
          </a:bodyPr>
          <a:lstStyle/>
          <a:p>
            <a:r>
              <a:rPr lang="ru-RU" sz="2800" dirty="0"/>
              <a:t>Причины FBSS. Клиника и диагностика FBSS. </a:t>
            </a:r>
            <a:r>
              <a:rPr lang="ru-RU" sz="2800" dirty="0" smtClean="0"/>
              <a:t>Невропатическая </a:t>
            </a:r>
            <a:r>
              <a:rPr lang="ru-RU" sz="2800" dirty="0"/>
              <a:t>боль. Роль микрохирургии, </a:t>
            </a:r>
            <a:r>
              <a:rPr lang="ru-RU" sz="2800" dirty="0" smtClean="0"/>
              <a:t>декомпрессионных </a:t>
            </a:r>
            <a:r>
              <a:rPr lang="ru-RU" sz="2800" dirty="0"/>
              <a:t>и функциональных хирургических методов в лечении FBSS.</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5650" y="1988840"/>
            <a:ext cx="5848350" cy="3286125"/>
          </a:xfrm>
          <a:prstGeom prst="rect">
            <a:avLst/>
          </a:prstGeom>
          <a:ln>
            <a:noFill/>
          </a:ln>
          <a:effectLst>
            <a:softEdge rad="112500"/>
          </a:effectLst>
        </p:spPr>
      </p:pic>
    </p:spTree>
    <p:extLst>
      <p:ext uri="{BB962C8B-B14F-4D97-AF65-F5344CB8AC3E}">
        <p14:creationId xmlns:p14="http://schemas.microsoft.com/office/powerpoint/2010/main" val="1853986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1196752"/>
            <a:ext cx="8229600" cy="4525963"/>
          </a:xfrm>
        </p:spPr>
        <p:txBody>
          <a:bodyPr/>
          <a:lstStyle/>
          <a:p>
            <a:r>
              <a:rPr lang="ru-RU" dirty="0" smtClean="0"/>
              <a:t>1. Цель лекции</a:t>
            </a:r>
          </a:p>
          <a:p>
            <a:r>
              <a:rPr lang="ru-RU" dirty="0" smtClean="0"/>
              <a:t>2. Задачи лекции</a:t>
            </a:r>
          </a:p>
          <a:p>
            <a:r>
              <a:rPr lang="ru-RU" dirty="0" smtClean="0"/>
              <a:t>3. Определение </a:t>
            </a:r>
            <a:r>
              <a:rPr lang="en-US" dirty="0" smtClean="0"/>
              <a:t>FBSS</a:t>
            </a:r>
            <a:r>
              <a:rPr lang="ru-RU" dirty="0" smtClean="0"/>
              <a:t> и факторы, ведущие к </a:t>
            </a:r>
            <a:r>
              <a:rPr lang="en-US" dirty="0" smtClean="0"/>
              <a:t>FBSS</a:t>
            </a:r>
            <a:r>
              <a:rPr lang="ru-RU" dirty="0" smtClean="0"/>
              <a:t>.</a:t>
            </a:r>
          </a:p>
          <a:p>
            <a:r>
              <a:rPr lang="ru-RU" dirty="0" smtClean="0"/>
              <a:t>4. </a:t>
            </a:r>
            <a:r>
              <a:rPr lang="ru-RU" dirty="0" err="1" smtClean="0"/>
              <a:t>Нейропатическая</a:t>
            </a:r>
            <a:r>
              <a:rPr lang="ru-RU" dirty="0" smtClean="0"/>
              <a:t> боль</a:t>
            </a:r>
          </a:p>
          <a:p>
            <a:r>
              <a:rPr lang="ru-RU" dirty="0" smtClean="0"/>
              <a:t>5. Грыжи межпозвонковых дисков: определение, механизм образования, роль в формировании </a:t>
            </a:r>
            <a:r>
              <a:rPr lang="en-US" dirty="0" smtClean="0"/>
              <a:t>FBSS</a:t>
            </a:r>
            <a:r>
              <a:rPr lang="ru-RU" dirty="0" smtClean="0"/>
              <a:t>.</a:t>
            </a:r>
          </a:p>
          <a:p>
            <a:r>
              <a:rPr lang="ru-RU" dirty="0" smtClean="0"/>
              <a:t>6. Методы диагностики </a:t>
            </a:r>
            <a:r>
              <a:rPr lang="en-US" dirty="0" smtClean="0"/>
              <a:t>FBSS</a:t>
            </a:r>
            <a:endParaRPr lang="ru-RU" dirty="0" smtClean="0"/>
          </a:p>
          <a:p>
            <a:r>
              <a:rPr lang="ru-RU" dirty="0" smtClean="0"/>
              <a:t>7. Список литературы</a:t>
            </a:r>
            <a:endParaRPr lang="ru-RU" dirty="0"/>
          </a:p>
        </p:txBody>
      </p:sp>
      <p:sp>
        <p:nvSpPr>
          <p:cNvPr id="3" name="Заголовок 2"/>
          <p:cNvSpPr>
            <a:spLocks noGrp="1"/>
          </p:cNvSpPr>
          <p:nvPr>
            <p:ph type="title"/>
          </p:nvPr>
        </p:nvSpPr>
        <p:spPr>
          <a:xfrm>
            <a:off x="539552" y="116632"/>
            <a:ext cx="8229600" cy="1143000"/>
          </a:xfrm>
        </p:spPr>
        <p:txBody>
          <a:bodyPr/>
          <a:lstStyle/>
          <a:p>
            <a:pPr algn="ctr"/>
            <a:r>
              <a:rPr lang="ru-RU" dirty="0" smtClean="0">
                <a:effectLst/>
                <a:latin typeface="Times New Roman" panose="02020603050405020304" pitchFamily="18" charset="0"/>
                <a:cs typeface="Times New Roman" panose="02020603050405020304" pitchFamily="18" charset="0"/>
              </a:rPr>
              <a:t>План лекции:</a:t>
            </a:r>
            <a:endParaRPr lang="ru-RU"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1281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88840"/>
            <a:ext cx="5061402" cy="3796052"/>
          </a:xfrm>
          <a:prstGeom prst="rect">
            <a:avLst/>
          </a:prstGeom>
        </p:spPr>
      </p:pic>
      <p:sp>
        <p:nvSpPr>
          <p:cNvPr id="2" name="Объект 1"/>
          <p:cNvSpPr>
            <a:spLocks noGrp="1"/>
          </p:cNvSpPr>
          <p:nvPr>
            <p:ph idx="1"/>
          </p:nvPr>
        </p:nvSpPr>
        <p:spPr>
          <a:xfrm>
            <a:off x="-30815" y="1124744"/>
            <a:ext cx="8229600" cy="4525963"/>
          </a:xfrm>
        </p:spPr>
        <p:txBody>
          <a:bodyPr/>
          <a:lstStyle/>
          <a:p>
            <a:r>
              <a:rPr lang="ru-RU" dirty="0" smtClean="0"/>
              <a:t>Ознакомить с понятием </a:t>
            </a:r>
            <a:r>
              <a:rPr lang="en-US" dirty="0" smtClean="0"/>
              <a:t>FBSS</a:t>
            </a:r>
            <a:r>
              <a:rPr lang="ru-RU" dirty="0" smtClean="0"/>
              <a:t>, причинами развития, методами диагностики и основными вариантами лечения</a:t>
            </a:r>
            <a:endParaRPr lang="ru-RU" dirty="0"/>
          </a:p>
        </p:txBody>
      </p:sp>
      <p:sp>
        <p:nvSpPr>
          <p:cNvPr id="3" name="Заголовок 2"/>
          <p:cNvSpPr>
            <a:spLocks noGrp="1"/>
          </p:cNvSpPr>
          <p:nvPr>
            <p:ph type="title"/>
          </p:nvPr>
        </p:nvSpPr>
        <p:spPr/>
        <p:txBody>
          <a:bodyPr/>
          <a:lstStyle/>
          <a:p>
            <a:pPr algn="ctr"/>
            <a:r>
              <a:rPr lang="ru-RU" dirty="0" smtClean="0"/>
              <a:t>Цель лекции</a:t>
            </a:r>
            <a:endParaRPr lang="ru-RU" dirty="0"/>
          </a:p>
        </p:txBody>
      </p:sp>
    </p:spTree>
    <p:extLst>
      <p:ext uri="{BB962C8B-B14F-4D97-AF65-F5344CB8AC3E}">
        <p14:creationId xmlns:p14="http://schemas.microsoft.com/office/powerpoint/2010/main" val="181040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13426" y="1988840"/>
            <a:ext cx="5904656" cy="4525962"/>
          </a:xfrm>
          <a:prstGeom prst="rect">
            <a:avLst/>
          </a:prstGeom>
          <a:ln>
            <a:noFill/>
          </a:ln>
          <a:effectLst>
            <a:softEdge rad="112500"/>
          </a:effectLst>
        </p:spPr>
      </p:pic>
      <p:sp>
        <p:nvSpPr>
          <p:cNvPr id="3" name="Заголовок 2"/>
          <p:cNvSpPr>
            <a:spLocks noGrp="1"/>
          </p:cNvSpPr>
          <p:nvPr>
            <p:ph type="title"/>
          </p:nvPr>
        </p:nvSpPr>
        <p:spPr>
          <a:xfrm>
            <a:off x="0" y="116632"/>
            <a:ext cx="8229600" cy="2088232"/>
          </a:xfrm>
        </p:spPr>
        <p:txBody>
          <a:bodyPr>
            <a:normAutofit fontScale="90000"/>
          </a:bodyPr>
          <a:lstStyle/>
          <a:p>
            <a:r>
              <a:rPr lang="ru-RU" sz="2800" i="1" u="sng" dirty="0" smtClean="0">
                <a:effectLst/>
              </a:rPr>
              <a:t>Задачи лекции:</a:t>
            </a:r>
            <a:r>
              <a:rPr lang="ru-RU" sz="2800" i="1" dirty="0" smtClean="0">
                <a:effectLst/>
              </a:rPr>
              <a:t/>
            </a:r>
            <a:br>
              <a:rPr lang="ru-RU" sz="2800" i="1" dirty="0" smtClean="0">
                <a:effectLst/>
              </a:rPr>
            </a:br>
            <a:r>
              <a:rPr lang="ru-RU" sz="2800" b="0" dirty="0" smtClean="0">
                <a:effectLst/>
              </a:rPr>
              <a:t>1. Ознакомить с понятием </a:t>
            </a:r>
            <a:r>
              <a:rPr lang="en-US" sz="2800" b="0" dirty="0" smtClean="0">
                <a:effectLst/>
              </a:rPr>
              <a:t>FBSS</a:t>
            </a:r>
            <a:br>
              <a:rPr lang="en-US" sz="2800" b="0" dirty="0" smtClean="0">
                <a:effectLst/>
              </a:rPr>
            </a:br>
            <a:r>
              <a:rPr lang="en-US" sz="2800" b="0" dirty="0" smtClean="0">
                <a:effectLst/>
              </a:rPr>
              <a:t>2</a:t>
            </a:r>
            <a:r>
              <a:rPr lang="ru-RU" sz="2800" b="0" dirty="0" smtClean="0">
                <a:effectLst/>
              </a:rPr>
              <a:t>. Разобрать причины возникновения </a:t>
            </a:r>
            <a:r>
              <a:rPr lang="en-US" sz="2800" b="0" dirty="0" smtClean="0">
                <a:effectLst/>
              </a:rPr>
              <a:t>FBSS</a:t>
            </a:r>
            <a:r>
              <a:rPr lang="ru-RU" sz="2800" b="0" dirty="0" smtClean="0">
                <a:effectLst/>
              </a:rPr>
              <a:t> </a:t>
            </a:r>
            <a:br>
              <a:rPr lang="ru-RU" sz="2800" b="0" dirty="0" smtClean="0">
                <a:effectLst/>
              </a:rPr>
            </a:br>
            <a:r>
              <a:rPr lang="ru-RU" sz="2800" b="0" dirty="0" smtClean="0">
                <a:effectLst/>
              </a:rPr>
              <a:t>3. Разобрать основными методы диагностики и лечения данного синдрома</a:t>
            </a:r>
            <a:endParaRPr lang="ru-RU" sz="2800" b="0" dirty="0">
              <a:effectLst/>
            </a:endParaRPr>
          </a:p>
        </p:txBody>
      </p:sp>
    </p:spTree>
    <p:extLst>
      <p:ext uri="{BB962C8B-B14F-4D97-AF65-F5344CB8AC3E}">
        <p14:creationId xmlns:p14="http://schemas.microsoft.com/office/powerpoint/2010/main" val="1853784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noChangeArrowheads="1"/>
          </p:cNvSpPr>
          <p:nvPr>
            <p:ph idx="1"/>
          </p:nvPr>
        </p:nvSpPr>
        <p:spPr>
          <a:xfrm>
            <a:off x="292835" y="1916832"/>
            <a:ext cx="8820150" cy="3301827"/>
          </a:xfrm>
        </p:spPr>
        <p:txBody>
          <a:bodyPr>
            <a:normAutofit fontScale="92500" lnSpcReduction="10000"/>
          </a:bodyPr>
          <a:lstStyle/>
          <a:p>
            <a:pPr>
              <a:buFontTx/>
              <a:buNone/>
            </a:pPr>
            <a:r>
              <a:rPr lang="en-US" altLang="ru-RU" sz="2800" b="1" dirty="0" smtClean="0">
                <a:solidFill>
                  <a:schemeClr val="tx1"/>
                </a:solidFill>
                <a:latin typeface="Times New Roman" panose="02020603050405020304" pitchFamily="18" charset="0"/>
                <a:cs typeface="Times New Roman" panose="02020603050405020304" pitchFamily="18" charset="0"/>
              </a:rPr>
              <a:t>ОПРЕДЕЛЕНИЕ</a:t>
            </a:r>
            <a:r>
              <a:rPr lang="ru-RU" altLang="ru-RU" sz="2800" b="1" dirty="0" smtClean="0">
                <a:solidFill>
                  <a:schemeClr val="tx1"/>
                </a:solidFill>
                <a:latin typeface="Times New Roman" panose="02020603050405020304" pitchFamily="18" charset="0"/>
                <a:cs typeface="Times New Roman" panose="02020603050405020304" pitchFamily="18" charset="0"/>
              </a:rPr>
              <a:t>:</a:t>
            </a:r>
            <a:endParaRPr lang="ru-RU" altLang="ru-RU" sz="2800" b="1" dirty="0">
              <a:solidFill>
                <a:schemeClr val="tx1"/>
              </a:solidFill>
              <a:latin typeface="Times New Roman" panose="02020603050405020304" pitchFamily="18" charset="0"/>
              <a:cs typeface="Times New Roman" panose="02020603050405020304" pitchFamily="18" charset="0"/>
            </a:endParaRPr>
          </a:p>
          <a:p>
            <a:pPr>
              <a:buFontTx/>
              <a:buNone/>
            </a:pPr>
            <a:r>
              <a:rPr lang="ru-RU" altLang="ru-RU" sz="2800" dirty="0">
                <a:solidFill>
                  <a:schemeClr val="tx1"/>
                </a:solidFill>
                <a:latin typeface="Times New Roman" panose="02020603050405020304" pitchFamily="18" charset="0"/>
                <a:cs typeface="Times New Roman" panose="02020603050405020304" pitchFamily="18" charset="0"/>
              </a:rPr>
              <a:t>   </a:t>
            </a:r>
            <a:r>
              <a:rPr lang="en-US" altLang="ru-RU" sz="2800" dirty="0" smtClean="0">
                <a:solidFill>
                  <a:schemeClr val="tx1"/>
                </a:solidFill>
                <a:latin typeface="Times New Roman" panose="02020603050405020304" pitchFamily="18" charset="0"/>
                <a:cs typeface="Times New Roman" panose="02020603050405020304" pitchFamily="18" charset="0"/>
              </a:rPr>
              <a:t>FBSS </a:t>
            </a:r>
            <a:r>
              <a:rPr lang="ru-RU" altLang="ru-RU" sz="2800" dirty="0" smtClean="0">
                <a:solidFill>
                  <a:schemeClr val="tx1"/>
                </a:solidFill>
                <a:latin typeface="Times New Roman" panose="02020603050405020304" pitchFamily="18" charset="0"/>
                <a:cs typeface="Times New Roman" panose="02020603050405020304" pitchFamily="18" charset="0"/>
              </a:rPr>
              <a:t> синдром – </a:t>
            </a:r>
            <a:r>
              <a:rPr lang="ru-RU" sz="2800" dirty="0">
                <a:latin typeface="Times New Roman" panose="02020603050405020304" pitchFamily="18" charset="0"/>
                <a:cs typeface="Times New Roman" panose="02020603050405020304" pitchFamily="18" charset="0"/>
              </a:rPr>
              <a:t>синдром неудачной операции на позвоночнике, который определяется как длительная или повторяющаяся хроническая боль в нижней части спины и или в ногах после успешной с анатомической точки зрения операции на позвоночнике. </a:t>
            </a:r>
            <a:br>
              <a:rPr lang="ru-RU" sz="2800" dirty="0">
                <a:latin typeface="Times New Roman" panose="02020603050405020304" pitchFamily="18" charset="0"/>
                <a:cs typeface="Times New Roman" panose="02020603050405020304" pitchFamily="18" charset="0"/>
              </a:rPr>
            </a:br>
            <a:endParaRPr lang="ru-RU" sz="2800" dirty="0" smtClean="0">
              <a:latin typeface="Times New Roman" panose="02020603050405020304" pitchFamily="18" charset="0"/>
              <a:cs typeface="Times New Roman" panose="02020603050405020304" pitchFamily="18" charset="0"/>
            </a:endParaRPr>
          </a:p>
          <a:p>
            <a:pPr algn="ctr">
              <a:buFontTx/>
              <a:buNone/>
            </a:pPr>
            <a:r>
              <a:rPr lang="ru-RU" altLang="ru-RU" sz="2800" b="1" dirty="0" smtClean="0">
                <a:solidFill>
                  <a:schemeClr val="tx1"/>
                </a:solidFill>
                <a:latin typeface="Times New Roman" panose="02020603050405020304" pitchFamily="18" charset="0"/>
                <a:cs typeface="Times New Roman" panose="02020603050405020304" pitchFamily="18" charset="0"/>
              </a:rPr>
              <a:t>ЧАСТОТА</a:t>
            </a:r>
            <a:r>
              <a:rPr lang="ru-RU" altLang="ru-RU" sz="2800" dirty="0" smtClean="0">
                <a:solidFill>
                  <a:schemeClr val="tx1"/>
                </a:solidFill>
                <a:latin typeface="Times New Roman" panose="02020603050405020304" pitchFamily="18" charset="0"/>
                <a:cs typeface="Times New Roman" panose="02020603050405020304" pitchFamily="18" charset="0"/>
              </a:rPr>
              <a:t> </a:t>
            </a:r>
            <a:r>
              <a:rPr lang="ru-RU" altLang="ru-RU" sz="2400" b="1" dirty="0">
                <a:solidFill>
                  <a:schemeClr val="tx1"/>
                </a:solidFill>
                <a:latin typeface="Times New Roman" panose="02020603050405020304" pitchFamily="18" charset="0"/>
                <a:cs typeface="Times New Roman" panose="02020603050405020304" pitchFamily="18" charset="0"/>
              </a:rPr>
              <a:t>при дискэктомии: 8-25%</a:t>
            </a:r>
          </a:p>
        </p:txBody>
      </p:sp>
      <p:sp>
        <p:nvSpPr>
          <p:cNvPr id="97282" name="Rectangle 2"/>
          <p:cNvSpPr>
            <a:spLocks noGrp="1" noChangeArrowheads="1"/>
          </p:cNvSpPr>
          <p:nvPr>
            <p:ph type="title"/>
          </p:nvPr>
        </p:nvSpPr>
        <p:spPr>
          <a:xfrm>
            <a:off x="685800" y="0"/>
            <a:ext cx="7772400" cy="1143000"/>
          </a:xfrm>
        </p:spPr>
        <p:txBody>
          <a:bodyPr/>
          <a:lstStyle/>
          <a:p>
            <a:pPr algn="ctr"/>
            <a:r>
              <a:rPr lang="en-US" altLang="ru-RU" sz="3200" b="1" i="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Failed </a:t>
            </a:r>
            <a:r>
              <a:rPr lang="en-US" altLang="ru-RU" sz="3200" b="1" i="1" dirty="0">
                <a:ln w="18000">
                  <a:solidFill>
                    <a:schemeClr val="accent2">
                      <a:satMod val="140000"/>
                    </a:schemeClr>
                  </a:solidFill>
                  <a:prstDash val="solid"/>
                  <a:miter lim="800000"/>
                </a:ln>
                <a:noFill/>
                <a:effectLst>
                  <a:outerShdw blurRad="25500" dist="23000" dir="7020000" algn="tl">
                    <a:srgbClr val="000000">
                      <a:alpha val="50000"/>
                    </a:srgbClr>
                  </a:outerShdw>
                </a:effectLst>
              </a:rPr>
              <a:t>back surgery </a:t>
            </a:r>
            <a:r>
              <a:rPr lang="en-US" altLang="ru-RU" sz="3200" b="1" i="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syndrome</a:t>
            </a:r>
            <a:r>
              <a:rPr lang="ru-RU" altLang="ru-RU" sz="3200" b="1" i="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a:t>
            </a:r>
            <a:endParaRPr lang="ru-RU" altLang="ru-RU" sz="3200" b="1" i="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2757037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noChangeArrowheads="1"/>
          </p:cNvSpPr>
          <p:nvPr>
            <p:ph idx="1"/>
          </p:nvPr>
        </p:nvSpPr>
        <p:spPr>
          <a:xfrm>
            <a:off x="304800" y="980728"/>
            <a:ext cx="8496300" cy="5877272"/>
          </a:xfrm>
        </p:spPr>
        <p:txBody>
          <a:bodyPr/>
          <a:lstStyle/>
          <a:p>
            <a:pPr marL="609600" indent="-609600">
              <a:lnSpc>
                <a:spcPct val="80000"/>
              </a:lnSpc>
              <a:buFontTx/>
              <a:buNone/>
            </a:pPr>
            <a:r>
              <a:rPr lang="ru-RU" altLang="ru-RU" sz="2800" dirty="0" smtClean="0">
                <a:solidFill>
                  <a:schemeClr val="tx1"/>
                </a:solidFill>
                <a:latin typeface="Times New Roman" panose="02020603050405020304" pitchFamily="18" charset="0"/>
                <a:cs typeface="Times New Roman" panose="02020603050405020304" pitchFamily="18" charset="0"/>
              </a:rPr>
              <a:t>ФАКТОРЫ</a:t>
            </a:r>
            <a:r>
              <a:rPr lang="ru-RU" altLang="ru-RU" sz="2800" dirty="0" smtClean="0">
                <a:latin typeface="Times New Roman" panose="02020603050405020304" pitchFamily="18" charset="0"/>
                <a:cs typeface="Times New Roman" panose="02020603050405020304" pitchFamily="18" charset="0"/>
              </a:rPr>
              <a:t>, ведущие к </a:t>
            </a:r>
            <a:r>
              <a:rPr lang="en-US" altLang="ru-RU" sz="2800" dirty="0" smtClean="0">
                <a:latin typeface="Times New Roman" panose="02020603050405020304" pitchFamily="18" charset="0"/>
                <a:cs typeface="Times New Roman" panose="02020603050405020304" pitchFamily="18" charset="0"/>
              </a:rPr>
              <a:t>FBSS</a:t>
            </a:r>
            <a:r>
              <a:rPr lang="ru-RU" altLang="ru-RU" sz="2800" dirty="0" smtClean="0">
                <a:latin typeface="Times New Roman" panose="02020603050405020304" pitchFamily="18" charset="0"/>
                <a:cs typeface="Times New Roman" panose="02020603050405020304" pitchFamily="18" charset="0"/>
              </a:rPr>
              <a:t>:</a:t>
            </a:r>
            <a:endParaRPr lang="ru-RU" altLang="ru-RU" sz="2800" dirty="0">
              <a:solidFill>
                <a:schemeClr val="tx1"/>
              </a:solidFill>
              <a:latin typeface="Times New Roman" panose="02020603050405020304" pitchFamily="18" charset="0"/>
              <a:cs typeface="Times New Roman" panose="02020603050405020304" pitchFamily="18" charset="0"/>
            </a:endParaRPr>
          </a:p>
          <a:p>
            <a:pPr marL="609600" indent="-609600">
              <a:lnSpc>
                <a:spcPct val="80000"/>
              </a:lnSpc>
              <a:buFontTx/>
              <a:buNone/>
            </a:pPr>
            <a:endParaRPr lang="ru-RU" altLang="ru-RU" sz="1800" dirty="0">
              <a:solidFill>
                <a:schemeClr val="tx1"/>
              </a:solidFill>
              <a:latin typeface="Times New Roman" panose="02020603050405020304" pitchFamily="18" charset="0"/>
              <a:cs typeface="Times New Roman" panose="02020603050405020304" pitchFamily="18" charset="0"/>
            </a:endParaRPr>
          </a:p>
          <a:p>
            <a:pPr marL="0" indent="0">
              <a:lnSpc>
                <a:spcPct val="80000"/>
              </a:lnSpc>
              <a:buClr>
                <a:srgbClr val="00FF00"/>
              </a:buClr>
              <a:buNone/>
            </a:pPr>
            <a:r>
              <a:rPr lang="ru-RU" altLang="ru-RU" sz="2400" dirty="0" smtClean="0">
                <a:solidFill>
                  <a:schemeClr val="tx1"/>
                </a:solidFill>
                <a:latin typeface="Times New Roman" panose="02020603050405020304" pitchFamily="18" charset="0"/>
                <a:cs typeface="Times New Roman" panose="02020603050405020304" pitchFamily="18" charset="0"/>
              </a:rPr>
              <a:t>1. Ошибочный </a:t>
            </a:r>
            <a:r>
              <a:rPr lang="ru-RU" altLang="ru-RU" sz="2400" dirty="0">
                <a:solidFill>
                  <a:schemeClr val="tx1"/>
                </a:solidFill>
                <a:latin typeface="Times New Roman" panose="02020603050405020304" pitchFamily="18" charset="0"/>
                <a:cs typeface="Times New Roman" panose="02020603050405020304" pitchFamily="18" charset="0"/>
              </a:rPr>
              <a:t>первоначальный диагноз</a:t>
            </a:r>
          </a:p>
          <a:p>
            <a:pPr marL="0" indent="0">
              <a:lnSpc>
                <a:spcPct val="80000"/>
              </a:lnSpc>
              <a:buClr>
                <a:srgbClr val="00FF00"/>
              </a:buClr>
              <a:buNone/>
            </a:pPr>
            <a:r>
              <a:rPr lang="ru-RU" altLang="ru-RU" sz="2400" dirty="0" smtClean="0">
                <a:solidFill>
                  <a:schemeClr val="tx1"/>
                </a:solidFill>
                <a:latin typeface="Times New Roman" panose="02020603050405020304" pitchFamily="18" charset="0"/>
                <a:cs typeface="Times New Roman" panose="02020603050405020304" pitchFamily="18" charset="0"/>
              </a:rPr>
              <a:t>2. Продолжающаяся </a:t>
            </a:r>
            <a:r>
              <a:rPr lang="ru-RU" altLang="ru-RU" sz="2400" dirty="0">
                <a:solidFill>
                  <a:schemeClr val="tx1"/>
                </a:solidFill>
                <a:latin typeface="Times New Roman" panose="02020603050405020304" pitchFamily="18" charset="0"/>
                <a:cs typeface="Times New Roman" panose="02020603050405020304" pitchFamily="18" charset="0"/>
              </a:rPr>
              <a:t>компрессия корешка или конского </a:t>
            </a:r>
            <a:r>
              <a:rPr lang="ru-RU" altLang="ru-RU" sz="2400" dirty="0" smtClean="0">
                <a:solidFill>
                  <a:schemeClr val="tx1"/>
                </a:solidFill>
                <a:latin typeface="Times New Roman" panose="02020603050405020304" pitchFamily="18" charset="0"/>
                <a:cs typeface="Times New Roman" panose="02020603050405020304" pitchFamily="18" charset="0"/>
              </a:rPr>
              <a:t>хвоста:</a:t>
            </a:r>
            <a:endParaRPr lang="ru-RU" altLang="ru-RU" sz="2400" dirty="0">
              <a:solidFill>
                <a:schemeClr val="tx1"/>
              </a:solidFill>
              <a:latin typeface="Times New Roman" panose="02020603050405020304" pitchFamily="18" charset="0"/>
              <a:cs typeface="Times New Roman" panose="02020603050405020304" pitchFamily="18" charset="0"/>
            </a:endParaRPr>
          </a:p>
          <a:p>
            <a:pPr marL="609600" indent="-609600">
              <a:lnSpc>
                <a:spcPct val="80000"/>
              </a:lnSpc>
              <a:buFontTx/>
              <a:buNone/>
            </a:pPr>
            <a:r>
              <a:rPr lang="ru-RU" altLang="ru-RU" sz="2400" dirty="0">
                <a:solidFill>
                  <a:schemeClr val="tx1"/>
                </a:solidFill>
                <a:latin typeface="Times New Roman" panose="02020603050405020304" pitchFamily="18" charset="0"/>
                <a:cs typeface="Times New Roman" panose="02020603050405020304" pitchFamily="18" charset="0"/>
              </a:rPr>
              <a:t>       А. Остаточный материал диска</a:t>
            </a:r>
          </a:p>
          <a:p>
            <a:pPr marL="609600" indent="-609600">
              <a:lnSpc>
                <a:spcPct val="80000"/>
              </a:lnSpc>
              <a:buFontTx/>
              <a:buNone/>
            </a:pPr>
            <a:r>
              <a:rPr lang="ru-RU" altLang="ru-RU" sz="2400" dirty="0">
                <a:solidFill>
                  <a:schemeClr val="tx1"/>
                </a:solidFill>
                <a:latin typeface="Times New Roman" panose="02020603050405020304" pitchFamily="18" charset="0"/>
                <a:cs typeface="Times New Roman" panose="02020603050405020304" pitchFamily="18" charset="0"/>
              </a:rPr>
              <a:t>       Б. Рецидив пролапса диска на том же уровне</a:t>
            </a:r>
          </a:p>
          <a:p>
            <a:pPr marL="609600" indent="-609600">
              <a:lnSpc>
                <a:spcPct val="80000"/>
              </a:lnSpc>
              <a:buFontTx/>
              <a:buNone/>
            </a:pPr>
            <a:r>
              <a:rPr lang="ru-RU" altLang="ru-RU" sz="2400" dirty="0">
                <a:solidFill>
                  <a:schemeClr val="tx1"/>
                </a:solidFill>
                <a:latin typeface="Times New Roman" panose="02020603050405020304" pitchFamily="18" charset="0"/>
                <a:cs typeface="Times New Roman" panose="02020603050405020304" pitchFamily="18" charset="0"/>
              </a:rPr>
              <a:t>       В. Пролапс диска на другом уровне</a:t>
            </a:r>
          </a:p>
          <a:p>
            <a:pPr marL="609600" indent="-609600">
              <a:lnSpc>
                <a:spcPct val="80000"/>
              </a:lnSpc>
              <a:buFontTx/>
              <a:buNone/>
            </a:pPr>
            <a:r>
              <a:rPr lang="ru-RU" altLang="ru-RU" sz="2400" dirty="0">
                <a:solidFill>
                  <a:schemeClr val="tx1"/>
                </a:solidFill>
                <a:latin typeface="Times New Roman" panose="02020603050405020304" pitchFamily="18" charset="0"/>
                <a:cs typeface="Times New Roman" panose="02020603050405020304" pitchFamily="18" charset="0"/>
              </a:rPr>
              <a:t>       Г. Компрессия рубцом</a:t>
            </a:r>
          </a:p>
          <a:p>
            <a:pPr marL="609600" indent="-609600">
              <a:lnSpc>
                <a:spcPct val="80000"/>
              </a:lnSpc>
              <a:buFontTx/>
              <a:buNone/>
            </a:pPr>
            <a:r>
              <a:rPr lang="ru-RU" altLang="ru-RU" sz="2400" dirty="0">
                <a:solidFill>
                  <a:schemeClr val="tx1"/>
                </a:solidFill>
                <a:latin typeface="Times New Roman" panose="02020603050405020304" pitchFamily="18" charset="0"/>
                <a:cs typeface="Times New Roman" panose="02020603050405020304" pitchFamily="18" charset="0"/>
              </a:rPr>
              <a:t>       Д. Псевдоменингоцеле</a:t>
            </a:r>
          </a:p>
          <a:p>
            <a:pPr marL="609600" indent="-609600">
              <a:lnSpc>
                <a:spcPct val="80000"/>
              </a:lnSpc>
              <a:buFontTx/>
              <a:buNone/>
            </a:pPr>
            <a:r>
              <a:rPr lang="ru-RU" altLang="ru-RU" sz="2400" dirty="0">
                <a:solidFill>
                  <a:schemeClr val="tx1"/>
                </a:solidFill>
                <a:latin typeface="Times New Roman" panose="02020603050405020304" pitchFamily="18" charset="0"/>
                <a:cs typeface="Times New Roman" panose="02020603050405020304" pitchFamily="18" charset="0"/>
              </a:rPr>
              <a:t>       Е. Эпидуральная гематома</a:t>
            </a:r>
          </a:p>
          <a:p>
            <a:pPr marL="609600" indent="-609600">
              <a:lnSpc>
                <a:spcPct val="80000"/>
              </a:lnSpc>
              <a:buFontTx/>
              <a:buNone/>
            </a:pPr>
            <a:r>
              <a:rPr lang="ru-RU" altLang="ru-RU" sz="2400" dirty="0">
                <a:solidFill>
                  <a:schemeClr val="tx1"/>
                </a:solidFill>
                <a:latin typeface="Times New Roman" panose="02020603050405020304" pitchFamily="18" charset="0"/>
                <a:cs typeface="Times New Roman" panose="02020603050405020304" pitchFamily="18" charset="0"/>
              </a:rPr>
              <a:t>      Ж. Сегментарная нестабильность</a:t>
            </a:r>
          </a:p>
          <a:p>
            <a:pPr marL="609600" indent="-609600">
              <a:lnSpc>
                <a:spcPct val="80000"/>
              </a:lnSpc>
              <a:buFontTx/>
              <a:buNone/>
            </a:pPr>
            <a:r>
              <a:rPr lang="ru-RU" altLang="ru-RU" sz="2400" dirty="0">
                <a:solidFill>
                  <a:schemeClr val="tx1"/>
                </a:solidFill>
                <a:latin typeface="Times New Roman" panose="02020603050405020304" pitchFamily="18" charset="0"/>
                <a:cs typeface="Times New Roman" panose="02020603050405020304" pitchFamily="18" charset="0"/>
              </a:rPr>
              <a:t>       З. Стеноз позвоночного канала</a:t>
            </a:r>
          </a:p>
          <a:p>
            <a:pPr marL="609600" indent="-609600">
              <a:lnSpc>
                <a:spcPct val="80000"/>
              </a:lnSpc>
              <a:buFontTx/>
              <a:buNone/>
            </a:pPr>
            <a:r>
              <a:rPr lang="ru-RU" altLang="ru-RU" sz="2400" dirty="0">
                <a:solidFill>
                  <a:schemeClr val="tx1"/>
                </a:solidFill>
              </a:rPr>
              <a:t>           </a:t>
            </a:r>
          </a:p>
        </p:txBody>
      </p:sp>
      <p:sp>
        <p:nvSpPr>
          <p:cNvPr id="98306" name="Rectangle 2"/>
          <p:cNvSpPr>
            <a:spLocks noGrp="1" noChangeArrowheads="1"/>
          </p:cNvSpPr>
          <p:nvPr>
            <p:ph type="title"/>
          </p:nvPr>
        </p:nvSpPr>
        <p:spPr>
          <a:xfrm>
            <a:off x="685800" y="0"/>
            <a:ext cx="7772400" cy="1143000"/>
          </a:xfrm>
        </p:spPr>
        <p:txBody>
          <a:bodyPr/>
          <a:lstStyle/>
          <a:p>
            <a:pPr algn="ctr"/>
            <a:r>
              <a:rPr lang="en-US" altLang="ru-RU" sz="3200" b="1" i="1" dirty="0">
                <a:ln w="18000">
                  <a:solidFill>
                    <a:schemeClr val="accent2">
                      <a:satMod val="140000"/>
                    </a:schemeClr>
                  </a:solidFill>
                  <a:prstDash val="solid"/>
                  <a:miter lim="800000"/>
                </a:ln>
                <a:noFill/>
                <a:effectLst>
                  <a:outerShdw blurRad="25500" dist="23000" dir="7020000" algn="tl">
                    <a:srgbClr val="000000">
                      <a:alpha val="50000"/>
                    </a:srgbClr>
                  </a:outerShdw>
                </a:effectLst>
              </a:rPr>
              <a:t>Failed back surgery syndrome</a:t>
            </a:r>
            <a:endParaRPr lang="ru-RU" altLang="ru-RU"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880507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Grp="1" noChangeArrowheads="1"/>
          </p:cNvSpPr>
          <p:nvPr>
            <p:ph idx="1"/>
          </p:nvPr>
        </p:nvSpPr>
        <p:spPr>
          <a:xfrm>
            <a:off x="395536" y="908720"/>
            <a:ext cx="8420100" cy="5516562"/>
          </a:xfrm>
        </p:spPr>
        <p:txBody>
          <a:bodyPr/>
          <a:lstStyle/>
          <a:p>
            <a:pPr marL="609600" indent="-609600">
              <a:lnSpc>
                <a:spcPct val="90000"/>
              </a:lnSpc>
              <a:buFontTx/>
              <a:buNone/>
            </a:pPr>
            <a:r>
              <a:rPr lang="ru-RU" altLang="ru-RU" sz="2800" b="1" dirty="0" smtClean="0">
                <a:latin typeface="Times New Roman" panose="02020603050405020304" pitchFamily="18" charset="0"/>
                <a:cs typeface="Times New Roman" panose="02020603050405020304" pitchFamily="18" charset="0"/>
              </a:rPr>
              <a:t>ФАКТОРЫ, ведущие к </a:t>
            </a:r>
            <a:r>
              <a:rPr lang="en-US" altLang="ru-RU" sz="2800" b="1" dirty="0" smtClean="0">
                <a:latin typeface="Times New Roman" panose="02020603050405020304" pitchFamily="18" charset="0"/>
                <a:cs typeface="Times New Roman" panose="02020603050405020304" pitchFamily="18" charset="0"/>
              </a:rPr>
              <a:t>FBSS </a:t>
            </a:r>
            <a:r>
              <a:rPr lang="ru-RU" altLang="ru-RU" sz="2800" b="1" dirty="0" smtClean="0">
                <a:latin typeface="Times New Roman" panose="02020603050405020304" pitchFamily="18" charset="0"/>
                <a:cs typeface="Times New Roman" panose="02020603050405020304" pitchFamily="18" charset="0"/>
              </a:rPr>
              <a:t>(продолжение):</a:t>
            </a:r>
            <a:endParaRPr lang="ru-RU" altLang="ru-RU" sz="2800" b="1" dirty="0">
              <a:latin typeface="Times New Roman" panose="02020603050405020304" pitchFamily="18" charset="0"/>
              <a:cs typeface="Times New Roman" panose="02020603050405020304" pitchFamily="18" charset="0"/>
            </a:endParaRPr>
          </a:p>
          <a:p>
            <a:pPr marL="0" indent="0">
              <a:lnSpc>
                <a:spcPct val="90000"/>
              </a:lnSpc>
              <a:buClr>
                <a:srgbClr val="00FF00"/>
              </a:buClr>
              <a:buNone/>
            </a:pPr>
            <a:r>
              <a:rPr lang="ru-RU" altLang="ru-RU" sz="2800" b="1" dirty="0" smtClean="0">
                <a:latin typeface="Times New Roman" panose="02020603050405020304" pitchFamily="18" charset="0"/>
                <a:cs typeface="Times New Roman" panose="02020603050405020304" pitchFamily="18" charset="0"/>
              </a:rPr>
              <a:t>3. </a:t>
            </a:r>
            <a:r>
              <a:rPr lang="ru-RU" altLang="ru-RU" sz="2400" b="1" dirty="0" smtClean="0">
                <a:latin typeface="Times New Roman" panose="02020603050405020304" pitchFamily="18" charset="0"/>
                <a:cs typeface="Times New Roman" panose="02020603050405020304" pitchFamily="18" charset="0"/>
              </a:rPr>
              <a:t>Повреждение </a:t>
            </a:r>
            <a:r>
              <a:rPr lang="ru-RU" altLang="ru-RU" sz="2400" b="1" dirty="0">
                <a:latin typeface="Times New Roman" panose="02020603050405020304" pitchFamily="18" charset="0"/>
                <a:cs typeface="Times New Roman" panose="02020603050405020304" pitchFamily="18" charset="0"/>
              </a:rPr>
              <a:t>корешка диском или во время хирургии с развитием </a:t>
            </a:r>
            <a:r>
              <a:rPr lang="ru-RU" altLang="ru-RU" sz="2400" b="1" dirty="0" err="1">
                <a:latin typeface="Times New Roman" panose="02020603050405020304" pitchFamily="18" charset="0"/>
                <a:cs typeface="Times New Roman" panose="02020603050405020304" pitchFamily="18" charset="0"/>
              </a:rPr>
              <a:t>деафферентационных</a:t>
            </a:r>
            <a:r>
              <a:rPr lang="ru-RU" altLang="ru-RU" sz="2400" b="1" dirty="0">
                <a:latin typeface="Times New Roman" panose="02020603050405020304" pitchFamily="18" charset="0"/>
                <a:cs typeface="Times New Roman" panose="02020603050405020304" pitchFamily="18" charset="0"/>
              </a:rPr>
              <a:t> </a:t>
            </a:r>
            <a:r>
              <a:rPr lang="ru-RU" altLang="ru-RU" sz="2400" b="1" dirty="0" smtClean="0">
                <a:latin typeface="Times New Roman" panose="02020603050405020304" pitchFamily="18" charset="0"/>
                <a:cs typeface="Times New Roman" panose="02020603050405020304" pitchFamily="18" charset="0"/>
              </a:rPr>
              <a:t>болей</a:t>
            </a:r>
            <a:endParaRPr lang="ru-RU" altLang="ru-RU" sz="2400" b="1" dirty="0">
              <a:latin typeface="Times New Roman" panose="02020603050405020304" pitchFamily="18" charset="0"/>
              <a:cs typeface="Times New Roman" panose="02020603050405020304" pitchFamily="18" charset="0"/>
            </a:endParaRPr>
          </a:p>
          <a:p>
            <a:pPr marL="0" indent="0">
              <a:lnSpc>
                <a:spcPct val="90000"/>
              </a:lnSpc>
              <a:buClr>
                <a:srgbClr val="00FF00"/>
              </a:buClr>
              <a:buNone/>
            </a:pPr>
            <a:r>
              <a:rPr lang="ru-RU" altLang="ru-RU" sz="2400" b="1" dirty="0" smtClean="0">
                <a:latin typeface="Times New Roman" panose="02020603050405020304" pitchFamily="18" charset="0"/>
                <a:cs typeface="Times New Roman" panose="02020603050405020304" pitchFamily="18" charset="0"/>
              </a:rPr>
              <a:t>4. Адгезивный </a:t>
            </a:r>
            <a:r>
              <a:rPr lang="ru-RU" altLang="ru-RU" sz="2400" b="1" dirty="0">
                <a:latin typeface="Times New Roman" panose="02020603050405020304" pitchFamily="18" charset="0"/>
                <a:cs typeface="Times New Roman" panose="02020603050405020304" pitchFamily="18" charset="0"/>
              </a:rPr>
              <a:t>арахноидит ( ответственен за 6-16% </a:t>
            </a:r>
            <a:r>
              <a:rPr lang="en-US" altLang="ru-RU" sz="2400" b="1" dirty="0">
                <a:latin typeface="Times New Roman" panose="02020603050405020304" pitchFamily="18" charset="0"/>
                <a:cs typeface="Times New Roman" panose="02020603050405020304" pitchFamily="18" charset="0"/>
              </a:rPr>
              <a:t>FBS</a:t>
            </a:r>
            <a:r>
              <a:rPr lang="ru-RU" altLang="ru-RU" sz="2400" b="1" dirty="0">
                <a:latin typeface="Times New Roman" panose="02020603050405020304" pitchFamily="18" charset="0"/>
                <a:cs typeface="Times New Roman" panose="02020603050405020304" pitchFamily="18" charset="0"/>
              </a:rPr>
              <a:t>)</a:t>
            </a:r>
          </a:p>
          <a:p>
            <a:pPr marL="0" indent="0">
              <a:lnSpc>
                <a:spcPct val="90000"/>
              </a:lnSpc>
              <a:buClr>
                <a:srgbClr val="00FF00"/>
              </a:buClr>
              <a:buNone/>
            </a:pPr>
            <a:r>
              <a:rPr lang="ru-RU" altLang="ru-RU" sz="2400" b="1" dirty="0" smtClean="0">
                <a:latin typeface="Times New Roman" panose="02020603050405020304" pitchFamily="18" charset="0"/>
                <a:cs typeface="Times New Roman" panose="02020603050405020304" pitchFamily="18" charset="0"/>
              </a:rPr>
              <a:t>5. Дисцит </a:t>
            </a:r>
            <a:r>
              <a:rPr lang="ru-RU" altLang="ru-RU" sz="2400" b="1" dirty="0">
                <a:latin typeface="Times New Roman" panose="02020603050405020304" pitchFamily="18" charset="0"/>
                <a:cs typeface="Times New Roman" panose="02020603050405020304" pitchFamily="18" charset="0"/>
              </a:rPr>
              <a:t>( обычно через 2-4 </a:t>
            </a:r>
            <a:r>
              <a:rPr lang="ru-RU" altLang="ru-RU" sz="2400" b="1" dirty="0" err="1">
                <a:latin typeface="Times New Roman" panose="02020603050405020304" pitchFamily="18" charset="0"/>
                <a:cs typeface="Times New Roman" panose="02020603050405020304" pitchFamily="18" charset="0"/>
              </a:rPr>
              <a:t>нед</a:t>
            </a:r>
            <a:r>
              <a:rPr lang="ru-RU" altLang="ru-RU" sz="2400" b="1" dirty="0">
                <a:latin typeface="Times New Roman" panose="02020603050405020304" pitchFamily="18" charset="0"/>
                <a:cs typeface="Times New Roman" panose="02020603050405020304" pitchFamily="18" charset="0"/>
              </a:rPr>
              <a:t>. после хирургии)</a:t>
            </a:r>
          </a:p>
          <a:p>
            <a:pPr marL="0" indent="0">
              <a:lnSpc>
                <a:spcPct val="90000"/>
              </a:lnSpc>
              <a:buClr>
                <a:srgbClr val="00FF00"/>
              </a:buClr>
              <a:buNone/>
            </a:pPr>
            <a:r>
              <a:rPr lang="ru-RU" altLang="ru-RU" sz="2400" b="1" dirty="0" smtClean="0">
                <a:latin typeface="Times New Roman" panose="02020603050405020304" pitchFamily="18" charset="0"/>
                <a:cs typeface="Times New Roman" panose="02020603050405020304" pitchFamily="18" charset="0"/>
              </a:rPr>
              <a:t>6. Спондилолиз</a:t>
            </a:r>
            <a:endParaRPr lang="ru-RU" altLang="ru-RU" sz="2400" b="1" dirty="0">
              <a:latin typeface="Times New Roman" panose="02020603050405020304" pitchFamily="18" charset="0"/>
              <a:cs typeface="Times New Roman" panose="02020603050405020304" pitchFamily="18" charset="0"/>
            </a:endParaRPr>
          </a:p>
          <a:p>
            <a:pPr marL="0" indent="0">
              <a:lnSpc>
                <a:spcPct val="90000"/>
              </a:lnSpc>
              <a:buClr>
                <a:srgbClr val="00FF00"/>
              </a:buClr>
              <a:buNone/>
            </a:pPr>
            <a:r>
              <a:rPr lang="ru-RU" altLang="ru-RU" sz="2400" b="1" dirty="0" smtClean="0">
                <a:latin typeface="Times New Roman" panose="02020603050405020304" pitchFamily="18" charset="0"/>
                <a:cs typeface="Times New Roman" panose="02020603050405020304" pitchFamily="18" charset="0"/>
              </a:rPr>
              <a:t>7. Другие </a:t>
            </a:r>
            <a:r>
              <a:rPr lang="ru-RU" altLang="ru-RU" sz="2400" b="1" dirty="0">
                <a:latin typeface="Times New Roman" panose="02020603050405020304" pitchFamily="18" charset="0"/>
                <a:cs typeface="Times New Roman" panose="02020603050405020304" pitchFamily="18" charset="0"/>
              </a:rPr>
              <a:t>причины НПБ (спазм </a:t>
            </a:r>
            <a:r>
              <a:rPr lang="ru-RU" altLang="ru-RU" sz="2400" b="1" dirty="0" err="1">
                <a:latin typeface="Times New Roman" panose="02020603050405020304" pitchFamily="18" charset="0"/>
                <a:cs typeface="Times New Roman" panose="02020603050405020304" pitchFamily="18" charset="0"/>
              </a:rPr>
              <a:t>параспинальных</a:t>
            </a:r>
            <a:r>
              <a:rPr lang="ru-RU" altLang="ru-RU" sz="2400" b="1" dirty="0">
                <a:latin typeface="Times New Roman" panose="02020603050405020304" pitchFamily="18" charset="0"/>
                <a:cs typeface="Times New Roman" panose="02020603050405020304" pitchFamily="18" charset="0"/>
              </a:rPr>
              <a:t> мышц, </a:t>
            </a:r>
            <a:r>
              <a:rPr lang="ru-RU" altLang="ru-RU" sz="2400" b="1" dirty="0" err="1">
                <a:latin typeface="Times New Roman" panose="02020603050405020304" pitchFamily="18" charset="0"/>
                <a:cs typeface="Times New Roman" panose="02020603050405020304" pitchFamily="18" charset="0"/>
              </a:rPr>
              <a:t>имофасцикулярный</a:t>
            </a:r>
            <a:r>
              <a:rPr lang="ru-RU" altLang="ru-RU" sz="2400" b="1" dirty="0">
                <a:latin typeface="Times New Roman" panose="02020603050405020304" pitchFamily="18" charset="0"/>
                <a:cs typeface="Times New Roman" panose="02020603050405020304" pitchFamily="18" charset="0"/>
              </a:rPr>
              <a:t> синдром)</a:t>
            </a:r>
          </a:p>
          <a:p>
            <a:pPr marL="0" indent="0">
              <a:lnSpc>
                <a:spcPct val="90000"/>
              </a:lnSpc>
              <a:buClr>
                <a:srgbClr val="00FF00"/>
              </a:buClr>
              <a:buNone/>
            </a:pPr>
            <a:r>
              <a:rPr lang="ru-RU" altLang="ru-RU" sz="2400" b="1" dirty="0" smtClean="0">
                <a:latin typeface="Times New Roman" panose="02020603050405020304" pitchFamily="18" charset="0"/>
                <a:cs typeface="Times New Roman" panose="02020603050405020304" pitchFamily="18" charset="0"/>
              </a:rPr>
              <a:t>8. Другие </a:t>
            </a:r>
            <a:r>
              <a:rPr lang="ru-RU" altLang="ru-RU" sz="2400" b="1" dirty="0">
                <a:latin typeface="Times New Roman" panose="02020603050405020304" pitchFamily="18" charset="0"/>
                <a:cs typeface="Times New Roman" panose="02020603050405020304" pitchFamily="18" charset="0"/>
              </a:rPr>
              <a:t>причины: цель получения компенсаций, наркомания, психологические проблемы</a:t>
            </a:r>
          </a:p>
        </p:txBody>
      </p:sp>
      <p:sp>
        <p:nvSpPr>
          <p:cNvPr id="99330" name="Rectangle 2"/>
          <p:cNvSpPr>
            <a:spLocks noGrp="1" noChangeArrowheads="1"/>
          </p:cNvSpPr>
          <p:nvPr>
            <p:ph type="title"/>
          </p:nvPr>
        </p:nvSpPr>
        <p:spPr>
          <a:xfrm>
            <a:off x="685800" y="0"/>
            <a:ext cx="7772400" cy="1143000"/>
          </a:xfrm>
        </p:spPr>
        <p:txBody>
          <a:bodyPr/>
          <a:lstStyle/>
          <a:p>
            <a:pPr algn="ctr"/>
            <a:r>
              <a:rPr lang="en-US" altLang="ru-RU" sz="3200" b="1" i="1" dirty="0">
                <a:ln w="18000">
                  <a:solidFill>
                    <a:schemeClr val="accent2">
                      <a:satMod val="140000"/>
                    </a:schemeClr>
                  </a:solidFill>
                  <a:prstDash val="solid"/>
                  <a:miter lim="800000"/>
                </a:ln>
                <a:noFill/>
                <a:effectLst>
                  <a:outerShdw blurRad="25500" dist="23000" dir="7020000" algn="tl">
                    <a:srgbClr val="000000">
                      <a:alpha val="50000"/>
                    </a:srgbClr>
                  </a:outerShdw>
                </a:effectLst>
              </a:rPr>
              <a:t>Failed back surgery syndrome</a:t>
            </a:r>
            <a:endParaRPr lang="ru-RU" altLang="ru-RU"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3206737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347864" y="476672"/>
            <a:ext cx="5153638" cy="5976664"/>
          </a:xfrm>
          <a:prstGeom prst="rect">
            <a:avLst/>
          </a:prstGeom>
          <a:ln>
            <a:noFill/>
          </a:ln>
          <a:effectLst>
            <a:softEdge rad="112500"/>
          </a:effectLst>
        </p:spPr>
      </p:pic>
      <p:sp>
        <p:nvSpPr>
          <p:cNvPr id="5" name="TextBox 4"/>
          <p:cNvSpPr txBox="1"/>
          <p:nvPr/>
        </p:nvSpPr>
        <p:spPr>
          <a:xfrm>
            <a:off x="0" y="712068"/>
            <a:ext cx="3600400" cy="1754326"/>
          </a:xfrm>
          <a:prstGeom prst="rect">
            <a:avLst/>
          </a:prstGeom>
          <a:noFill/>
        </p:spPr>
        <p:txBody>
          <a:bodyPr wrap="square" rtlCol="0">
            <a:spAutoFit/>
          </a:bodyPr>
          <a:lstStyle/>
          <a:p>
            <a:r>
              <a:rPr lang="ru-RU"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anose="02020603050405020304" pitchFamily="18" charset="0"/>
                <a:cs typeface="Times New Roman" panose="02020603050405020304" pitchFamily="18" charset="0"/>
              </a:rPr>
              <a:t>Пример оперативного вмешательства</a:t>
            </a:r>
            <a:endParaRPr lang="ru-RU"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6597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7238" y="3933056"/>
            <a:ext cx="3000375" cy="2838450"/>
          </a:xfrm>
          <a:prstGeom prst="rect">
            <a:avLst/>
          </a:prstGeom>
          <a:ln>
            <a:noFill/>
          </a:ln>
          <a:effectLst>
            <a:softEdge rad="112500"/>
          </a:effectLst>
        </p:spPr>
      </p:pic>
      <p:sp>
        <p:nvSpPr>
          <p:cNvPr id="3" name="Объект 2"/>
          <p:cNvSpPr>
            <a:spLocks noGrp="1"/>
          </p:cNvSpPr>
          <p:nvPr>
            <p:ph idx="1"/>
          </p:nvPr>
        </p:nvSpPr>
        <p:spPr>
          <a:xfrm>
            <a:off x="251520" y="2177480"/>
            <a:ext cx="6660232" cy="4680520"/>
          </a:xfrm>
        </p:spPr>
        <p:txBody>
          <a:bodyPr>
            <a:normAutofit/>
          </a:bodyPr>
          <a:lstStyle/>
          <a:p>
            <a:r>
              <a:rPr lang="ru-RU" b="1" u="sng" dirty="0" smtClean="0">
                <a:latin typeface="Times New Roman" panose="02020603050405020304" pitchFamily="18" charset="0"/>
                <a:cs typeface="Times New Roman" panose="02020603050405020304" pitchFamily="18" charset="0"/>
              </a:rPr>
              <a:t>Определение:</a:t>
            </a:r>
          </a:p>
          <a:p>
            <a:pPr marL="36576" indent="0">
              <a:buNone/>
            </a:pPr>
            <a:r>
              <a:rPr lang="ru-RU" b="1" i="1" u="sng" dirty="0" smtClean="0">
                <a:latin typeface="Times New Roman" panose="02020603050405020304" pitchFamily="18" charset="0"/>
                <a:cs typeface="Times New Roman" panose="02020603050405020304" pitchFamily="18" charset="0"/>
              </a:rPr>
              <a:t>Нейропатическая </a:t>
            </a:r>
            <a:r>
              <a:rPr lang="ru-RU" b="1" i="1" u="sng" dirty="0">
                <a:latin typeface="Times New Roman" panose="02020603050405020304" pitchFamily="18" charset="0"/>
                <a:cs typeface="Times New Roman" panose="02020603050405020304" pitchFamily="18" charset="0"/>
              </a:rPr>
              <a:t>боль </a:t>
            </a:r>
            <a:r>
              <a:rPr lang="ru-RU" b="1" i="1" dirty="0">
                <a:latin typeface="Times New Roman" panose="02020603050405020304" pitchFamily="18" charset="0"/>
                <a:cs typeface="Times New Roman" panose="02020603050405020304" pitchFamily="18" charset="0"/>
              </a:rPr>
              <a:t>– это любая боль, происходящая в результате неверной передачи соматосенсорных сигналов периферической или центральной нервной системой</a:t>
            </a:r>
            <a:r>
              <a:rPr lang="ru-RU" b="1" i="1" dirty="0" smtClean="0">
                <a:latin typeface="Times New Roman" panose="02020603050405020304" pitchFamily="18" charset="0"/>
                <a:cs typeface="Times New Roman" panose="02020603050405020304" pitchFamily="18" charset="0"/>
              </a:rPr>
              <a:t>.</a:t>
            </a:r>
          </a:p>
          <a:p>
            <a:pPr marL="36576" indent="0">
              <a:buNone/>
            </a:pPr>
            <a:endParaRPr lang="ru-RU" dirty="0"/>
          </a:p>
        </p:txBody>
      </p:sp>
      <p:sp>
        <p:nvSpPr>
          <p:cNvPr id="2" name="Заголовок 1"/>
          <p:cNvSpPr>
            <a:spLocks noGrp="1"/>
          </p:cNvSpPr>
          <p:nvPr>
            <p:ph type="title"/>
          </p:nvPr>
        </p:nvSpPr>
        <p:spPr/>
        <p:txBody>
          <a:bodyPr>
            <a:normAutofit/>
          </a:bodyPr>
          <a:lstStyle/>
          <a:p>
            <a:pPr algn="ctr"/>
            <a:r>
              <a:rPr lang="en-US" altLang="ru-RU" sz="2700" b="1" i="1" dirty="0">
                <a:ln w="18000">
                  <a:solidFill>
                    <a:schemeClr val="accent2">
                      <a:satMod val="140000"/>
                    </a:schemeClr>
                  </a:solidFill>
                  <a:prstDash val="solid"/>
                  <a:miter lim="800000"/>
                </a:ln>
                <a:noFill/>
                <a:effectLst>
                  <a:outerShdw blurRad="25500" dist="23000" dir="7020000" algn="tl">
                    <a:srgbClr val="000000">
                      <a:alpha val="50000"/>
                    </a:srgbClr>
                  </a:outerShdw>
                </a:effectLst>
              </a:rPr>
              <a:t>Failed back surgery </a:t>
            </a:r>
            <a:r>
              <a:rPr lang="en-US" altLang="ru-RU" sz="2700" b="1" i="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syndrome</a:t>
            </a:r>
            <a:r>
              <a:rPr lang="ru-RU" altLang="ru-RU" sz="2700" b="1" i="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a:t>
            </a:r>
            <a:r>
              <a:rPr lang="ru-RU" sz="27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ru-RU" sz="27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ru-RU"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Нейропатическая боль</a:t>
            </a:r>
            <a:endPar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1686061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1916832"/>
            <a:ext cx="8229600" cy="4525963"/>
          </a:xfrm>
        </p:spPr>
        <p:txBody>
          <a:bodyPr/>
          <a:lstStyle/>
          <a:p>
            <a:r>
              <a:rPr lang="ru-RU" dirty="0"/>
              <a:t>При хронической </a:t>
            </a:r>
            <a:r>
              <a:rPr lang="ru-RU" dirty="0" err="1"/>
              <a:t>нейропатической</a:t>
            </a:r>
            <a:r>
              <a:rPr lang="ru-RU" dirty="0"/>
              <a:t> боли, причина повреждения может быть устранена, однако боль будет продолжаться.  Обычно такая боль не поддается консервативному лечению, в частности, лекарственной терапии. Это обеспечивает </a:t>
            </a:r>
            <a:r>
              <a:rPr lang="ru-RU" dirty="0" err="1"/>
              <a:t>нейростимуляции</a:t>
            </a:r>
            <a:r>
              <a:rPr lang="ru-RU" dirty="0"/>
              <a:t> важную  роль в терапии болевых синдромов у пациентов,     которые страдали бы от истощающей </a:t>
            </a:r>
            <a:r>
              <a:rPr lang="ru-RU" dirty="0" err="1"/>
              <a:t>непроходящей</a:t>
            </a:r>
            <a:r>
              <a:rPr lang="ru-RU" dirty="0"/>
              <a:t>   боли.</a:t>
            </a:r>
          </a:p>
          <a:p>
            <a:endParaRPr lang="ru-RU" dirty="0"/>
          </a:p>
        </p:txBody>
      </p:sp>
      <p:sp>
        <p:nvSpPr>
          <p:cNvPr id="3" name="Заголовок 2"/>
          <p:cNvSpPr>
            <a:spLocks noGrp="1"/>
          </p:cNvSpPr>
          <p:nvPr>
            <p:ph type="title"/>
          </p:nvPr>
        </p:nvSpPr>
        <p:spPr/>
        <p:txBody>
          <a:bodyPr>
            <a:normAutofit fontScale="90000"/>
          </a:bodyPr>
          <a:lstStyle/>
          <a:p>
            <a:pPr algn="ctr"/>
            <a:r>
              <a:rPr lang="en-US" dirty="0"/>
              <a:t>Failed back surgery syndrome </a:t>
            </a:r>
            <a:br>
              <a:rPr lang="en-US" dirty="0"/>
            </a:br>
            <a:r>
              <a:rPr lang="ru-RU" dirty="0" err="1"/>
              <a:t>Нейропатическая</a:t>
            </a:r>
            <a:r>
              <a:rPr lang="ru-RU" dirty="0"/>
              <a:t> </a:t>
            </a:r>
            <a:r>
              <a:rPr lang="ru-RU" dirty="0" smtClean="0"/>
              <a:t>боль (продолжение)</a:t>
            </a:r>
            <a:endParaRPr lang="ru-RU" dirty="0"/>
          </a:p>
        </p:txBody>
      </p:sp>
    </p:spTree>
    <p:extLst>
      <p:ext uri="{BB962C8B-B14F-4D97-AF65-F5344CB8AC3E}">
        <p14:creationId xmlns:p14="http://schemas.microsoft.com/office/powerpoint/2010/main" val="2457740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548" y="24935"/>
            <a:ext cx="3949364" cy="3188041"/>
          </a:xfrm>
          <a:prstGeom prst="rect">
            <a:avLst/>
          </a:prstGeom>
          <a:ln>
            <a:noFill/>
          </a:ln>
          <a:effectLst>
            <a:softEdge rad="112500"/>
          </a:effectLst>
        </p:spPr>
      </p:pic>
      <p:sp>
        <p:nvSpPr>
          <p:cNvPr id="2" name="Заголовок 1"/>
          <p:cNvSpPr>
            <a:spLocks noGrp="1"/>
          </p:cNvSpPr>
          <p:nvPr>
            <p:ph type="title"/>
          </p:nvPr>
        </p:nvSpPr>
        <p:spPr>
          <a:xfrm>
            <a:off x="3995936" y="116632"/>
            <a:ext cx="5307360" cy="5949280"/>
          </a:xfrm>
        </p:spPr>
        <p:txBody>
          <a:bodyPr>
            <a:noAutofit/>
          </a:bodyPr>
          <a:lstStyle/>
          <a:p>
            <a:r>
              <a:rPr lang="ru-RU" sz="1800" dirty="0">
                <a:solidFill>
                  <a:schemeClr val="tx1"/>
                </a:solidFill>
                <a:effectLst/>
                <a:latin typeface="Times New Roman" panose="02020603050405020304" pitchFamily="18" charset="0"/>
                <a:cs typeface="Times New Roman" panose="02020603050405020304" pitchFamily="18" charset="0"/>
              </a:rPr>
              <a:t>Каковы причины развития грыжи межпозвонкового диска? </a:t>
            </a:r>
            <a:r>
              <a:rPr lang="ru-RU" sz="1800" b="0" dirty="0">
                <a:solidFill>
                  <a:schemeClr val="tx1"/>
                </a:solidFill>
                <a:effectLst/>
                <a:latin typeface="Times New Roman" panose="02020603050405020304" pitchFamily="18" charset="0"/>
                <a:cs typeface="Times New Roman" panose="02020603050405020304" pitchFamily="18" charset="0"/>
              </a:rPr>
              <a:t>   </a:t>
            </a:r>
            <a:r>
              <a:rPr lang="ru-RU" sz="1800" b="0" dirty="0" smtClean="0">
                <a:solidFill>
                  <a:schemeClr val="tx1"/>
                </a:solidFill>
                <a:effectLst/>
                <a:latin typeface="Times New Roman" panose="02020603050405020304" pitchFamily="18" charset="0"/>
                <a:cs typeface="Times New Roman" panose="02020603050405020304" pitchFamily="18" charset="0"/>
              </a:rPr>
              <a:t/>
            </a:r>
            <a:br>
              <a:rPr lang="ru-RU" sz="1800" b="0" dirty="0" smtClean="0">
                <a:solidFill>
                  <a:schemeClr val="tx1"/>
                </a:solidFill>
                <a:effectLst/>
                <a:latin typeface="Times New Roman" panose="02020603050405020304" pitchFamily="18" charset="0"/>
                <a:cs typeface="Times New Roman" panose="02020603050405020304" pitchFamily="18" charset="0"/>
              </a:rPr>
            </a:br>
            <a:r>
              <a:rPr lang="ru-RU" sz="1800" b="0" dirty="0" smtClean="0">
                <a:solidFill>
                  <a:schemeClr val="tx1"/>
                </a:solidFill>
                <a:effectLst/>
                <a:latin typeface="Times New Roman" panose="02020603050405020304" pitchFamily="18" charset="0"/>
                <a:cs typeface="Times New Roman" panose="02020603050405020304" pitchFamily="18" charset="0"/>
              </a:rPr>
              <a:t>Большинством </a:t>
            </a:r>
            <a:r>
              <a:rPr lang="ru-RU" sz="1800" b="0" dirty="0">
                <a:solidFill>
                  <a:schemeClr val="tx1"/>
                </a:solidFill>
                <a:effectLst/>
                <a:latin typeface="Times New Roman" panose="02020603050405020304" pitchFamily="18" charset="0"/>
                <a:cs typeface="Times New Roman" panose="02020603050405020304" pitchFamily="18" charset="0"/>
              </a:rPr>
              <a:t>авторов считается, что причиной развития грыжи межпозвонкового диска является развитие дегенеративного процесса в межпозвонковом диске. С возрастом межпозвонковый диск постепенно обезвоживается, теряет свои эластичные свойства.  </a:t>
            </a:r>
          </a:p>
        </p:txBody>
      </p:sp>
    </p:spTree>
    <p:extLst>
      <p:ext uri="{BB962C8B-B14F-4D97-AF65-F5344CB8AC3E}">
        <p14:creationId xmlns:p14="http://schemas.microsoft.com/office/powerpoint/2010/main" val="3118079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r>
              <a:rPr lang="ru-RU" dirty="0">
                <a:latin typeface="Times New Roman" panose="02020603050405020304" pitchFamily="18" charset="0"/>
                <a:cs typeface="Times New Roman" panose="02020603050405020304" pitchFamily="18" charset="0"/>
              </a:rPr>
              <a:t>Под действием тяжелых физических нагрузок или длительных статических перегрузок (длительное нахождение в одной позе, например, за компьютером) происходит </a:t>
            </a:r>
            <a:r>
              <a:rPr lang="ru-RU" dirty="0" err="1">
                <a:latin typeface="Times New Roman" panose="02020603050405020304" pitchFamily="18" charset="0"/>
                <a:cs typeface="Times New Roman" panose="02020603050405020304" pitchFamily="18" charset="0"/>
              </a:rPr>
              <a:t>микротравматизация</a:t>
            </a:r>
            <a:r>
              <a:rPr lang="ru-RU" dirty="0">
                <a:latin typeface="Times New Roman" panose="02020603050405020304" pitchFamily="18" charset="0"/>
                <a:cs typeface="Times New Roman" panose="02020603050405020304" pitchFamily="18" charset="0"/>
              </a:rPr>
              <a:t> фиброзного кольца межпозвонкового диска. В фиброзном кольце формируются трещины, через которые проникает желеобразное </a:t>
            </a:r>
            <a:r>
              <a:rPr lang="ru-RU" dirty="0" err="1">
                <a:latin typeface="Times New Roman" panose="02020603050405020304" pitchFamily="18" charset="0"/>
                <a:cs typeface="Times New Roman" panose="02020603050405020304" pitchFamily="18" charset="0"/>
              </a:rPr>
              <a:t>пульпозное</a:t>
            </a:r>
            <a:r>
              <a:rPr lang="ru-RU" dirty="0">
                <a:latin typeface="Times New Roman" panose="02020603050405020304" pitchFamily="18" charset="0"/>
                <a:cs typeface="Times New Roman" panose="02020603050405020304" pitchFamily="18" charset="0"/>
              </a:rPr>
              <a:t> ядро межпозвонкового диска и происходит выпячивание фиброзного кольца в виде </a:t>
            </a:r>
            <a:r>
              <a:rPr lang="ru-RU" dirty="0" err="1">
                <a:latin typeface="Times New Roman" panose="02020603050405020304" pitchFamily="18" charset="0"/>
                <a:cs typeface="Times New Roman" panose="02020603050405020304" pitchFamily="18" charset="0"/>
              </a:rPr>
              <a:t>протрузии</a:t>
            </a:r>
            <a:r>
              <a:rPr lang="ru-RU" dirty="0">
                <a:latin typeface="Times New Roman" panose="02020603050405020304" pitchFamily="18" charset="0"/>
                <a:cs typeface="Times New Roman" panose="02020603050405020304" pitchFamily="18" charset="0"/>
              </a:rPr>
              <a:t> или грыжи. </a:t>
            </a:r>
          </a:p>
        </p:txBody>
      </p:sp>
      <p:sp>
        <p:nvSpPr>
          <p:cNvPr id="3" name="Заголовок 2"/>
          <p:cNvSpPr>
            <a:spLocks noGrp="1"/>
          </p:cNvSpPr>
          <p:nvPr>
            <p:ph type="title"/>
          </p:nvPr>
        </p:nvSpPr>
        <p:spPr/>
        <p:txBody>
          <a:bodyPr>
            <a:normAutofit fontScale="90000"/>
          </a:bodyPr>
          <a:lstStyle/>
          <a:p>
            <a:pPr algn="ctr"/>
            <a:r>
              <a:rPr lang="ru-RU" dirty="0"/>
              <a:t>Каковы причины развития грыжи межпозвонкового диска? </a:t>
            </a:r>
            <a:r>
              <a:rPr lang="ru-RU" dirty="0" smtClean="0"/>
              <a:t>( </a:t>
            </a:r>
            <a:r>
              <a:rPr lang="ru-RU" dirty="0" err="1" smtClean="0"/>
              <a:t>прод</a:t>
            </a:r>
            <a:r>
              <a:rPr lang="ru-RU" dirty="0" smtClean="0"/>
              <a:t>.)</a:t>
            </a:r>
            <a:endParaRPr lang="ru-RU" dirty="0"/>
          </a:p>
        </p:txBody>
      </p:sp>
    </p:spTree>
    <p:extLst>
      <p:ext uri="{BB962C8B-B14F-4D97-AF65-F5344CB8AC3E}">
        <p14:creationId xmlns:p14="http://schemas.microsoft.com/office/powerpoint/2010/main" val="2611128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83968" y="1628800"/>
            <a:ext cx="4615424" cy="4392488"/>
          </a:xfrm>
          <a:prstGeom prst="rect">
            <a:avLst/>
          </a:prstGeom>
          <a:ln>
            <a:noFill/>
          </a:ln>
          <a:effectLst>
            <a:softEdge rad="112500"/>
          </a:effectLst>
        </p:spPr>
      </p:pic>
      <p:sp>
        <p:nvSpPr>
          <p:cNvPr id="2" name="Объект 1"/>
          <p:cNvSpPr>
            <a:spLocks noGrp="1"/>
          </p:cNvSpPr>
          <p:nvPr>
            <p:ph idx="1"/>
          </p:nvPr>
        </p:nvSpPr>
        <p:spPr>
          <a:xfrm>
            <a:off x="-252536" y="1641676"/>
            <a:ext cx="4918881" cy="4525963"/>
          </a:xfrm>
        </p:spPr>
        <p:txBody>
          <a:bodyPr>
            <a:normAutofit/>
          </a:bodyPr>
          <a:lstStyle/>
          <a:p>
            <a:r>
              <a:rPr lang="ru-RU" dirty="0"/>
              <a:t>Грыжа межпозвонкового диска может выпадать в стороны (сдавливая спинномозговые корешки), вперед, назад (сдавливая спинной мозг) в тело выше- или нижележащего позвонка (грыжа </a:t>
            </a:r>
            <a:r>
              <a:rPr lang="ru-RU" dirty="0" err="1"/>
              <a:t>Шморля</a:t>
            </a:r>
            <a:r>
              <a:rPr lang="ru-RU" dirty="0"/>
              <a:t>).</a:t>
            </a:r>
          </a:p>
        </p:txBody>
      </p:sp>
      <p:sp>
        <p:nvSpPr>
          <p:cNvPr id="3" name="Заголовок 2"/>
          <p:cNvSpPr>
            <a:spLocks noGrp="1"/>
          </p:cNvSpPr>
          <p:nvPr>
            <p:ph type="title"/>
          </p:nvPr>
        </p:nvSpPr>
        <p:spPr/>
        <p:txBody>
          <a:bodyPr>
            <a:normAutofit/>
          </a:bodyPr>
          <a:lstStyle/>
          <a:p>
            <a:pPr algn="ctr"/>
            <a:r>
              <a:rPr lang="ru-RU" sz="3200" dirty="0">
                <a:solidFill>
                  <a:schemeClr val="tx1"/>
                </a:solidFill>
                <a:effectLst/>
                <a:latin typeface="Times New Roman" panose="02020603050405020304" pitchFamily="18" charset="0"/>
                <a:cs typeface="Times New Roman" panose="02020603050405020304" pitchFamily="18" charset="0"/>
              </a:rPr>
              <a:t>Каковы причины развития грыжи межпозвонкового диска? </a:t>
            </a:r>
          </a:p>
        </p:txBody>
      </p:sp>
    </p:spTree>
    <p:extLst>
      <p:ext uri="{BB962C8B-B14F-4D97-AF65-F5344CB8AC3E}">
        <p14:creationId xmlns:p14="http://schemas.microsoft.com/office/powerpoint/2010/main" val="1580875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88640"/>
            <a:ext cx="8229600" cy="1143000"/>
          </a:xfrm>
        </p:spPr>
        <p:txBody>
          <a:bodyPr>
            <a:noAutofit/>
          </a:bodyPr>
          <a:lstStyle/>
          <a:p>
            <a:r>
              <a:rPr lang="ru-RU" sz="2800" dirty="0">
                <a:solidFill>
                  <a:schemeClr val="tx1"/>
                </a:solidFill>
                <a:effectLst/>
                <a:latin typeface="Times New Roman" panose="02020603050405020304" pitchFamily="18" charset="0"/>
                <a:cs typeface="Times New Roman" panose="02020603050405020304" pitchFamily="18" charset="0"/>
              </a:rPr>
              <a:t>Как клинически проявляется грыжа межпозвонкового диска?</a:t>
            </a:r>
            <a:r>
              <a:rPr lang="ru-RU" sz="2800" dirty="0">
                <a:effectLst/>
                <a:latin typeface="Times New Roman" panose="02020603050405020304" pitchFamily="18" charset="0"/>
                <a:cs typeface="Times New Roman" panose="02020603050405020304" pitchFamily="18" charset="0"/>
              </a:rPr>
              <a:t/>
            </a:r>
            <a:br>
              <a:rPr lang="ru-RU" sz="2800" dirty="0">
                <a:effectLst/>
                <a:latin typeface="Times New Roman" panose="02020603050405020304" pitchFamily="18" charset="0"/>
                <a:cs typeface="Times New Roman" panose="02020603050405020304" pitchFamily="18" charset="0"/>
              </a:rPr>
            </a:br>
            <a:endParaRPr lang="ru-RU" sz="2800" dirty="0">
              <a:effectLst/>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251520" y="1124744"/>
            <a:ext cx="8585559" cy="4752528"/>
          </a:xfrm>
        </p:spPr>
        <p:txBody>
          <a:bodyPr>
            <a:normAutofit fontScale="70000" lnSpcReduction="20000"/>
          </a:bodyPr>
          <a:lstStyle/>
          <a:p>
            <a:r>
              <a:rPr lang="ru-RU" sz="3200" dirty="0">
                <a:latin typeface="Times New Roman" panose="02020603050405020304" pitchFamily="18" charset="0"/>
                <a:cs typeface="Times New Roman" panose="02020603050405020304" pitchFamily="18" charset="0"/>
              </a:rPr>
              <a:t>1. Грыжа диска клинически может никак не проявляться, а быть лишь случайной находкой на магнитно-резонансной </a:t>
            </a:r>
            <a:r>
              <a:rPr lang="ru-RU" sz="3200" dirty="0" err="1">
                <a:latin typeface="Times New Roman" panose="02020603050405020304" pitchFamily="18" charset="0"/>
                <a:cs typeface="Times New Roman" panose="02020603050405020304" pitchFamily="18" charset="0"/>
              </a:rPr>
              <a:t>томограмме</a:t>
            </a:r>
            <a:r>
              <a:rPr lang="ru-RU" sz="3200" dirty="0">
                <a:latin typeface="Times New Roman" panose="02020603050405020304" pitchFamily="18" charset="0"/>
                <a:cs typeface="Times New Roman" panose="02020603050405020304" pitchFamily="18" charset="0"/>
              </a:rPr>
              <a:t>. Человек может дожить до старости и никак не ощущать наличие грыжи межпозвонкового диска. У 100% взрослого населения, старше 30 лет, имеются </a:t>
            </a:r>
            <a:r>
              <a:rPr lang="ru-RU" sz="3200" dirty="0" err="1">
                <a:latin typeface="Times New Roman" panose="02020603050405020304" pitchFamily="18" charset="0"/>
                <a:cs typeface="Times New Roman" panose="02020603050405020304" pitchFamily="18" charset="0"/>
              </a:rPr>
              <a:t>протрузии</a:t>
            </a:r>
            <a:r>
              <a:rPr lang="ru-RU" sz="3200" dirty="0">
                <a:latin typeface="Times New Roman" panose="02020603050405020304" pitchFamily="18" charset="0"/>
                <a:cs typeface="Times New Roman" panose="02020603050405020304" pitchFamily="18" charset="0"/>
              </a:rPr>
              <a:t> межпозвонкового диска, однако далеко не все люди испытывают какие-либо боли в спине и конечностях или другие симптомы.    </a:t>
            </a:r>
            <a:endParaRPr lang="ru-RU" sz="3200" dirty="0" smtClean="0">
              <a:latin typeface="Times New Roman" panose="02020603050405020304" pitchFamily="18" charset="0"/>
              <a:cs typeface="Times New Roman" panose="02020603050405020304" pitchFamily="18" charset="0"/>
            </a:endParaRPr>
          </a:p>
          <a:p>
            <a:r>
              <a:rPr lang="ru-RU" sz="3200" dirty="0" smtClean="0">
                <a:latin typeface="Times New Roman" panose="02020603050405020304" pitchFamily="18" charset="0"/>
                <a:cs typeface="Times New Roman" panose="02020603050405020304" pitchFamily="18" charset="0"/>
              </a:rPr>
              <a:t>2</a:t>
            </a:r>
            <a:r>
              <a:rPr lang="ru-RU" sz="3200" dirty="0">
                <a:latin typeface="Times New Roman" panose="02020603050405020304" pitchFamily="18" charset="0"/>
                <a:cs typeface="Times New Roman" panose="02020603050405020304" pitchFamily="18" charset="0"/>
              </a:rPr>
              <a:t>. Грыжа диска может проявляться острым рефлекторным мышечным спазмом по типу «прострела», напряжением мышц спины и болями в позвоночнике, возможна иррадиация боли в конечность (на шейном уровне — в руку, на поясничном — в ногу. Возможен «перекос» позвоночника в сторону, противоположную боли, т. к. рефлекторно позвоночник принимает положение в котором болевое ощущение минимально — т. е. формируется противоболевая поза.    </a:t>
            </a:r>
            <a:endParaRPr lang="ru-RU" sz="3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4217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lnSpcReduction="10000"/>
          </a:bodyPr>
          <a:lstStyle/>
          <a:p>
            <a:r>
              <a:rPr lang="ru-RU" dirty="0"/>
              <a:t>3. Грыжа диска наиболее часто проявляется хроническим болевым синдромом в спине и конечностях.    </a:t>
            </a:r>
          </a:p>
          <a:p>
            <a:r>
              <a:rPr lang="ru-RU" dirty="0"/>
              <a:t>4. Грыжа диска может проявляться сдавлением одного или нескольких спинномозговых корешков — слабостью (вялым парезом) мышц конечности, снижением мышечного тонуса, «похуданием» конечности, онемением в зоне иннервации сдавленного корешка, ощущением «ползания мурашек» в конечности. При сдавлении корешков «конского хвоста» может быть недержание мочи и кала. </a:t>
            </a:r>
          </a:p>
        </p:txBody>
      </p:sp>
      <p:sp>
        <p:nvSpPr>
          <p:cNvPr id="3" name="Заголовок 2"/>
          <p:cNvSpPr>
            <a:spLocks noGrp="1"/>
          </p:cNvSpPr>
          <p:nvPr>
            <p:ph type="title"/>
          </p:nvPr>
        </p:nvSpPr>
        <p:spPr/>
        <p:txBody>
          <a:bodyPr>
            <a:normAutofit/>
          </a:bodyPr>
          <a:lstStyle/>
          <a:p>
            <a:pPr algn="ctr"/>
            <a:r>
              <a:rPr lang="ru-RU" sz="3200" dirty="0">
                <a:solidFill>
                  <a:schemeClr val="tx1"/>
                </a:solidFill>
                <a:effectLst/>
              </a:rPr>
              <a:t>Как клинически проявляется грыжа межпозвонкового диска</a:t>
            </a:r>
            <a:r>
              <a:rPr lang="ru-RU" sz="3200" dirty="0" smtClean="0">
                <a:solidFill>
                  <a:schemeClr val="tx1"/>
                </a:solidFill>
                <a:effectLst/>
              </a:rPr>
              <a:t>? (</a:t>
            </a:r>
            <a:r>
              <a:rPr lang="ru-RU" sz="3200" dirty="0" err="1" smtClean="0">
                <a:solidFill>
                  <a:schemeClr val="tx1"/>
                </a:solidFill>
                <a:effectLst/>
              </a:rPr>
              <a:t>прод</a:t>
            </a:r>
            <a:r>
              <a:rPr lang="ru-RU" sz="3200" dirty="0" smtClean="0">
                <a:solidFill>
                  <a:schemeClr val="tx1"/>
                </a:solidFill>
                <a:effectLst/>
              </a:rPr>
              <a:t>.)</a:t>
            </a:r>
            <a:endParaRPr lang="ru-RU" sz="3200" dirty="0">
              <a:solidFill>
                <a:schemeClr val="tx1"/>
              </a:solidFill>
              <a:effectLst/>
            </a:endParaRPr>
          </a:p>
        </p:txBody>
      </p:sp>
    </p:spTree>
    <p:extLst>
      <p:ext uri="{BB962C8B-B14F-4D97-AF65-F5344CB8AC3E}">
        <p14:creationId xmlns:p14="http://schemas.microsoft.com/office/powerpoint/2010/main" val="2884546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1772816"/>
            <a:ext cx="8229600" cy="4525963"/>
          </a:xfrm>
        </p:spPr>
        <p:txBody>
          <a:bodyPr>
            <a:normAutofit fontScale="77500" lnSpcReduction="20000"/>
          </a:bodyPr>
          <a:lstStyle/>
          <a:p>
            <a:r>
              <a:rPr lang="ru-RU" dirty="0"/>
              <a:t>5. Грыжа диска редко может проявляться сдавлением артерии, питающей спинномозговой корешок или спинной мозг, что проявляется острым развитием слабости (периферического пареза) стопы на стороне сдавления, стопа начинает шлепать при ходьбе, появляются острые боли в спине и ноге.    </a:t>
            </a:r>
          </a:p>
          <a:p>
            <a:r>
              <a:rPr lang="ru-RU" dirty="0"/>
              <a:t>6. Наиболее опасное, но при этом редкое проявление грыжи межпозвонкового диска — это сдавление спинного мозга, которое клинически проявляется спастическим парезом верхних или нижних конечностей (в зависимости от уровня сдавления), повышением мышечного тонуса в конечностях, онемением и нарушением чувствительности ниже уровня сдавления, задержкой мочи и кала.</a:t>
            </a:r>
          </a:p>
          <a:p>
            <a:endParaRPr lang="ru-RU" dirty="0"/>
          </a:p>
        </p:txBody>
      </p:sp>
      <p:sp>
        <p:nvSpPr>
          <p:cNvPr id="3" name="Заголовок 2"/>
          <p:cNvSpPr>
            <a:spLocks noGrp="1"/>
          </p:cNvSpPr>
          <p:nvPr>
            <p:ph type="title"/>
          </p:nvPr>
        </p:nvSpPr>
        <p:spPr/>
        <p:txBody>
          <a:bodyPr>
            <a:normAutofit/>
          </a:bodyPr>
          <a:lstStyle/>
          <a:p>
            <a:r>
              <a:rPr lang="ru-RU" sz="3200" dirty="0">
                <a:solidFill>
                  <a:schemeClr val="tx1"/>
                </a:solidFill>
                <a:effectLst/>
                <a:latin typeface="Times New Roman" panose="02020603050405020304" pitchFamily="18" charset="0"/>
                <a:cs typeface="Times New Roman" panose="02020603050405020304" pitchFamily="18" charset="0"/>
              </a:rPr>
              <a:t>Как клинически проявляется грыжа межпозвонкового диска? (</a:t>
            </a:r>
            <a:r>
              <a:rPr lang="ru-RU" sz="3200" dirty="0" err="1">
                <a:solidFill>
                  <a:schemeClr val="tx1"/>
                </a:solidFill>
                <a:effectLst/>
                <a:latin typeface="Times New Roman" panose="02020603050405020304" pitchFamily="18" charset="0"/>
                <a:cs typeface="Times New Roman" panose="02020603050405020304" pitchFamily="18" charset="0"/>
              </a:rPr>
              <a:t>прод</a:t>
            </a:r>
            <a:r>
              <a:rPr lang="ru-RU" sz="3200" dirty="0">
                <a:solidFill>
                  <a:schemeClr val="tx1"/>
                </a:solidFill>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525312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1340768"/>
            <a:ext cx="8229600" cy="4525963"/>
          </a:xfrm>
        </p:spPr>
        <p:txBody>
          <a:bodyPr>
            <a:normAutofit/>
          </a:bodyPr>
          <a:lstStyle/>
          <a:p>
            <a:r>
              <a:rPr lang="ru-RU" b="1" i="1" dirty="0">
                <a:latin typeface="Times New Roman" panose="02020603050405020304" pitchFamily="18" charset="0"/>
                <a:cs typeface="Times New Roman" panose="02020603050405020304" pitchFamily="18" charset="0"/>
              </a:rPr>
              <a:t>Абсолютным показанием к оперативному лечению грыжи межпозвонкового диска являются:      </a:t>
            </a:r>
          </a:p>
          <a:p>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сдавление спинного мозга или корешков «конского хвоста» с развитием параличей и парезов, а так же нарушение функции тазовых органов в виде задержки или недержания мочи и кала.    </a:t>
            </a:r>
            <a:endParaRPr lang="ru-RU" dirty="0" smtClean="0">
              <a:latin typeface="Times New Roman" panose="02020603050405020304" pitchFamily="18" charset="0"/>
              <a:cs typeface="Times New Roman" panose="02020603050405020304" pitchFamily="18" charset="0"/>
            </a:endParaRPr>
          </a:p>
        </p:txBody>
      </p:sp>
      <p:sp>
        <p:nvSpPr>
          <p:cNvPr id="3" name="Заголовок 2"/>
          <p:cNvSpPr>
            <a:spLocks noGrp="1"/>
          </p:cNvSpPr>
          <p:nvPr>
            <p:ph type="title"/>
          </p:nvPr>
        </p:nvSpPr>
        <p:spPr/>
        <p:txBody>
          <a:bodyPr>
            <a:noAutofit/>
          </a:bodyPr>
          <a:lstStyle/>
          <a:p>
            <a:r>
              <a:rPr lang="ru-RU" sz="2800" dirty="0">
                <a:solidFill>
                  <a:schemeClr val="tx1"/>
                </a:solidFill>
                <a:effectLst/>
                <a:latin typeface="Times New Roman" panose="02020603050405020304" pitchFamily="18" charset="0"/>
                <a:cs typeface="Times New Roman" panose="02020603050405020304" pitchFamily="18" charset="0"/>
              </a:rPr>
              <a:t>Каковы показания к хирургическому удалению грыжи межпозвонкового диска?</a:t>
            </a:r>
            <a:br>
              <a:rPr lang="ru-RU" sz="2800" dirty="0">
                <a:solidFill>
                  <a:schemeClr val="tx1"/>
                </a:solidFill>
                <a:effectLst/>
                <a:latin typeface="Times New Roman" panose="02020603050405020304" pitchFamily="18" charset="0"/>
                <a:cs typeface="Times New Roman" panose="02020603050405020304" pitchFamily="18" charset="0"/>
              </a:rPr>
            </a:br>
            <a:endParaRPr lang="ru-RU" sz="2800" dirty="0">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6819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Относительным показанием для оперативного лечения грыжи межпозвонкового диска </a:t>
            </a:r>
            <a:r>
              <a:rPr lang="ru-RU" dirty="0" smtClean="0">
                <a:latin typeface="Times New Roman" panose="02020603050405020304" pitchFamily="18" charset="0"/>
                <a:cs typeface="Times New Roman" panose="02020603050405020304" pitchFamily="18" charset="0"/>
              </a:rPr>
              <a:t>является-отсутствие </a:t>
            </a:r>
            <a:r>
              <a:rPr lang="ru-RU" dirty="0">
                <a:latin typeface="Times New Roman" panose="02020603050405020304" pitchFamily="18" charset="0"/>
                <a:cs typeface="Times New Roman" panose="02020603050405020304" pitchFamily="18" charset="0"/>
              </a:rPr>
              <a:t>более 4-х месяцев эффекта от консервативного лечения, включая отсутствие эффекта от внутрикостных блокад.</a:t>
            </a:r>
          </a:p>
          <a:p>
            <a:endParaRPr lang="ru-RU" dirty="0"/>
          </a:p>
        </p:txBody>
      </p:sp>
      <p:sp>
        <p:nvSpPr>
          <p:cNvPr id="3" name="Заголовок 2"/>
          <p:cNvSpPr>
            <a:spLocks noGrp="1"/>
          </p:cNvSpPr>
          <p:nvPr>
            <p:ph type="title"/>
          </p:nvPr>
        </p:nvSpPr>
        <p:spPr/>
        <p:txBody>
          <a:bodyPr>
            <a:normAutofit fontScale="90000"/>
          </a:bodyPr>
          <a:lstStyle/>
          <a:p>
            <a:r>
              <a:rPr lang="ru-RU" sz="3600" dirty="0">
                <a:solidFill>
                  <a:schemeClr val="tx1"/>
                </a:solidFill>
                <a:effectLst/>
                <a:latin typeface="Times New Roman" panose="02020603050405020304" pitchFamily="18" charset="0"/>
                <a:cs typeface="Times New Roman" panose="02020603050405020304" pitchFamily="18" charset="0"/>
              </a:rPr>
              <a:t>Каковы показания к хирургическому удалению грыжи межпозвонкового диска?</a:t>
            </a:r>
            <a:r>
              <a:rPr lang="ru-RU" dirty="0"/>
              <a:t/>
            </a:r>
            <a:br>
              <a:rPr lang="ru-RU" dirty="0"/>
            </a:br>
            <a:endParaRPr lang="ru-RU" dirty="0"/>
          </a:p>
        </p:txBody>
      </p:sp>
    </p:spTree>
    <p:extLst>
      <p:ext uri="{BB962C8B-B14F-4D97-AF65-F5344CB8AC3E}">
        <p14:creationId xmlns:p14="http://schemas.microsoft.com/office/powerpoint/2010/main" val="3440508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r>
              <a:rPr lang="ru-RU" b="1" i="1" dirty="0">
                <a:latin typeface="Times New Roman" panose="02020603050405020304" pitchFamily="18" charset="0"/>
                <a:cs typeface="Times New Roman" panose="02020603050405020304" pitchFamily="18" charset="0"/>
              </a:rPr>
              <a:t>В Европе и США блокадные методы лечения применяются более чем у 90% пациентов</a:t>
            </a:r>
            <a:r>
              <a:rPr lang="ru-RU" dirty="0">
                <a:latin typeface="Times New Roman" panose="02020603050405020304" pitchFamily="18" charset="0"/>
                <a:cs typeface="Times New Roman" panose="02020603050405020304" pitchFamily="18" charset="0"/>
              </a:rPr>
              <a:t>, направляемых на хирургическое удаление грыжи межпозвонкового диска.    </a:t>
            </a:r>
            <a:endParaRPr lang="ru-RU" dirty="0" smtClean="0">
              <a:latin typeface="Times New Roman" panose="02020603050405020304" pitchFamily="18" charset="0"/>
              <a:cs typeface="Times New Roman" panose="02020603050405020304" pitchFamily="18" charset="0"/>
            </a:endParaRPr>
          </a:p>
          <a:p>
            <a:r>
              <a:rPr lang="ru-RU" b="1" i="1" dirty="0" smtClean="0">
                <a:latin typeface="Times New Roman" panose="02020603050405020304" pitchFamily="18" charset="0"/>
                <a:cs typeface="Times New Roman" panose="02020603050405020304" pitchFamily="18" charset="0"/>
              </a:rPr>
              <a:t>В </a:t>
            </a:r>
            <a:r>
              <a:rPr lang="ru-RU" b="1" i="1" dirty="0">
                <a:latin typeface="Times New Roman" panose="02020603050405020304" pitchFamily="18" charset="0"/>
                <a:cs typeface="Times New Roman" panose="02020603050405020304" pitchFamily="18" charset="0"/>
              </a:rPr>
              <a:t>России около только 10% пациентов</a:t>
            </a:r>
            <a:r>
              <a:rPr lang="ru-RU" dirty="0">
                <a:latin typeface="Times New Roman" panose="02020603050405020304" pitchFamily="18" charset="0"/>
                <a:cs typeface="Times New Roman" panose="02020603050405020304" pitchFamily="18" charset="0"/>
              </a:rPr>
              <a:t>, направляемых на оперативное лечение удаления грыжи межпозвонкового диска получает какие-либо блокадные методы лечения</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3" name="Заголовок 2"/>
          <p:cNvSpPr>
            <a:spLocks noGrp="1"/>
          </p:cNvSpPr>
          <p:nvPr>
            <p:ph type="title"/>
          </p:nvPr>
        </p:nvSpPr>
        <p:spPr>
          <a:xfrm>
            <a:off x="395536" y="116632"/>
            <a:ext cx="8229600" cy="1143000"/>
          </a:xfrm>
        </p:spPr>
        <p:txBody>
          <a:bodyPr>
            <a:noAutofit/>
          </a:bodyPr>
          <a:lstStyle/>
          <a:p>
            <a:r>
              <a:rPr lang="ru-RU" sz="2000" dirty="0">
                <a:solidFill>
                  <a:schemeClr val="tx1"/>
                </a:solidFill>
                <a:effectLst/>
                <a:latin typeface="Times New Roman" panose="02020603050405020304" pitchFamily="18" charset="0"/>
                <a:cs typeface="Times New Roman" panose="02020603050405020304" pitchFamily="18" charset="0"/>
              </a:rPr>
              <a:t>Часто ли в европейских странах, США и России используют блокадные методы лечения перед хирургическим удалением грыжи межпозвонкового диска?</a:t>
            </a:r>
            <a:br>
              <a:rPr lang="ru-RU" sz="2000" dirty="0">
                <a:solidFill>
                  <a:schemeClr val="tx1"/>
                </a:solidFill>
                <a:effectLst/>
                <a:latin typeface="Times New Roman" panose="02020603050405020304" pitchFamily="18" charset="0"/>
                <a:cs typeface="Times New Roman" panose="02020603050405020304" pitchFamily="18" charset="0"/>
              </a:rPr>
            </a:br>
            <a:endParaRPr lang="ru-RU" sz="2000" dirty="0">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914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47864" y="2736215"/>
            <a:ext cx="4103383" cy="3234432"/>
          </a:xfrm>
          <a:prstGeom prst="rect">
            <a:avLst/>
          </a:prstGeom>
          <a:ln>
            <a:noFill/>
          </a:ln>
          <a:effectLst>
            <a:softEdge rad="112500"/>
          </a:effectLst>
        </p:spPr>
      </p:pic>
      <p:sp>
        <p:nvSpPr>
          <p:cNvPr id="3" name="Заголовок 2"/>
          <p:cNvSpPr>
            <a:spLocks noGrp="1"/>
          </p:cNvSpPr>
          <p:nvPr>
            <p:ph type="title"/>
          </p:nvPr>
        </p:nvSpPr>
        <p:spPr/>
        <p:txBody>
          <a:bodyPr>
            <a:noAutofit/>
          </a:bodyPr>
          <a:lstStyle/>
          <a:p>
            <a:r>
              <a:rPr lang="ru-RU" sz="2800" dirty="0">
                <a:solidFill>
                  <a:schemeClr val="tx1"/>
                </a:solidFill>
                <a:effectLst/>
                <a:latin typeface="Times New Roman" panose="02020603050405020304" pitchFamily="18" charset="0"/>
                <a:cs typeface="Times New Roman" panose="02020603050405020304" pitchFamily="18" charset="0"/>
              </a:rPr>
              <a:t>Как часто возникает рецидив болей после оперативного удаления грыжи диска?</a:t>
            </a:r>
            <a:br>
              <a:rPr lang="ru-RU" sz="2800" dirty="0">
                <a:solidFill>
                  <a:schemeClr val="tx1"/>
                </a:solidFill>
                <a:effectLst/>
                <a:latin typeface="Times New Roman" panose="02020603050405020304" pitchFamily="18" charset="0"/>
                <a:cs typeface="Times New Roman" panose="02020603050405020304" pitchFamily="18" charset="0"/>
              </a:rPr>
            </a:br>
            <a:endParaRPr lang="ru-RU" sz="2800" dirty="0">
              <a:solidFill>
                <a:schemeClr val="tx1"/>
              </a:solidFill>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539552" y="1412776"/>
            <a:ext cx="4554860" cy="1323439"/>
          </a:xfrm>
          <a:prstGeom prst="rect">
            <a:avLst/>
          </a:prstGeom>
          <a:noFill/>
        </p:spPr>
        <p:txBody>
          <a:bodyPr wrap="square" rtlCol="0">
            <a:spAutoFit/>
          </a:bodyPr>
          <a:lstStyle/>
          <a:p>
            <a:r>
              <a:rPr lang="ru-RU" sz="2000" dirty="0">
                <a:latin typeface="Times New Roman" panose="02020603050405020304" pitchFamily="18" charset="0"/>
                <a:cs typeface="Times New Roman" panose="02020603050405020304" pitchFamily="18" charset="0"/>
              </a:rPr>
              <a:t>У 10%-50% оперированных пациентов по поводу грыжи межпозвонкового диска в различные сроки после операции возникает рецидив болей.    </a:t>
            </a:r>
            <a:endParaRPr lang="ru-RU"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7269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8144" y="2060848"/>
            <a:ext cx="3340968" cy="4337690"/>
          </a:xfrm>
          <a:prstGeom prst="rect">
            <a:avLst/>
          </a:prstGeom>
        </p:spPr>
      </p:pic>
      <p:sp>
        <p:nvSpPr>
          <p:cNvPr id="2" name="Объект 1"/>
          <p:cNvSpPr>
            <a:spLocks noGrp="1"/>
          </p:cNvSpPr>
          <p:nvPr>
            <p:ph idx="1"/>
          </p:nvPr>
        </p:nvSpPr>
        <p:spPr>
          <a:xfrm>
            <a:off x="9311" y="188640"/>
            <a:ext cx="8229600" cy="4525963"/>
          </a:xfrm>
        </p:spPr>
        <p:txBody>
          <a:bodyPr/>
          <a:lstStyle/>
          <a:p>
            <a:pPr marL="109728" indent="0">
              <a:buNone/>
            </a:pPr>
            <a:r>
              <a:rPr lang="ru-RU" b="1" dirty="0">
                <a:latin typeface="Times New Roman" panose="02020603050405020304" pitchFamily="18" charset="0"/>
                <a:cs typeface="Times New Roman" panose="02020603050405020304" pitchFamily="18" charset="0"/>
              </a:rPr>
              <a:t>Возникновение рецидива боли связано: </a:t>
            </a:r>
          </a:p>
          <a:p>
            <a:r>
              <a:rPr lang="ru-RU" dirty="0">
                <a:latin typeface="Times New Roman" panose="02020603050405020304" pitchFamily="18" charset="0"/>
                <a:cs typeface="Times New Roman" panose="02020603050405020304" pitchFamily="18" charset="0"/>
              </a:rPr>
              <a:t>С разрастанием рубцовой ткани в месте операции. </a:t>
            </a:r>
          </a:p>
          <a:p>
            <a:r>
              <a:rPr lang="ru-RU" dirty="0">
                <a:latin typeface="Times New Roman" panose="02020603050405020304" pitchFamily="18" charset="0"/>
                <a:cs typeface="Times New Roman" panose="02020603050405020304" pitchFamily="18" charset="0"/>
              </a:rPr>
              <a:t> С выпадением грыжи диска на выше и нижележащих от операции уровнях. </a:t>
            </a:r>
          </a:p>
          <a:p>
            <a:r>
              <a:rPr lang="ru-RU" dirty="0">
                <a:latin typeface="Times New Roman" panose="02020603050405020304" pitchFamily="18" charset="0"/>
                <a:cs typeface="Times New Roman" panose="02020603050405020304" pitchFamily="18" charset="0"/>
              </a:rPr>
              <a:t> С прогрессированием процесса остеохондроза позвоночника и развитием сужений </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стенозов) спинномозгового канала.</a:t>
            </a:r>
          </a:p>
          <a:p>
            <a:endParaRPr lang="ru-RU" dirty="0"/>
          </a:p>
        </p:txBody>
      </p:sp>
    </p:spTree>
    <p:extLst>
      <p:ext uri="{BB962C8B-B14F-4D97-AF65-F5344CB8AC3E}">
        <p14:creationId xmlns:p14="http://schemas.microsoft.com/office/powerpoint/2010/main" val="2327341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888" y="1340767"/>
            <a:ext cx="5580112" cy="4805625"/>
          </a:xfrm>
          <a:prstGeom prst="rect">
            <a:avLst/>
          </a:prstGeom>
          <a:ln>
            <a:noFill/>
          </a:ln>
          <a:effectLst>
            <a:softEdge rad="112500"/>
          </a:effectLst>
        </p:spPr>
      </p:pic>
      <p:sp>
        <p:nvSpPr>
          <p:cNvPr id="2" name="Объект 1"/>
          <p:cNvSpPr>
            <a:spLocks noGrp="1"/>
          </p:cNvSpPr>
          <p:nvPr>
            <p:ph idx="1"/>
          </p:nvPr>
        </p:nvSpPr>
        <p:spPr>
          <a:xfrm>
            <a:off x="-108520" y="908720"/>
            <a:ext cx="5220072" cy="4824536"/>
          </a:xfrm>
        </p:spPr>
        <p:txBody>
          <a:bodyPr>
            <a:normAutofit fontScale="92500" lnSpcReduction="20000"/>
          </a:bodyPr>
          <a:lstStyle/>
          <a:p>
            <a:r>
              <a:rPr lang="ru-RU" dirty="0">
                <a:latin typeface="Times New Roman" panose="02020603050405020304" pitchFamily="18" charset="0"/>
                <a:cs typeface="Times New Roman" panose="02020603050405020304" pitchFamily="18" charset="0"/>
              </a:rPr>
              <a:t>Всего в позвоночнике насчитывается 24 межпозвонковых диска (7 шейных, 12 грудных, 5 поясничных). Теоретически — удалить можно все. Можно установить стабилизирующие конструкции. Но это не означает, что позвоночник станет здоровым, гибким. На практике максимальное количество операций у пациента, которого мы наблюдали у нас в клинике — 5. </a:t>
            </a:r>
          </a:p>
        </p:txBody>
      </p:sp>
      <p:sp>
        <p:nvSpPr>
          <p:cNvPr id="3" name="Заголовок 2"/>
          <p:cNvSpPr>
            <a:spLocks noGrp="1"/>
          </p:cNvSpPr>
          <p:nvPr>
            <p:ph type="title"/>
          </p:nvPr>
        </p:nvSpPr>
        <p:spPr>
          <a:xfrm>
            <a:off x="611560" y="188640"/>
            <a:ext cx="8229600" cy="1143000"/>
          </a:xfrm>
        </p:spPr>
        <p:txBody>
          <a:bodyPr>
            <a:normAutofit fontScale="90000"/>
          </a:bodyPr>
          <a:lstStyle/>
          <a:p>
            <a:r>
              <a:rPr lang="ru-RU" sz="3600" dirty="0">
                <a:solidFill>
                  <a:schemeClr val="tx1"/>
                </a:solidFill>
                <a:effectLst/>
                <a:latin typeface="Times New Roman" panose="02020603050405020304" pitchFamily="18" charset="0"/>
                <a:cs typeface="Times New Roman" panose="02020603050405020304" pitchFamily="18" charset="0"/>
              </a:rPr>
              <a:t>Сколько раз можно оперировать грыжи межпозвонковых дисков?</a:t>
            </a:r>
            <a:r>
              <a:rPr lang="ru-RU" dirty="0"/>
              <a:t/>
            </a:r>
            <a:br>
              <a:rPr lang="ru-RU" dirty="0"/>
            </a:br>
            <a:endParaRPr lang="ru-RU" dirty="0"/>
          </a:p>
        </p:txBody>
      </p:sp>
    </p:spTree>
    <p:extLst>
      <p:ext uri="{BB962C8B-B14F-4D97-AF65-F5344CB8AC3E}">
        <p14:creationId xmlns:p14="http://schemas.microsoft.com/office/powerpoint/2010/main" val="3206812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69555" y="260648"/>
            <a:ext cx="5149588" cy="6165304"/>
          </a:xfrm>
          <a:prstGeom prst="rect">
            <a:avLst/>
          </a:prstGeom>
          <a:ln>
            <a:noFill/>
          </a:ln>
          <a:effectLst>
            <a:softEdge rad="112500"/>
          </a:effectLst>
        </p:spPr>
      </p:pic>
      <p:sp>
        <p:nvSpPr>
          <p:cNvPr id="2" name="Объект 1"/>
          <p:cNvSpPr>
            <a:spLocks noGrp="1"/>
          </p:cNvSpPr>
          <p:nvPr>
            <p:ph idx="1"/>
          </p:nvPr>
        </p:nvSpPr>
        <p:spPr>
          <a:xfrm>
            <a:off x="107503" y="260648"/>
            <a:ext cx="3762051" cy="5904656"/>
          </a:xfrm>
        </p:spPr>
        <p:txBody>
          <a:bodyPr>
            <a:normAutofit fontScale="92500" lnSpcReduction="10000"/>
          </a:bodyPr>
          <a:lstStyle/>
          <a:p>
            <a:r>
              <a:rPr lang="ru-RU" dirty="0"/>
              <a:t>Затем нейрохирурги просто отказались от ведения данного пациента, мотивируя, что «все грыжи уже удалены». В итоге неврологи отсылают пациента к нейрохирургу, а нейрохирурги дают заключение, что «показаний к оперативному лечению нет».</a:t>
            </a:r>
          </a:p>
          <a:p>
            <a:endParaRPr lang="ru-RU" dirty="0"/>
          </a:p>
        </p:txBody>
      </p:sp>
    </p:spTree>
    <p:extLst>
      <p:ext uri="{BB962C8B-B14F-4D97-AF65-F5344CB8AC3E}">
        <p14:creationId xmlns:p14="http://schemas.microsoft.com/office/powerpoint/2010/main" val="1049817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noChangeArrowheads="1"/>
          </p:cNvSpPr>
          <p:nvPr>
            <p:ph idx="1"/>
          </p:nvPr>
        </p:nvSpPr>
        <p:spPr>
          <a:xfrm>
            <a:off x="0" y="1052736"/>
            <a:ext cx="4680520" cy="5256584"/>
          </a:xfrm>
          <a:ln/>
          <a:extLst>
            <a:ext uri="{91240B29-F687-4F45-9708-019B960494DF}">
              <a14:hiddenLine xmlns:a14="http://schemas.microsoft.com/office/drawing/2010/main" w="9525">
                <a:solidFill>
                  <a:srgbClr val="FFFFCC"/>
                </a:solidFill>
                <a:miter lim="800000"/>
                <a:headEnd/>
                <a:tailEnd/>
              </a14:hiddenLine>
            </a:ext>
          </a:extLst>
        </p:spPr>
        <p:txBody>
          <a:bodyPr>
            <a:normAutofit/>
          </a:bodyPr>
          <a:lstStyle/>
          <a:p>
            <a:pPr marL="457200" indent="-457200">
              <a:lnSpc>
                <a:spcPct val="90000"/>
              </a:lnSpc>
              <a:buFontTx/>
              <a:buNone/>
            </a:pPr>
            <a:r>
              <a:rPr lang="ru-RU" altLang="ru-RU" sz="2800" dirty="0">
                <a:latin typeface="Times New Roman" panose="02020603050405020304" pitchFamily="18" charset="0"/>
                <a:cs typeface="Times New Roman" panose="02020603050405020304" pitchFamily="18" charset="0"/>
              </a:rPr>
              <a:t>Находки на неконтрастной МРТ:</a:t>
            </a:r>
          </a:p>
          <a:p>
            <a:pPr marL="457200" indent="-457200">
              <a:lnSpc>
                <a:spcPct val="90000"/>
              </a:lnSpc>
              <a:buClr>
                <a:srgbClr val="00FF00"/>
              </a:buClr>
              <a:buFont typeface="Wingdings" pitchFamily="2" charset="2"/>
              <a:buChar char="Ø"/>
            </a:pPr>
            <a:r>
              <a:rPr lang="ru-RU" altLang="ru-RU" sz="2400" dirty="0">
                <a:latin typeface="Times New Roman" panose="02020603050405020304" pitchFamily="18" charset="0"/>
                <a:cs typeface="Times New Roman" panose="02020603050405020304" pitchFamily="18" charset="0"/>
              </a:rPr>
              <a:t>Сигнал с грыжи диска становится интенсивнее при переходе сТ1 к Т2, рубец наоборот</a:t>
            </a:r>
          </a:p>
          <a:p>
            <a:pPr marL="457200" indent="-457200">
              <a:lnSpc>
                <a:spcPct val="90000"/>
              </a:lnSpc>
              <a:buClr>
                <a:srgbClr val="00FF00"/>
              </a:buClr>
              <a:buFont typeface="Wingdings" pitchFamily="2" charset="2"/>
              <a:buChar char="Ø"/>
            </a:pPr>
            <a:r>
              <a:rPr lang="ru-RU" altLang="ru-RU" sz="2400" dirty="0">
                <a:latin typeface="Times New Roman" panose="02020603050405020304" pitchFamily="18" charset="0"/>
                <a:cs typeface="Times New Roman" panose="02020603050405020304" pitchFamily="18" charset="0"/>
              </a:rPr>
              <a:t>Масс-эффект: смещение при диске, втягивание при рубце</a:t>
            </a:r>
          </a:p>
          <a:p>
            <a:pPr marL="457200" indent="-457200">
              <a:lnSpc>
                <a:spcPct val="90000"/>
              </a:lnSpc>
              <a:buClr>
                <a:srgbClr val="00FF00"/>
              </a:buClr>
              <a:buFont typeface="Wingdings" pitchFamily="2" charset="2"/>
              <a:buChar char="Ø"/>
            </a:pPr>
            <a:r>
              <a:rPr lang="ru-RU" altLang="ru-RU" sz="2400" dirty="0">
                <a:latin typeface="Times New Roman" panose="02020603050405020304" pitchFamily="18" charset="0"/>
                <a:cs typeface="Times New Roman" panose="02020603050405020304" pitchFamily="18" charset="0"/>
              </a:rPr>
              <a:t>Локализация: материал диска прилежит к дисковому </a:t>
            </a:r>
            <a:r>
              <a:rPr lang="ru-RU" altLang="ru-RU" sz="2400" dirty="0" smtClean="0">
                <a:latin typeface="Times New Roman" panose="02020603050405020304" pitchFamily="18" charset="0"/>
                <a:cs typeface="Times New Roman" panose="02020603050405020304" pitchFamily="18" charset="0"/>
              </a:rPr>
              <a:t>пространству</a:t>
            </a:r>
            <a:endParaRPr lang="ru-RU" altLang="ru-RU" sz="2400" dirty="0">
              <a:latin typeface="Times New Roman" panose="02020603050405020304" pitchFamily="18" charset="0"/>
              <a:cs typeface="Times New Roman" panose="02020603050405020304" pitchFamily="18" charset="0"/>
            </a:endParaRPr>
          </a:p>
        </p:txBody>
      </p:sp>
      <p:sp>
        <p:nvSpPr>
          <p:cNvPr id="101378" name="Rectangle 2"/>
          <p:cNvSpPr>
            <a:spLocks noGrp="1" noChangeArrowheads="1"/>
          </p:cNvSpPr>
          <p:nvPr>
            <p:ph type="title"/>
          </p:nvPr>
        </p:nvSpPr>
        <p:spPr>
          <a:xfrm>
            <a:off x="685800" y="228600"/>
            <a:ext cx="7772400" cy="1143000"/>
          </a:xfrm>
        </p:spPr>
        <p:txBody>
          <a:bodyPr/>
          <a:lstStyle/>
          <a:p>
            <a:pPr algn="ctr"/>
            <a:r>
              <a:rPr lang="ru-RU" altLang="ru-RU" sz="3200" b="1" dirty="0" smtClean="0">
                <a:solidFill>
                  <a:schemeClr val="tx1"/>
                </a:solidFill>
                <a:effectLst/>
                <a:latin typeface="Times New Roman" panose="02020603050405020304" pitchFamily="18" charset="0"/>
                <a:cs typeface="Times New Roman" panose="02020603050405020304" pitchFamily="18" charset="0"/>
              </a:rPr>
              <a:t>ДИАГНОСТИКА</a:t>
            </a:r>
            <a:r>
              <a:rPr lang="en-US" altLang="ru-RU" sz="3200" dirty="0">
                <a:solidFill>
                  <a:schemeClr val="tx1"/>
                </a:solidFill>
                <a:effectLst/>
                <a:latin typeface="Times New Roman" panose="02020603050405020304" pitchFamily="18" charset="0"/>
                <a:cs typeface="Times New Roman" panose="02020603050405020304" pitchFamily="18" charset="0"/>
              </a:rPr>
              <a:t> </a:t>
            </a:r>
            <a:r>
              <a:rPr lang="en-US" altLang="ru-RU" sz="3200" b="1" dirty="0" smtClean="0">
                <a:solidFill>
                  <a:schemeClr val="tx1"/>
                </a:solidFill>
                <a:effectLst/>
                <a:latin typeface="Times New Roman" panose="02020603050405020304" pitchFamily="18" charset="0"/>
                <a:cs typeface="Times New Roman" panose="02020603050405020304" pitchFamily="18" charset="0"/>
              </a:rPr>
              <a:t>FBSS</a:t>
            </a:r>
            <a:endParaRPr lang="ru-RU" altLang="ru-RU" sz="3200" b="1" dirty="0">
              <a:solidFill>
                <a:schemeClr val="tx1"/>
              </a:solidFill>
              <a:effectLst/>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124744"/>
            <a:ext cx="4352925" cy="535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364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0" y="1340768"/>
            <a:ext cx="4067944" cy="4968552"/>
          </a:xfrm>
        </p:spPr>
        <p:txBody>
          <a:bodyPr/>
          <a:lstStyle/>
          <a:p>
            <a:pPr marL="457200" indent="-457200">
              <a:lnSpc>
                <a:spcPct val="90000"/>
              </a:lnSpc>
              <a:buFontTx/>
              <a:buNone/>
            </a:pPr>
            <a:r>
              <a:rPr lang="ru-RU" altLang="ru-RU" sz="3200" dirty="0">
                <a:latin typeface="Times New Roman" panose="02020603050405020304" pitchFamily="18" charset="0"/>
                <a:cs typeface="Times New Roman" panose="02020603050405020304" pitchFamily="18" charset="0"/>
              </a:rPr>
              <a:t>Находки на контрастной МРТ:</a:t>
            </a:r>
          </a:p>
          <a:p>
            <a:pPr marL="457200" indent="-457200">
              <a:lnSpc>
                <a:spcPct val="90000"/>
              </a:lnSpc>
              <a:buClr>
                <a:srgbClr val="00FF00"/>
              </a:buClr>
              <a:buFont typeface="Wingdings" pitchFamily="2" charset="2"/>
              <a:buChar char="Ø"/>
            </a:pPr>
            <a:r>
              <a:rPr lang="ru-RU" altLang="ru-RU" sz="2800" dirty="0">
                <a:latin typeface="Times New Roman" panose="02020603050405020304" pitchFamily="18" charset="0"/>
                <a:cs typeface="Times New Roman" panose="02020603050405020304" pitchFamily="18" charset="0"/>
              </a:rPr>
              <a:t>Ранний скан: рубец негомогенно усилен, диск – нет</a:t>
            </a:r>
          </a:p>
          <a:p>
            <a:pPr marL="457200" indent="-457200">
              <a:lnSpc>
                <a:spcPct val="90000"/>
              </a:lnSpc>
              <a:buClr>
                <a:srgbClr val="00FF00"/>
              </a:buClr>
              <a:buFont typeface="Wingdings" pitchFamily="2" charset="2"/>
              <a:buChar char="Ø"/>
            </a:pPr>
            <a:r>
              <a:rPr lang="ru-RU" altLang="ru-RU" sz="2800" dirty="0">
                <a:latin typeface="Times New Roman" panose="02020603050405020304" pitchFamily="18" charset="0"/>
                <a:cs typeface="Times New Roman" panose="02020603050405020304" pitchFamily="18" charset="0"/>
              </a:rPr>
              <a:t>Поздний скан:  рубец гомогенно усилен, диск – вариабелен либо чаще не усилен. Нормальный корешок не усиливается</a:t>
            </a:r>
          </a:p>
          <a:p>
            <a:endParaRPr lang="ru-RU" dirty="0"/>
          </a:p>
        </p:txBody>
      </p:sp>
      <p:sp>
        <p:nvSpPr>
          <p:cNvPr id="3" name="Заголовок 2"/>
          <p:cNvSpPr>
            <a:spLocks noGrp="1"/>
          </p:cNvSpPr>
          <p:nvPr>
            <p:ph type="title"/>
          </p:nvPr>
        </p:nvSpPr>
        <p:spPr/>
        <p:txBody>
          <a:bodyPr/>
          <a:lstStyle/>
          <a:p>
            <a:pPr algn="ctr"/>
            <a:r>
              <a:rPr lang="ru-RU" altLang="ru-RU" sz="4400" dirty="0">
                <a:solidFill>
                  <a:schemeClr val="tx1"/>
                </a:solidFill>
                <a:effectLst/>
                <a:latin typeface="Times New Roman" panose="02020603050405020304" pitchFamily="18" charset="0"/>
                <a:cs typeface="Times New Roman" panose="02020603050405020304" pitchFamily="18" charset="0"/>
              </a:rPr>
              <a:t>ДИАГНОСТИКА</a:t>
            </a:r>
            <a:r>
              <a:rPr lang="en-US" altLang="ru-RU" sz="4400" dirty="0">
                <a:solidFill>
                  <a:schemeClr val="tx1"/>
                </a:solidFill>
                <a:effectLst/>
                <a:latin typeface="Times New Roman" panose="02020603050405020304" pitchFamily="18" charset="0"/>
                <a:cs typeface="Times New Roman" panose="02020603050405020304" pitchFamily="18" charset="0"/>
              </a:rPr>
              <a:t> FBSS</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83968" y="1412776"/>
            <a:ext cx="4680520" cy="4680520"/>
          </a:xfrm>
          <a:prstGeom prst="rect">
            <a:avLst/>
          </a:prstGeom>
          <a:ln>
            <a:noFill/>
          </a:ln>
          <a:effectLst>
            <a:softEdge rad="112500"/>
          </a:effectLst>
        </p:spPr>
      </p:pic>
    </p:spTree>
    <p:extLst>
      <p:ext uri="{BB962C8B-B14F-4D97-AF65-F5344CB8AC3E}">
        <p14:creationId xmlns:p14="http://schemas.microsoft.com/office/powerpoint/2010/main" val="3275514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9144000" cy="6858000"/>
          </a:xfrm>
        </p:spPr>
      </p:pic>
      <p:sp>
        <p:nvSpPr>
          <p:cNvPr id="3" name="Заголовок 2"/>
          <p:cNvSpPr>
            <a:spLocks noGrp="1"/>
          </p:cNvSpPr>
          <p:nvPr>
            <p:ph type="title"/>
          </p:nvPr>
        </p:nvSpPr>
        <p:spPr/>
        <p:txBody>
          <a:bodyPr/>
          <a:lstStyle/>
          <a:p>
            <a:pPr algn="ctr"/>
            <a:r>
              <a:rPr lang="ru-RU" dirty="0" smtClean="0"/>
              <a:t>Пример МРТ</a:t>
            </a:r>
            <a:endParaRPr lang="ru-RU" dirty="0"/>
          </a:p>
        </p:txBody>
      </p:sp>
    </p:spTree>
    <p:extLst>
      <p:ext uri="{BB962C8B-B14F-4D97-AF65-F5344CB8AC3E}">
        <p14:creationId xmlns:p14="http://schemas.microsoft.com/office/powerpoint/2010/main" val="1338381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noChangeArrowheads="1"/>
          </p:cNvSpPr>
          <p:nvPr>
            <p:ph idx="1"/>
          </p:nvPr>
        </p:nvSpPr>
        <p:spPr>
          <a:xfrm>
            <a:off x="457200" y="1600200"/>
            <a:ext cx="8229600" cy="4924425"/>
          </a:xfrm>
          <a:ln/>
          <a:extLst>
            <a:ext uri="{91240B29-F687-4F45-9708-019B960494DF}">
              <a14:hiddenLine xmlns:a14="http://schemas.microsoft.com/office/drawing/2010/main" w="9525">
                <a:solidFill>
                  <a:srgbClr val="FFFFCC"/>
                </a:solidFill>
                <a:miter lim="800000"/>
                <a:headEnd/>
                <a:tailEnd/>
              </a14:hiddenLine>
            </a:ext>
          </a:extLst>
        </p:spPr>
        <p:txBody>
          <a:bodyPr>
            <a:normAutofit/>
          </a:bodyPr>
          <a:lstStyle/>
          <a:p>
            <a:pPr>
              <a:lnSpc>
                <a:spcPct val="80000"/>
              </a:lnSpc>
              <a:buFontTx/>
              <a:buNone/>
            </a:pPr>
            <a:r>
              <a:rPr lang="en-US" altLang="ru-RU" sz="2800" dirty="0" smtClean="0">
                <a:latin typeface="Times New Roman" panose="02020603050405020304" pitchFamily="18" charset="0"/>
                <a:cs typeface="Times New Roman" panose="02020603050405020304" pitchFamily="18" charset="0"/>
              </a:rPr>
              <a:t>- </a:t>
            </a:r>
            <a:r>
              <a:rPr lang="ru-RU" altLang="ru-RU" sz="2400" dirty="0" smtClean="0">
                <a:latin typeface="Times New Roman" panose="02020603050405020304" pitchFamily="18" charset="0"/>
                <a:cs typeface="Times New Roman" panose="02020603050405020304" pitchFamily="18" charset="0"/>
              </a:rPr>
              <a:t>МРТ </a:t>
            </a:r>
            <a:r>
              <a:rPr lang="ru-RU" altLang="ru-RU" sz="2400" dirty="0">
                <a:latin typeface="Times New Roman" panose="02020603050405020304" pitchFamily="18" charset="0"/>
                <a:cs typeface="Times New Roman" panose="02020603050405020304" pitchFamily="18" charset="0"/>
              </a:rPr>
              <a:t>-  метод выбора</a:t>
            </a:r>
          </a:p>
          <a:p>
            <a:pPr>
              <a:lnSpc>
                <a:spcPct val="80000"/>
              </a:lnSpc>
              <a:buFontTx/>
              <a:buNone/>
            </a:pPr>
            <a:r>
              <a:rPr lang="en-US" altLang="ru-RU" sz="2400" u="sng" dirty="0" smtClean="0">
                <a:latin typeface="Times New Roman" panose="02020603050405020304" pitchFamily="18" charset="0"/>
                <a:cs typeface="Times New Roman" panose="02020603050405020304" pitchFamily="18" charset="0"/>
              </a:rPr>
              <a:t>-</a:t>
            </a:r>
            <a:r>
              <a:rPr lang="en-US" altLang="ru-RU" sz="2400" dirty="0" smtClean="0">
                <a:latin typeface="Times New Roman" panose="02020603050405020304" pitchFamily="18" charset="0"/>
                <a:cs typeface="Times New Roman" panose="02020603050405020304" pitchFamily="18" charset="0"/>
              </a:rPr>
              <a:t> </a:t>
            </a:r>
            <a:r>
              <a:rPr lang="ru-RU" altLang="ru-RU" sz="2400" dirty="0" err="1" smtClean="0">
                <a:latin typeface="Times New Roman" panose="02020603050405020304" pitchFamily="18" charset="0"/>
                <a:cs typeface="Times New Roman" panose="02020603050405020304" pitchFamily="18" charset="0"/>
              </a:rPr>
              <a:t>Преконтрастная</a:t>
            </a:r>
            <a:r>
              <a:rPr lang="ru-RU" altLang="ru-RU" sz="2400" dirty="0" smtClean="0">
                <a:latin typeface="Times New Roman" panose="02020603050405020304" pitchFamily="18" charset="0"/>
                <a:cs typeface="Times New Roman" panose="02020603050405020304" pitchFamily="18" charset="0"/>
              </a:rPr>
              <a:t> </a:t>
            </a:r>
            <a:r>
              <a:rPr lang="ru-RU" altLang="ru-RU" sz="2400" dirty="0">
                <a:latin typeface="Times New Roman" panose="02020603050405020304" pitchFamily="18" charset="0"/>
                <a:cs typeface="Times New Roman" panose="02020603050405020304" pitchFamily="18" charset="0"/>
              </a:rPr>
              <a:t>МРТ (Т1 и Т2 взвешенные)</a:t>
            </a:r>
          </a:p>
          <a:p>
            <a:pPr>
              <a:lnSpc>
                <a:spcPct val="80000"/>
              </a:lnSpc>
              <a:buFontTx/>
              <a:buNone/>
            </a:pPr>
            <a:r>
              <a:rPr lang="ru-RU" altLang="ru-RU" sz="2400" dirty="0">
                <a:latin typeface="Times New Roman" panose="02020603050405020304" pitchFamily="18" charset="0"/>
                <a:cs typeface="Times New Roman" panose="02020603050405020304" pitchFamily="18" charset="0"/>
              </a:rPr>
              <a:t>  достигает точности 83% как КТ с контрастом</a:t>
            </a:r>
          </a:p>
          <a:p>
            <a:pPr>
              <a:lnSpc>
                <a:spcPct val="80000"/>
              </a:lnSpc>
              <a:buFontTx/>
              <a:buNone/>
            </a:pPr>
            <a:r>
              <a:rPr lang="en-US" altLang="ru-RU" sz="2400" u="sng" dirty="0" smtClean="0">
                <a:latin typeface="Times New Roman" panose="02020603050405020304" pitchFamily="18" charset="0"/>
                <a:cs typeface="Times New Roman" panose="02020603050405020304" pitchFamily="18" charset="0"/>
              </a:rPr>
              <a:t>- </a:t>
            </a:r>
            <a:r>
              <a:rPr lang="ru-RU" altLang="ru-RU" sz="2400" u="sng" dirty="0" smtClean="0">
                <a:latin typeface="Times New Roman" panose="02020603050405020304" pitchFamily="18" charset="0"/>
                <a:cs typeface="Times New Roman" panose="02020603050405020304" pitchFamily="18" charset="0"/>
              </a:rPr>
              <a:t>МРТ </a:t>
            </a:r>
            <a:r>
              <a:rPr lang="ru-RU" altLang="ru-RU" sz="2400" u="sng" dirty="0">
                <a:latin typeface="Times New Roman" panose="02020603050405020304" pitchFamily="18" charset="0"/>
                <a:cs typeface="Times New Roman" panose="02020603050405020304" pitchFamily="18" charset="0"/>
              </a:rPr>
              <a:t>с </a:t>
            </a:r>
            <a:r>
              <a:rPr lang="ru-RU" altLang="ru-RU" sz="2400" u="sng" dirty="0" err="1">
                <a:latin typeface="Times New Roman" panose="02020603050405020304" pitchFamily="18" charset="0"/>
                <a:cs typeface="Times New Roman" panose="02020603050405020304" pitchFamily="18" charset="0"/>
              </a:rPr>
              <a:t>гадолиниумом</a:t>
            </a:r>
            <a:r>
              <a:rPr lang="ru-RU" altLang="ru-RU" sz="2400" dirty="0">
                <a:latin typeface="Times New Roman" panose="02020603050405020304" pitchFamily="18" charset="0"/>
                <a:cs typeface="Times New Roman" panose="02020603050405020304" pitchFamily="18" charset="0"/>
              </a:rPr>
              <a:t> имеет 100% чувствительность,</a:t>
            </a:r>
          </a:p>
          <a:p>
            <a:pPr>
              <a:lnSpc>
                <a:spcPct val="80000"/>
              </a:lnSpc>
              <a:buFontTx/>
              <a:buNone/>
            </a:pPr>
            <a:r>
              <a:rPr lang="ru-RU" altLang="ru-RU" sz="2400" dirty="0">
                <a:latin typeface="Times New Roman" panose="02020603050405020304" pitchFamily="18" charset="0"/>
                <a:cs typeface="Times New Roman" panose="02020603050405020304" pitchFamily="18" charset="0"/>
              </a:rPr>
              <a:t>  71% специфичность и 89% точность</a:t>
            </a:r>
          </a:p>
          <a:p>
            <a:pPr>
              <a:lnSpc>
                <a:spcPct val="80000"/>
              </a:lnSpc>
              <a:buFontTx/>
              <a:buNone/>
            </a:pPr>
            <a:r>
              <a:rPr lang="ru-RU" altLang="ru-RU" sz="2400" u="sng" dirty="0" smtClean="0">
                <a:latin typeface="Times New Roman" panose="02020603050405020304" pitchFamily="18" charset="0"/>
                <a:cs typeface="Times New Roman" panose="02020603050405020304" pitchFamily="18" charset="0"/>
              </a:rPr>
              <a:t>Протокол </a:t>
            </a:r>
            <a:r>
              <a:rPr lang="ru-RU" altLang="ru-RU" sz="2400" u="sng" dirty="0">
                <a:latin typeface="Times New Roman" panose="02020603050405020304" pitchFamily="18" charset="0"/>
                <a:cs typeface="Times New Roman" panose="02020603050405020304" pitchFamily="18" charset="0"/>
              </a:rPr>
              <a:t>МРТ:</a:t>
            </a:r>
          </a:p>
          <a:p>
            <a:pPr>
              <a:lnSpc>
                <a:spcPct val="80000"/>
              </a:lnSpc>
              <a:buFontTx/>
              <a:buNone/>
            </a:pPr>
            <a:r>
              <a:rPr lang="ru-RU" altLang="ru-RU" sz="2400" dirty="0">
                <a:latin typeface="Times New Roman" panose="02020603050405020304" pitchFamily="18" charset="0"/>
                <a:cs typeface="Times New Roman" panose="02020603050405020304" pitchFamily="18" charset="0"/>
              </a:rPr>
              <a:t>   </a:t>
            </a:r>
            <a:r>
              <a:rPr lang="ru-RU" altLang="ru-RU" sz="2400" dirty="0" err="1">
                <a:latin typeface="Times New Roman" panose="02020603050405020304" pitchFamily="18" charset="0"/>
                <a:cs typeface="Times New Roman" panose="02020603050405020304" pitchFamily="18" charset="0"/>
              </a:rPr>
              <a:t>Преконтраст</a:t>
            </a:r>
            <a:r>
              <a:rPr lang="ru-RU" altLang="ru-RU" sz="2400" dirty="0">
                <a:latin typeface="Times New Roman" panose="02020603050405020304" pitchFamily="18" charset="0"/>
                <a:cs typeface="Times New Roman" panose="02020603050405020304" pitchFamily="18" charset="0"/>
              </a:rPr>
              <a:t> Т1 и Т2 взвешенные</a:t>
            </a:r>
          </a:p>
          <a:p>
            <a:pPr>
              <a:lnSpc>
                <a:spcPct val="80000"/>
              </a:lnSpc>
              <a:buFontTx/>
              <a:buNone/>
            </a:pPr>
            <a:r>
              <a:rPr lang="ru-RU" altLang="ru-RU" sz="2400" dirty="0">
                <a:latin typeface="Times New Roman" panose="02020603050405020304" pitchFamily="18" charset="0"/>
                <a:cs typeface="Times New Roman" panose="02020603050405020304" pitchFamily="18" charset="0"/>
              </a:rPr>
              <a:t>   Введение 0.1 </a:t>
            </a:r>
            <a:r>
              <a:rPr lang="ru-RU" altLang="ru-RU" sz="2400" dirty="0" err="1">
                <a:latin typeface="Times New Roman" panose="02020603050405020304" pitchFamily="18" charset="0"/>
                <a:cs typeface="Times New Roman" panose="02020603050405020304" pitchFamily="18" charset="0"/>
              </a:rPr>
              <a:t>ммол</a:t>
            </a:r>
            <a:r>
              <a:rPr lang="ru-RU" altLang="ru-RU" sz="2400" dirty="0">
                <a:latin typeface="Times New Roman" panose="02020603050405020304" pitchFamily="18" charset="0"/>
                <a:cs typeface="Times New Roman" panose="02020603050405020304" pitchFamily="18" charset="0"/>
              </a:rPr>
              <a:t>/кг </a:t>
            </a:r>
            <a:r>
              <a:rPr lang="ru-RU" altLang="ru-RU" sz="2400" dirty="0" err="1">
                <a:latin typeface="Times New Roman" panose="02020603050405020304" pitchFamily="18" charset="0"/>
                <a:cs typeface="Times New Roman" panose="02020603050405020304" pitchFamily="18" charset="0"/>
              </a:rPr>
              <a:t>гадолиниума</a:t>
            </a:r>
            <a:r>
              <a:rPr lang="ru-RU" altLang="ru-RU" sz="2400" dirty="0">
                <a:latin typeface="Times New Roman" panose="02020603050405020304" pitchFamily="18" charset="0"/>
                <a:cs typeface="Times New Roman" panose="02020603050405020304" pitchFamily="18" charset="0"/>
              </a:rPr>
              <a:t> в/в</a:t>
            </a:r>
          </a:p>
          <a:p>
            <a:pPr>
              <a:lnSpc>
                <a:spcPct val="80000"/>
              </a:lnSpc>
              <a:buFontTx/>
              <a:buNone/>
            </a:pPr>
            <a:r>
              <a:rPr lang="ru-RU" altLang="ru-RU" sz="2400" dirty="0">
                <a:latin typeface="Times New Roman" panose="02020603050405020304" pitchFamily="18" charset="0"/>
                <a:cs typeface="Times New Roman" panose="02020603050405020304" pitchFamily="18" charset="0"/>
              </a:rPr>
              <a:t>   Т1 взвешенное изображение в пределах 10 мин</a:t>
            </a:r>
          </a:p>
          <a:p>
            <a:pPr>
              <a:lnSpc>
                <a:spcPct val="80000"/>
              </a:lnSpc>
              <a:buFontTx/>
              <a:buNone/>
            </a:pPr>
            <a:r>
              <a:rPr lang="ru-RU" altLang="ru-RU" sz="2400" dirty="0">
                <a:latin typeface="Times New Roman" panose="02020603050405020304" pitchFamily="18" charset="0"/>
                <a:cs typeface="Times New Roman" panose="02020603050405020304" pitchFamily="18" charset="0"/>
              </a:rPr>
              <a:t>   Т1 взвешенное изображение позднее 30 мин</a:t>
            </a:r>
          </a:p>
        </p:txBody>
      </p:sp>
      <p:sp>
        <p:nvSpPr>
          <p:cNvPr id="100354" name="Rectangle 2"/>
          <p:cNvSpPr>
            <a:spLocks noGrp="1" noChangeArrowheads="1"/>
          </p:cNvSpPr>
          <p:nvPr>
            <p:ph type="title"/>
          </p:nvPr>
        </p:nvSpPr>
        <p:spPr>
          <a:xfrm>
            <a:off x="685800" y="228600"/>
            <a:ext cx="7772400" cy="1143000"/>
          </a:xfrm>
        </p:spPr>
        <p:txBody>
          <a:bodyPr/>
          <a:lstStyle/>
          <a:p>
            <a:pPr algn="ctr"/>
            <a:r>
              <a:rPr lang="ru-RU" altLang="ru-RU" sz="3200" b="1" dirty="0">
                <a:solidFill>
                  <a:schemeClr val="tx1"/>
                </a:solidFill>
                <a:effectLst/>
                <a:latin typeface="Times New Roman" panose="02020603050405020304" pitchFamily="18" charset="0"/>
                <a:cs typeface="Times New Roman" panose="02020603050405020304" pitchFamily="18" charset="0"/>
              </a:rPr>
              <a:t>ДИАГНОСТИКА</a:t>
            </a:r>
            <a:br>
              <a:rPr lang="ru-RU" altLang="ru-RU" sz="3200" b="1" dirty="0">
                <a:solidFill>
                  <a:schemeClr val="tx1"/>
                </a:solidFill>
                <a:effectLst/>
                <a:latin typeface="Times New Roman" panose="02020603050405020304" pitchFamily="18" charset="0"/>
                <a:cs typeface="Times New Roman" panose="02020603050405020304" pitchFamily="18" charset="0"/>
              </a:rPr>
            </a:br>
            <a:r>
              <a:rPr lang="en-US" altLang="ru-RU" sz="3200" b="1" dirty="0" smtClean="0">
                <a:solidFill>
                  <a:schemeClr val="tx1"/>
                </a:solidFill>
                <a:effectLst/>
                <a:latin typeface="Times New Roman" panose="02020603050405020304" pitchFamily="18" charset="0"/>
                <a:cs typeface="Times New Roman" panose="02020603050405020304" pitchFamily="18" charset="0"/>
              </a:rPr>
              <a:t>FBSS</a:t>
            </a:r>
            <a:endParaRPr lang="ru-RU" altLang="ru-RU" sz="4000" dirty="0">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1493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Гадолиний (лат. </a:t>
            </a:r>
            <a:r>
              <a:rPr lang="ru-RU" dirty="0" err="1">
                <a:latin typeface="Times New Roman" panose="02020603050405020304" pitchFamily="18" charset="0"/>
                <a:cs typeface="Times New Roman" panose="02020603050405020304" pitchFamily="18" charset="0"/>
              </a:rPr>
              <a:t>Gadolinium</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Gd</a:t>
            </a:r>
            <a:r>
              <a:rPr lang="ru-RU" dirty="0">
                <a:latin typeface="Times New Roman" panose="02020603050405020304" pitchFamily="18" charset="0"/>
                <a:cs typeface="Times New Roman" panose="02020603050405020304" pitchFamily="18" charset="0"/>
              </a:rPr>
              <a:t> — химический элемент III группы периодической системы, атомный номер 64, атомная масса 157,25, относится к лантаноидам.</a:t>
            </a:r>
          </a:p>
        </p:txBody>
      </p:sp>
      <p:sp>
        <p:nvSpPr>
          <p:cNvPr id="3" name="Заголовок 2"/>
          <p:cNvSpPr>
            <a:spLocks noGrp="1"/>
          </p:cNvSpPr>
          <p:nvPr>
            <p:ph type="title"/>
          </p:nvPr>
        </p:nvSpPr>
        <p:spPr/>
        <p:txBody>
          <a:bodyPr/>
          <a:lstStyle/>
          <a:p>
            <a:pPr algn="ctr"/>
            <a:r>
              <a:rPr lang="ru-RU" b="0" dirty="0" smtClean="0">
                <a:solidFill>
                  <a:schemeClr val="tx1"/>
                </a:solidFill>
                <a:effectLst/>
                <a:latin typeface="Times New Roman" panose="02020603050405020304" pitchFamily="18" charset="0"/>
                <a:cs typeface="Times New Roman" panose="02020603050405020304" pitchFamily="18" charset="0"/>
              </a:rPr>
              <a:t>Гадолиний</a:t>
            </a:r>
            <a:endParaRPr lang="ru-RU" b="0" dirty="0">
              <a:solidFill>
                <a:schemeClr val="tx1"/>
              </a:solidFill>
              <a:effectLst/>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1880" y="3284984"/>
            <a:ext cx="4902200" cy="2984500"/>
          </a:xfrm>
          <a:prstGeom prst="rect">
            <a:avLst/>
          </a:prstGeom>
          <a:ln>
            <a:noFill/>
          </a:ln>
          <a:effectLst>
            <a:softEdge rad="112500"/>
          </a:effectLst>
        </p:spPr>
      </p:pic>
    </p:spTree>
    <p:extLst>
      <p:ext uri="{BB962C8B-B14F-4D97-AF65-F5344CB8AC3E}">
        <p14:creationId xmlns:p14="http://schemas.microsoft.com/office/powerpoint/2010/main" val="2002763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Гадолиний-153 используется в качестве источника излучения в медицине для диагностики остеопороза. Хлорид гадолиния применяется для блокады клеток </a:t>
            </a:r>
            <a:r>
              <a:rPr lang="ru-RU" dirty="0" err="1">
                <a:latin typeface="Times New Roman" panose="02020603050405020304" pitchFamily="18" charset="0"/>
                <a:cs typeface="Times New Roman" panose="02020603050405020304" pitchFamily="18" charset="0"/>
              </a:rPr>
              <a:t>Купфера</a:t>
            </a:r>
            <a:r>
              <a:rPr lang="ru-RU" dirty="0">
                <a:latin typeface="Times New Roman" panose="02020603050405020304" pitchFamily="18" charset="0"/>
                <a:cs typeface="Times New Roman" panose="02020603050405020304" pitchFamily="18" charset="0"/>
              </a:rPr>
              <a:t> при лечении печени. </a:t>
            </a:r>
            <a:r>
              <a:rPr lang="ru-RU" dirty="0" err="1">
                <a:latin typeface="Times New Roman" panose="02020603050405020304" pitchFamily="18" charset="0"/>
                <a:cs typeface="Times New Roman" panose="02020603050405020304" pitchFamily="18" charset="0"/>
              </a:rPr>
              <a:t>Рентгеноконтрастный</a:t>
            </a:r>
            <a:r>
              <a:rPr lang="ru-RU" dirty="0">
                <a:latin typeface="Times New Roman" panose="02020603050405020304" pitchFamily="18" charset="0"/>
                <a:cs typeface="Times New Roman" panose="02020603050405020304" pitchFamily="18" charset="0"/>
              </a:rPr>
              <a:t> препарат </a:t>
            </a:r>
            <a:r>
              <a:rPr lang="ru-RU" dirty="0" err="1">
                <a:latin typeface="Times New Roman" panose="02020603050405020304" pitchFamily="18" charset="0"/>
                <a:cs typeface="Times New Roman" panose="02020603050405020304" pitchFamily="18" charset="0"/>
              </a:rPr>
              <a:t>гадодиамид</a:t>
            </a:r>
            <a:r>
              <a:rPr lang="ru-RU" dirty="0">
                <a:latin typeface="Times New Roman" panose="02020603050405020304" pitchFamily="18" charset="0"/>
                <a:cs typeface="Times New Roman" panose="02020603050405020304" pitchFamily="18" charset="0"/>
              </a:rPr>
              <a:t> также содержит гадолиний.</a:t>
            </a:r>
          </a:p>
        </p:txBody>
      </p:sp>
      <p:sp>
        <p:nvSpPr>
          <p:cNvPr id="3" name="Заголовок 2"/>
          <p:cNvSpPr>
            <a:spLocks noGrp="1"/>
          </p:cNvSpPr>
          <p:nvPr>
            <p:ph type="title"/>
          </p:nvPr>
        </p:nvSpPr>
        <p:spPr/>
        <p:txBody>
          <a:bodyPr/>
          <a:lstStyle/>
          <a:p>
            <a:pPr algn="ctr"/>
            <a:r>
              <a:rPr lang="ru-RU" dirty="0">
                <a:solidFill>
                  <a:schemeClr val="tx1"/>
                </a:solidFill>
              </a:rPr>
              <a:t>Гадолиний</a:t>
            </a:r>
          </a:p>
        </p:txBody>
      </p:sp>
    </p:spTree>
    <p:extLst>
      <p:ext uri="{BB962C8B-B14F-4D97-AF65-F5344CB8AC3E}">
        <p14:creationId xmlns:p14="http://schemas.microsoft.com/office/powerpoint/2010/main" val="548379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7824" y="-28583"/>
            <a:ext cx="6212210" cy="6212210"/>
          </a:xfrm>
          <a:prstGeom prst="rect">
            <a:avLst/>
          </a:prstGeom>
        </p:spPr>
      </p:pic>
      <p:sp>
        <p:nvSpPr>
          <p:cNvPr id="2" name="Объект 1"/>
          <p:cNvSpPr>
            <a:spLocks noGrp="1"/>
          </p:cNvSpPr>
          <p:nvPr>
            <p:ph idx="1"/>
          </p:nvPr>
        </p:nvSpPr>
        <p:spPr>
          <a:xfrm>
            <a:off x="866" y="980728"/>
            <a:ext cx="4283102" cy="1872208"/>
          </a:xfrm>
        </p:spPr>
        <p:txBody>
          <a:bodyPr/>
          <a:lstStyle/>
          <a:p>
            <a:r>
              <a:rPr lang="ru-RU" sz="2800" dirty="0">
                <a:latin typeface="Times New Roman" panose="02020603050405020304" pitchFamily="18" charset="0"/>
                <a:cs typeface="Times New Roman" panose="02020603050405020304" pitchFamily="18" charset="0"/>
              </a:rPr>
              <a:t>Синоним: </a:t>
            </a:r>
            <a:r>
              <a:rPr lang="ru-RU" sz="2800" dirty="0" err="1">
                <a:latin typeface="Times New Roman" panose="02020603050405020304" pitchFamily="18" charset="0"/>
                <a:cs typeface="Times New Roman" panose="02020603050405020304" pitchFamily="18" charset="0"/>
              </a:rPr>
              <a:t>Омнискан</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Omniscan</a:t>
            </a:r>
            <a:r>
              <a:rPr lang="en-US" dirty="0"/>
              <a:t>.</a:t>
            </a:r>
            <a:endParaRPr lang="ru-RU" dirty="0"/>
          </a:p>
        </p:txBody>
      </p:sp>
      <p:sp>
        <p:nvSpPr>
          <p:cNvPr id="3" name="Заголовок 2"/>
          <p:cNvSpPr>
            <a:spLocks noGrp="1"/>
          </p:cNvSpPr>
          <p:nvPr>
            <p:ph type="title"/>
          </p:nvPr>
        </p:nvSpPr>
        <p:spPr>
          <a:xfrm>
            <a:off x="539551" y="0"/>
            <a:ext cx="5113967" cy="1124744"/>
          </a:xfrm>
        </p:spPr>
        <p:txBody>
          <a:bodyPr/>
          <a:lstStyle/>
          <a:p>
            <a:pPr algn="ctr"/>
            <a:r>
              <a:rPr lang="ru-RU" dirty="0">
                <a:solidFill>
                  <a:schemeClr val="tx1"/>
                </a:solidFill>
              </a:rPr>
              <a:t>Гадолиний</a:t>
            </a:r>
            <a:endParaRPr lang="ru-RU" dirty="0"/>
          </a:p>
        </p:txBody>
      </p:sp>
    </p:spTree>
    <p:extLst>
      <p:ext uri="{BB962C8B-B14F-4D97-AF65-F5344CB8AC3E}">
        <p14:creationId xmlns:p14="http://schemas.microsoft.com/office/powerpoint/2010/main" val="2697209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Вводят внутривенно </a:t>
            </a:r>
            <a:r>
              <a:rPr lang="ru-RU" dirty="0" err="1">
                <a:latin typeface="Times New Roman" panose="02020603050405020304" pitchFamily="18" charset="0"/>
                <a:cs typeface="Times New Roman" panose="02020603050405020304" pitchFamily="18" charset="0"/>
              </a:rPr>
              <a:t>струйно</a:t>
            </a:r>
            <a:r>
              <a:rPr lang="ru-RU" dirty="0">
                <a:latin typeface="Times New Roman" panose="02020603050405020304" pitchFamily="18" charset="0"/>
                <a:cs typeface="Times New Roman" panose="02020603050405020304" pitchFamily="18" charset="0"/>
              </a:rPr>
              <a:t> однократно незадолго до исследования. Обычная доза 0,1 моль (0,2 мл раствора) на 1 кг массы тела. Максимальная контрастность наблюдается примерно через 45 мин после введения</a:t>
            </a:r>
            <a:r>
              <a:rPr lang="ru-RU" dirty="0" smtClean="0">
                <a:latin typeface="Times New Roman" panose="02020603050405020304" pitchFamily="18" charset="0"/>
                <a:cs typeface="Times New Roman" panose="02020603050405020304" pitchFamily="18" charset="0"/>
              </a:rPr>
              <a:t>.</a:t>
            </a:r>
          </a:p>
        </p:txBody>
      </p:sp>
      <p:sp>
        <p:nvSpPr>
          <p:cNvPr id="3" name="Заголовок 2"/>
          <p:cNvSpPr>
            <a:spLocks noGrp="1"/>
          </p:cNvSpPr>
          <p:nvPr>
            <p:ph type="title"/>
          </p:nvPr>
        </p:nvSpPr>
        <p:spPr/>
        <p:txBody>
          <a:bodyPr>
            <a:normAutofit fontScale="90000"/>
          </a:bodyPr>
          <a:lstStyle/>
          <a:p>
            <a:pPr algn="ctr"/>
            <a:r>
              <a:rPr lang="ru-RU" dirty="0" smtClean="0"/>
              <a:t>Способ применения гадолиния</a:t>
            </a:r>
            <a:endParaRPr lang="ru-RU" dirty="0"/>
          </a:p>
        </p:txBody>
      </p:sp>
    </p:spTree>
    <p:extLst>
      <p:ext uri="{BB962C8B-B14F-4D97-AF65-F5344CB8AC3E}">
        <p14:creationId xmlns:p14="http://schemas.microsoft.com/office/powerpoint/2010/main" val="1216632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1201" y="1268760"/>
            <a:ext cx="5801710" cy="4495800"/>
          </a:xfrm>
          <a:prstGeom prst="rect">
            <a:avLst/>
          </a:prstGeom>
        </p:spPr>
      </p:pic>
      <p:sp>
        <p:nvSpPr>
          <p:cNvPr id="2" name="Объект 1"/>
          <p:cNvSpPr>
            <a:spLocks noGrp="1"/>
          </p:cNvSpPr>
          <p:nvPr>
            <p:ph idx="1"/>
          </p:nvPr>
        </p:nvSpPr>
        <p:spPr>
          <a:xfrm>
            <a:off x="323528" y="1196752"/>
            <a:ext cx="3826768" cy="3747872"/>
          </a:xfrm>
        </p:spPr>
        <p:txBody>
          <a:bodyPr>
            <a:normAutofit fontScale="85000" lnSpcReduction="10000"/>
          </a:bodyPr>
          <a:lstStyle/>
          <a:p>
            <a:r>
              <a:rPr lang="ru-RU" dirty="0">
                <a:latin typeface="Times New Roman" panose="02020603050405020304" pitchFamily="18" charset="0"/>
                <a:cs typeface="Times New Roman" panose="02020603050405020304" pitchFamily="18" charset="0"/>
              </a:rPr>
              <a:t>Возможные побочные эффекты: диспепсические явления, атаксия, тремор, судорожные реакции, парестезии, нарушение зрения, шум в ушах, острая почечная недостаточность, артралгия, миалгия, аллергические реакции.</a:t>
            </a:r>
          </a:p>
          <a:p>
            <a:endParaRPr lang="ru-RU" dirty="0"/>
          </a:p>
        </p:txBody>
      </p:sp>
      <p:sp>
        <p:nvSpPr>
          <p:cNvPr id="3" name="Заголовок 2"/>
          <p:cNvSpPr>
            <a:spLocks noGrp="1"/>
          </p:cNvSpPr>
          <p:nvPr>
            <p:ph type="title"/>
          </p:nvPr>
        </p:nvSpPr>
        <p:spPr/>
        <p:txBody>
          <a:bodyPr/>
          <a:lstStyle/>
          <a:p>
            <a:pPr algn="ctr"/>
            <a:r>
              <a:rPr lang="ru-RU" dirty="0"/>
              <a:t>П</a:t>
            </a:r>
            <a:r>
              <a:rPr lang="ru-RU" dirty="0" smtClean="0"/>
              <a:t>обочные </a:t>
            </a:r>
            <a:r>
              <a:rPr lang="ru-RU" dirty="0"/>
              <a:t>эффекты</a:t>
            </a:r>
          </a:p>
        </p:txBody>
      </p:sp>
    </p:spTree>
    <p:extLst>
      <p:ext uri="{BB962C8B-B14F-4D97-AF65-F5344CB8AC3E}">
        <p14:creationId xmlns:p14="http://schemas.microsoft.com/office/powerpoint/2010/main" val="3566940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7" name="Rectangle 3"/>
          <p:cNvSpPr>
            <a:spLocks noGrp="1" noChangeArrowheads="1"/>
          </p:cNvSpPr>
          <p:nvPr>
            <p:ph idx="1"/>
          </p:nvPr>
        </p:nvSpPr>
        <p:spPr>
          <a:xfrm>
            <a:off x="395536" y="1268760"/>
            <a:ext cx="8435975" cy="4636393"/>
          </a:xfrm>
          <a:ln/>
          <a:extLst>
            <a:ext uri="{91240B29-F687-4F45-9708-019B960494DF}">
              <a14:hiddenLine xmlns:a14="http://schemas.microsoft.com/office/drawing/2010/main" w="9525">
                <a:solidFill>
                  <a:srgbClr val="FFFFCC"/>
                </a:solidFill>
                <a:miter lim="800000"/>
                <a:headEnd/>
                <a:tailEnd/>
              </a14:hiddenLine>
            </a:ext>
          </a:extLst>
        </p:spPr>
        <p:txBody>
          <a:bodyPr>
            <a:normAutofit/>
          </a:bodyPr>
          <a:lstStyle/>
          <a:p>
            <a:pPr marL="533400" indent="-533400">
              <a:lnSpc>
                <a:spcPct val="80000"/>
              </a:lnSpc>
              <a:buFontTx/>
              <a:buNone/>
            </a:pPr>
            <a:r>
              <a:rPr lang="ru-RU" altLang="ru-RU" sz="2000" b="1" dirty="0" smtClean="0">
                <a:latin typeface="Times New Roman" panose="02020603050405020304" pitchFamily="18" charset="0"/>
                <a:cs typeface="Times New Roman" panose="02020603050405020304" pitchFamily="18" charset="0"/>
              </a:rPr>
              <a:t>Измерение </a:t>
            </a:r>
            <a:r>
              <a:rPr lang="ru-RU" altLang="ru-RU" sz="2000" b="1" dirty="0">
                <a:latin typeface="Times New Roman" panose="02020603050405020304" pitchFamily="18" charset="0"/>
                <a:cs typeface="Times New Roman" panose="02020603050405020304" pitchFamily="18" charset="0"/>
              </a:rPr>
              <a:t>плотностей на неконтрастной КТ</a:t>
            </a:r>
            <a:endParaRPr lang="en-US" altLang="ru-RU" sz="2000" b="1" dirty="0">
              <a:latin typeface="Times New Roman" panose="02020603050405020304" pitchFamily="18" charset="0"/>
              <a:cs typeface="Times New Roman" panose="02020603050405020304" pitchFamily="18" charset="0"/>
            </a:endParaRPr>
          </a:p>
          <a:p>
            <a:pPr marL="533400" indent="-533400">
              <a:lnSpc>
                <a:spcPct val="80000"/>
              </a:lnSpc>
              <a:buFontTx/>
              <a:buNone/>
            </a:pPr>
            <a:r>
              <a:rPr lang="en-US" altLang="ru-RU" sz="2000" b="1" dirty="0">
                <a:latin typeface="Times New Roman" panose="02020603050405020304" pitchFamily="18" charset="0"/>
                <a:cs typeface="Times New Roman" panose="02020603050405020304" pitchFamily="18" charset="0"/>
              </a:rPr>
              <a:t> </a:t>
            </a:r>
            <a:r>
              <a:rPr lang="ru-RU" altLang="ru-RU" sz="2000" b="1" dirty="0">
                <a:latin typeface="Times New Roman" panose="02020603050405020304" pitchFamily="18" charset="0"/>
                <a:cs typeface="Times New Roman" panose="02020603050405020304" pitchFamily="18" charset="0"/>
              </a:rPr>
              <a:t>у послеоперационных больных ненадежно</a:t>
            </a:r>
          </a:p>
          <a:p>
            <a:pPr marL="533400" indent="-533400">
              <a:lnSpc>
                <a:spcPct val="80000"/>
              </a:lnSpc>
              <a:buFontTx/>
              <a:buNone/>
            </a:pPr>
            <a:endParaRPr lang="en-US" altLang="ru-RU" sz="2000" dirty="0" smtClean="0">
              <a:latin typeface="Times New Roman" panose="02020603050405020304" pitchFamily="18" charset="0"/>
              <a:cs typeface="Times New Roman" panose="02020603050405020304" pitchFamily="18" charset="0"/>
            </a:endParaRPr>
          </a:p>
          <a:p>
            <a:pPr marL="533400" indent="-533400">
              <a:lnSpc>
                <a:spcPct val="80000"/>
              </a:lnSpc>
              <a:buFontTx/>
              <a:buNone/>
            </a:pPr>
            <a:r>
              <a:rPr lang="ru-RU" altLang="ru-RU" sz="2000" b="1" i="1" dirty="0" smtClean="0">
                <a:latin typeface="Times New Roman" panose="02020603050405020304" pitchFamily="18" charset="0"/>
                <a:cs typeface="Times New Roman" panose="02020603050405020304" pitchFamily="18" charset="0"/>
              </a:rPr>
              <a:t>КОНТРАСТНАЯ </a:t>
            </a:r>
            <a:r>
              <a:rPr lang="ru-RU" altLang="ru-RU" sz="2000" b="1" i="1" dirty="0">
                <a:latin typeface="Times New Roman" panose="02020603050405020304" pitchFamily="18" charset="0"/>
                <a:cs typeface="Times New Roman" panose="02020603050405020304" pitchFamily="18" charset="0"/>
              </a:rPr>
              <a:t>КТ </a:t>
            </a:r>
            <a:endParaRPr lang="en-US" altLang="ru-RU" sz="2000" b="1" i="1" dirty="0">
              <a:latin typeface="Times New Roman" panose="02020603050405020304" pitchFamily="18" charset="0"/>
              <a:cs typeface="Times New Roman" panose="02020603050405020304" pitchFamily="18" charset="0"/>
            </a:endParaRPr>
          </a:p>
          <a:p>
            <a:pPr marL="533400" indent="-533400">
              <a:lnSpc>
                <a:spcPct val="80000"/>
              </a:lnSpc>
              <a:buFontTx/>
              <a:buNone/>
            </a:pPr>
            <a:r>
              <a:rPr lang="ru-RU" altLang="ru-RU" sz="2000" dirty="0">
                <a:latin typeface="Times New Roman" panose="02020603050405020304" pitchFamily="18" charset="0"/>
                <a:cs typeface="Times New Roman" panose="02020603050405020304" pitchFamily="18" charset="0"/>
              </a:rPr>
              <a:t>Дает только относительно удовлетворительный</a:t>
            </a:r>
            <a:endParaRPr lang="en-US" altLang="ru-RU" sz="2000" dirty="0">
              <a:latin typeface="Times New Roman" panose="02020603050405020304" pitchFamily="18" charset="0"/>
              <a:cs typeface="Times New Roman" panose="02020603050405020304" pitchFamily="18" charset="0"/>
            </a:endParaRPr>
          </a:p>
          <a:p>
            <a:pPr marL="533400" indent="-533400">
              <a:lnSpc>
                <a:spcPct val="80000"/>
              </a:lnSpc>
              <a:buFontTx/>
              <a:buNone/>
            </a:pPr>
            <a:r>
              <a:rPr lang="ru-RU" altLang="ru-RU" sz="2000" dirty="0">
                <a:latin typeface="Times New Roman" panose="02020603050405020304" pitchFamily="18" charset="0"/>
                <a:cs typeface="Times New Roman" panose="02020603050405020304" pitchFamily="18" charset="0"/>
              </a:rPr>
              <a:t>результат для дифференциации рубца от диска.</a:t>
            </a:r>
          </a:p>
          <a:p>
            <a:pPr marL="533400" indent="-533400">
              <a:lnSpc>
                <a:spcPct val="80000"/>
              </a:lnSpc>
              <a:buFontTx/>
              <a:buNone/>
            </a:pPr>
            <a:endParaRPr lang="en-US" altLang="ru-RU" sz="2000" dirty="0" smtClean="0">
              <a:latin typeface="Times New Roman" panose="02020603050405020304" pitchFamily="18" charset="0"/>
              <a:cs typeface="Times New Roman" panose="02020603050405020304" pitchFamily="18" charset="0"/>
            </a:endParaRPr>
          </a:p>
          <a:p>
            <a:pPr marL="533400" indent="-533400">
              <a:lnSpc>
                <a:spcPct val="80000"/>
              </a:lnSpc>
              <a:buFontTx/>
              <a:buNone/>
            </a:pPr>
            <a:r>
              <a:rPr lang="ru-RU" altLang="ru-RU" sz="2000" b="1" i="1" dirty="0" smtClean="0">
                <a:latin typeface="Times New Roman" panose="02020603050405020304" pitchFamily="18" charset="0"/>
                <a:cs typeface="Times New Roman" panose="02020603050405020304" pitchFamily="18" charset="0"/>
              </a:rPr>
              <a:t>МИЕЛОГРАФИЯ</a:t>
            </a:r>
            <a:endParaRPr lang="ru-RU" altLang="ru-RU" sz="2000" b="1" i="1" dirty="0">
              <a:latin typeface="Times New Roman" panose="02020603050405020304" pitchFamily="18" charset="0"/>
              <a:cs typeface="Times New Roman" panose="02020603050405020304" pitchFamily="18" charset="0"/>
            </a:endParaRPr>
          </a:p>
          <a:p>
            <a:pPr marL="533400" indent="-533400">
              <a:lnSpc>
                <a:spcPct val="80000"/>
              </a:lnSpc>
              <a:buFontTx/>
              <a:buNone/>
            </a:pPr>
            <a:r>
              <a:rPr lang="ru-RU" altLang="ru-RU" sz="2000" dirty="0">
                <a:latin typeface="Times New Roman" panose="02020603050405020304" pitchFamily="18" charset="0"/>
                <a:cs typeface="Times New Roman" panose="02020603050405020304" pitchFamily="18" charset="0"/>
              </a:rPr>
              <a:t>Хороша для диагностики арахноидита особенно в</a:t>
            </a:r>
          </a:p>
          <a:p>
            <a:pPr marL="533400" indent="-533400">
              <a:lnSpc>
                <a:spcPct val="80000"/>
              </a:lnSpc>
              <a:buFontTx/>
              <a:buNone/>
            </a:pPr>
            <a:r>
              <a:rPr lang="ru-RU" altLang="ru-RU" sz="2000" dirty="0">
                <a:latin typeface="Times New Roman" panose="02020603050405020304" pitchFamily="18" charset="0"/>
                <a:cs typeface="Times New Roman" panose="02020603050405020304" pitchFamily="18" charset="0"/>
              </a:rPr>
              <a:t>сочетании с КТ. Мало что дает для диагностики</a:t>
            </a:r>
          </a:p>
          <a:p>
            <a:pPr marL="533400" indent="-533400">
              <a:lnSpc>
                <a:spcPct val="80000"/>
              </a:lnSpc>
              <a:buFontTx/>
              <a:buNone/>
            </a:pPr>
            <a:r>
              <a:rPr lang="ru-RU" altLang="ru-RU" sz="2000" dirty="0">
                <a:latin typeface="Times New Roman" panose="02020603050405020304" pitchFamily="18" charset="0"/>
                <a:cs typeface="Times New Roman" panose="02020603050405020304" pitchFamily="18" charset="0"/>
              </a:rPr>
              <a:t>рубца.</a:t>
            </a:r>
          </a:p>
          <a:p>
            <a:pPr marL="533400" indent="-533400">
              <a:lnSpc>
                <a:spcPct val="80000"/>
              </a:lnSpc>
              <a:buFontTx/>
              <a:buNone/>
            </a:pPr>
            <a:endParaRPr lang="en-US" altLang="ru-RU" sz="2000" dirty="0" smtClean="0">
              <a:latin typeface="Times New Roman" panose="02020603050405020304" pitchFamily="18" charset="0"/>
              <a:cs typeface="Times New Roman" panose="02020603050405020304" pitchFamily="18" charset="0"/>
            </a:endParaRPr>
          </a:p>
          <a:p>
            <a:pPr marL="533400" indent="-533400">
              <a:lnSpc>
                <a:spcPct val="80000"/>
              </a:lnSpc>
              <a:buFontTx/>
              <a:buNone/>
            </a:pPr>
            <a:r>
              <a:rPr lang="en-US" altLang="ru-RU" sz="2000" b="1" i="1" dirty="0" smtClean="0">
                <a:latin typeface="Times New Roman" panose="02020603050405020304" pitchFamily="18" charset="0"/>
                <a:cs typeface="Times New Roman" panose="02020603050405020304" pitchFamily="18" charset="0"/>
              </a:rPr>
              <a:t>R</a:t>
            </a:r>
            <a:r>
              <a:rPr lang="ru-RU" altLang="ru-RU" sz="2000" b="1" i="1" dirty="0">
                <a:latin typeface="Times New Roman" panose="02020603050405020304" pitchFamily="18" charset="0"/>
                <a:cs typeface="Times New Roman" panose="02020603050405020304" pitchFamily="18" charset="0"/>
              </a:rPr>
              <a:t>-ГРАММЫ</a:t>
            </a:r>
          </a:p>
          <a:p>
            <a:pPr marL="533400" indent="-533400">
              <a:lnSpc>
                <a:spcPct val="80000"/>
              </a:lnSpc>
              <a:buFontTx/>
              <a:buNone/>
            </a:pPr>
            <a:r>
              <a:rPr lang="ru-RU" altLang="ru-RU" sz="2000" dirty="0">
                <a:latin typeface="Times New Roman" panose="02020603050405020304" pitchFamily="18" charset="0"/>
                <a:cs typeface="Times New Roman" panose="02020603050405020304" pitchFamily="18" charset="0"/>
              </a:rPr>
              <a:t>Полезны в случае нестабильности, </a:t>
            </a:r>
          </a:p>
          <a:p>
            <a:pPr marL="533400" indent="-533400">
              <a:lnSpc>
                <a:spcPct val="80000"/>
              </a:lnSpc>
              <a:buFontTx/>
              <a:buNone/>
            </a:pPr>
            <a:r>
              <a:rPr lang="ru-RU" altLang="ru-RU" sz="2000" dirty="0" err="1">
                <a:latin typeface="Times New Roman" panose="02020603050405020304" pitchFamily="18" charset="0"/>
                <a:cs typeface="Times New Roman" panose="02020603050405020304" pitchFamily="18" charset="0"/>
              </a:rPr>
              <a:t>спондилолистеза</a:t>
            </a:r>
            <a:r>
              <a:rPr lang="ru-RU" altLang="ru-RU" sz="2000" dirty="0">
                <a:latin typeface="Times New Roman" panose="02020603050405020304" pitchFamily="18" charset="0"/>
                <a:cs typeface="Times New Roman" panose="02020603050405020304" pitchFamily="18" charset="0"/>
              </a:rPr>
              <a:t>, смещения трансплантата</a:t>
            </a:r>
          </a:p>
        </p:txBody>
      </p:sp>
      <p:sp>
        <p:nvSpPr>
          <p:cNvPr id="103426" name="Rectangle 2"/>
          <p:cNvSpPr>
            <a:spLocks noGrp="1" noChangeArrowheads="1"/>
          </p:cNvSpPr>
          <p:nvPr>
            <p:ph type="title"/>
          </p:nvPr>
        </p:nvSpPr>
        <p:spPr>
          <a:xfrm>
            <a:off x="685800" y="228600"/>
            <a:ext cx="7772400" cy="1143000"/>
          </a:xfrm>
        </p:spPr>
        <p:txBody>
          <a:bodyPr/>
          <a:lstStyle/>
          <a:p>
            <a:pPr algn="ctr"/>
            <a:r>
              <a:rPr lang="ru-RU" altLang="ru-RU" sz="3200" b="1" dirty="0">
                <a:solidFill>
                  <a:schemeClr val="tx1"/>
                </a:solidFill>
                <a:effectLst/>
                <a:latin typeface="Times New Roman" panose="02020603050405020304" pitchFamily="18" charset="0"/>
                <a:cs typeface="Times New Roman" panose="02020603050405020304" pitchFamily="18" charset="0"/>
              </a:rPr>
              <a:t>ДИАГНОСТИКА</a:t>
            </a:r>
            <a:br>
              <a:rPr lang="ru-RU" altLang="ru-RU" sz="3200" b="1" dirty="0">
                <a:solidFill>
                  <a:schemeClr val="tx1"/>
                </a:solidFill>
                <a:effectLst/>
                <a:latin typeface="Times New Roman" panose="02020603050405020304" pitchFamily="18" charset="0"/>
                <a:cs typeface="Times New Roman" panose="02020603050405020304" pitchFamily="18" charset="0"/>
              </a:rPr>
            </a:br>
            <a:r>
              <a:rPr lang="ru-RU" altLang="ru-RU" sz="3200" b="1" dirty="0">
                <a:solidFill>
                  <a:schemeClr val="tx1"/>
                </a:solidFill>
                <a:effectLst/>
                <a:latin typeface="Times New Roman" panose="02020603050405020304" pitchFamily="18" charset="0"/>
                <a:cs typeface="Times New Roman" panose="02020603050405020304" pitchFamily="18" charset="0"/>
              </a:rPr>
              <a:t> </a:t>
            </a:r>
            <a:r>
              <a:rPr lang="en-US" altLang="ru-RU" sz="3200" b="1" dirty="0" smtClean="0">
                <a:solidFill>
                  <a:schemeClr val="tx1"/>
                </a:solidFill>
                <a:effectLst/>
                <a:latin typeface="Times New Roman" panose="02020603050405020304" pitchFamily="18" charset="0"/>
                <a:cs typeface="Times New Roman" panose="02020603050405020304" pitchFamily="18" charset="0"/>
              </a:rPr>
              <a:t>FBSS</a:t>
            </a:r>
            <a:endParaRPr lang="ru-RU" altLang="ru-RU" sz="3200" b="1" dirty="0">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5609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1606" y="2636912"/>
            <a:ext cx="5582394" cy="3721596"/>
          </a:xfrm>
          <a:prstGeom prst="rect">
            <a:avLst/>
          </a:prstGeom>
        </p:spPr>
      </p:pic>
      <p:sp>
        <p:nvSpPr>
          <p:cNvPr id="104451" name="Rectangle 3"/>
          <p:cNvSpPr>
            <a:spLocks noGrp="1" noChangeArrowheads="1"/>
          </p:cNvSpPr>
          <p:nvPr>
            <p:ph idx="1"/>
          </p:nvPr>
        </p:nvSpPr>
        <p:spPr>
          <a:xfrm>
            <a:off x="323528" y="1052736"/>
            <a:ext cx="8458200" cy="5029200"/>
          </a:xfrm>
        </p:spPr>
        <p:txBody>
          <a:bodyPr/>
          <a:lstStyle/>
          <a:p>
            <a:pPr marL="609600" indent="-609600">
              <a:buFontTx/>
              <a:buNone/>
            </a:pPr>
            <a:r>
              <a:rPr lang="ru-RU" altLang="ru-RU" sz="2400" dirty="0" smtClean="0">
                <a:latin typeface="Times New Roman" panose="02020603050405020304" pitchFamily="18" charset="0"/>
                <a:cs typeface="Times New Roman" panose="02020603050405020304" pitchFamily="18" charset="0"/>
              </a:rPr>
              <a:t>СИМПТОМАТИЧЕСКОЕ</a:t>
            </a:r>
            <a:r>
              <a:rPr lang="en-US" altLang="ru-RU" sz="2400" dirty="0" smtClean="0">
                <a:latin typeface="Times New Roman" panose="02020603050405020304" pitchFamily="18" charset="0"/>
                <a:cs typeface="Times New Roman" panose="02020603050405020304" pitchFamily="18" charset="0"/>
              </a:rPr>
              <a:t> (</a:t>
            </a:r>
            <a:r>
              <a:rPr lang="ru-RU" altLang="ru-RU" sz="2400" dirty="0" smtClean="0">
                <a:latin typeface="Times New Roman" panose="02020603050405020304" pitchFamily="18" charset="0"/>
                <a:cs typeface="Times New Roman" panose="02020603050405020304" pitchFamily="18" charset="0"/>
              </a:rPr>
              <a:t>у </a:t>
            </a:r>
            <a:r>
              <a:rPr lang="ru-RU" altLang="ru-RU" sz="2400" dirty="0">
                <a:latin typeface="Times New Roman" panose="02020603050405020304" pitchFamily="18" charset="0"/>
                <a:cs typeface="Times New Roman" panose="02020603050405020304" pitchFamily="18" charset="0"/>
              </a:rPr>
              <a:t>больных без корешковых симптомов или с картиной рубца, </a:t>
            </a:r>
            <a:r>
              <a:rPr lang="ru-RU" altLang="ru-RU" sz="2400" dirty="0" smtClean="0">
                <a:latin typeface="Times New Roman" panose="02020603050405020304" pitchFamily="18" charset="0"/>
                <a:cs typeface="Times New Roman" panose="02020603050405020304" pitchFamily="18" charset="0"/>
              </a:rPr>
              <a:t>без арахноидита):</a:t>
            </a:r>
            <a:endParaRPr lang="ru-RU" altLang="ru-RU" sz="2400" dirty="0">
              <a:latin typeface="Times New Roman" panose="02020603050405020304" pitchFamily="18" charset="0"/>
              <a:cs typeface="Times New Roman" panose="02020603050405020304" pitchFamily="18" charset="0"/>
            </a:endParaRPr>
          </a:p>
          <a:p>
            <a:pPr marL="609600" indent="-609600">
              <a:buClr>
                <a:srgbClr val="00FF00"/>
              </a:buClr>
              <a:buFontTx/>
              <a:buAutoNum type="arabicPeriod"/>
            </a:pPr>
            <a:endParaRPr lang="ru-RU" altLang="ru-RU" sz="2400" dirty="0">
              <a:latin typeface="Times New Roman" panose="02020603050405020304" pitchFamily="18" charset="0"/>
              <a:cs typeface="Times New Roman" panose="02020603050405020304" pitchFamily="18" charset="0"/>
            </a:endParaRPr>
          </a:p>
          <a:p>
            <a:pPr marL="0" indent="0">
              <a:buClr>
                <a:srgbClr val="00FF00"/>
              </a:buClr>
              <a:buNone/>
            </a:pPr>
            <a:r>
              <a:rPr lang="ru-RU" altLang="ru-RU" sz="2400" dirty="0" smtClean="0">
                <a:latin typeface="Times New Roman" panose="02020603050405020304" pitchFamily="18" charset="0"/>
                <a:cs typeface="Times New Roman" panose="02020603050405020304" pitchFamily="18" charset="0"/>
              </a:rPr>
              <a:t>1. Постельный </a:t>
            </a:r>
            <a:r>
              <a:rPr lang="ru-RU" altLang="ru-RU" sz="2400" dirty="0">
                <a:latin typeface="Times New Roman" panose="02020603050405020304" pitchFamily="18" charset="0"/>
                <a:cs typeface="Times New Roman" panose="02020603050405020304" pitchFamily="18" charset="0"/>
              </a:rPr>
              <a:t>режим</a:t>
            </a:r>
          </a:p>
          <a:p>
            <a:pPr marL="609600" indent="-609600">
              <a:buClr>
                <a:srgbClr val="00FF00"/>
              </a:buClr>
              <a:buFontTx/>
              <a:buAutoNum type="arabicPeriod"/>
            </a:pPr>
            <a:endParaRPr lang="ru-RU" altLang="ru-RU" sz="2400" dirty="0">
              <a:latin typeface="Times New Roman" panose="02020603050405020304" pitchFamily="18" charset="0"/>
              <a:cs typeface="Times New Roman" panose="02020603050405020304" pitchFamily="18" charset="0"/>
            </a:endParaRPr>
          </a:p>
          <a:p>
            <a:pPr marL="0" indent="0">
              <a:buClr>
                <a:srgbClr val="00FF00"/>
              </a:buClr>
              <a:buNone/>
            </a:pPr>
            <a:r>
              <a:rPr lang="ru-RU" altLang="ru-RU" sz="2400" dirty="0" smtClean="0">
                <a:latin typeface="Times New Roman" panose="02020603050405020304" pitchFamily="18" charset="0"/>
                <a:cs typeface="Times New Roman" panose="02020603050405020304" pitchFamily="18" charset="0"/>
              </a:rPr>
              <a:t>2. Анальгетики</a:t>
            </a:r>
            <a:endParaRPr lang="ru-RU" altLang="ru-RU" sz="2400" dirty="0">
              <a:latin typeface="Times New Roman" panose="02020603050405020304" pitchFamily="18" charset="0"/>
              <a:cs typeface="Times New Roman" panose="02020603050405020304" pitchFamily="18" charset="0"/>
            </a:endParaRPr>
          </a:p>
          <a:p>
            <a:pPr marL="609600" indent="-609600">
              <a:buClr>
                <a:srgbClr val="00FF00"/>
              </a:buClr>
              <a:buFontTx/>
              <a:buAutoNum type="arabicPeriod"/>
            </a:pPr>
            <a:endParaRPr lang="ru-RU" altLang="ru-RU" sz="2400" dirty="0">
              <a:latin typeface="Times New Roman" panose="02020603050405020304" pitchFamily="18" charset="0"/>
              <a:cs typeface="Times New Roman" panose="02020603050405020304" pitchFamily="18" charset="0"/>
            </a:endParaRPr>
          </a:p>
          <a:p>
            <a:pPr marL="0" indent="0">
              <a:buClr>
                <a:srgbClr val="00FF00"/>
              </a:buClr>
              <a:buNone/>
            </a:pPr>
            <a:r>
              <a:rPr lang="ru-RU" altLang="ru-RU" sz="2400" dirty="0" smtClean="0">
                <a:latin typeface="Times New Roman" panose="02020603050405020304" pitchFamily="18" charset="0"/>
                <a:cs typeface="Times New Roman" panose="02020603050405020304" pitchFamily="18" charset="0"/>
              </a:rPr>
              <a:t>3. Противовоспалительные </a:t>
            </a:r>
            <a:endParaRPr lang="ru-RU" altLang="ru-RU" sz="2400" dirty="0">
              <a:latin typeface="Times New Roman" panose="02020603050405020304" pitchFamily="18" charset="0"/>
              <a:cs typeface="Times New Roman" panose="02020603050405020304" pitchFamily="18" charset="0"/>
            </a:endParaRPr>
          </a:p>
          <a:p>
            <a:pPr marL="609600" indent="-609600">
              <a:buClr>
                <a:srgbClr val="00FF00"/>
              </a:buClr>
              <a:buFontTx/>
              <a:buAutoNum type="arabicPeriod"/>
            </a:pPr>
            <a:endParaRPr lang="ru-RU" altLang="ru-RU" sz="2400" dirty="0">
              <a:latin typeface="Times New Roman" panose="02020603050405020304" pitchFamily="18" charset="0"/>
              <a:cs typeface="Times New Roman" panose="02020603050405020304" pitchFamily="18" charset="0"/>
            </a:endParaRPr>
          </a:p>
          <a:p>
            <a:pPr marL="0" indent="0">
              <a:buClr>
                <a:srgbClr val="00FF00"/>
              </a:buClr>
              <a:buNone/>
            </a:pPr>
            <a:r>
              <a:rPr lang="ru-RU" altLang="ru-RU" sz="2400" dirty="0" smtClean="0">
                <a:latin typeface="Times New Roman" panose="02020603050405020304" pitchFamily="18" charset="0"/>
                <a:cs typeface="Times New Roman" panose="02020603050405020304" pitchFamily="18" charset="0"/>
              </a:rPr>
              <a:t>4. Физиолечение</a:t>
            </a:r>
            <a:endParaRPr lang="ru-RU" altLang="ru-RU" sz="2400" dirty="0">
              <a:latin typeface="Times New Roman" panose="02020603050405020304" pitchFamily="18" charset="0"/>
              <a:cs typeface="Times New Roman" panose="02020603050405020304" pitchFamily="18" charset="0"/>
            </a:endParaRPr>
          </a:p>
          <a:p>
            <a:pPr marL="609600" indent="-609600">
              <a:buClr>
                <a:srgbClr val="00FF00"/>
              </a:buClr>
              <a:buFontTx/>
              <a:buAutoNum type="arabicPeriod"/>
            </a:pPr>
            <a:endParaRPr lang="ru-RU" altLang="ru-RU" sz="2400" b="1" dirty="0">
              <a:solidFill>
                <a:schemeClr val="bg1"/>
              </a:solidFill>
            </a:endParaRPr>
          </a:p>
        </p:txBody>
      </p:sp>
      <p:sp>
        <p:nvSpPr>
          <p:cNvPr id="104450" name="Rectangle 2"/>
          <p:cNvSpPr>
            <a:spLocks noGrp="1" noChangeArrowheads="1"/>
          </p:cNvSpPr>
          <p:nvPr>
            <p:ph type="title"/>
          </p:nvPr>
        </p:nvSpPr>
        <p:spPr>
          <a:xfrm>
            <a:off x="685800" y="304800"/>
            <a:ext cx="7772400" cy="1143000"/>
          </a:xfrm>
        </p:spPr>
        <p:txBody>
          <a:bodyPr/>
          <a:lstStyle/>
          <a:p>
            <a:pPr algn="ctr"/>
            <a:r>
              <a:rPr lang="ru-RU" altLang="ru-RU" sz="3200" b="1" dirty="0">
                <a:solidFill>
                  <a:schemeClr val="tx1"/>
                </a:solidFill>
                <a:effectLst/>
                <a:latin typeface="Times New Roman" panose="02020603050405020304" pitchFamily="18" charset="0"/>
                <a:cs typeface="Times New Roman" panose="02020603050405020304" pitchFamily="18" charset="0"/>
              </a:rPr>
              <a:t>ЛЕЧЕНИЕ </a:t>
            </a:r>
            <a:r>
              <a:rPr lang="en-US" altLang="ru-RU" sz="3200" b="1" dirty="0" smtClean="0">
                <a:solidFill>
                  <a:schemeClr val="tx1"/>
                </a:solidFill>
                <a:effectLst/>
                <a:latin typeface="Times New Roman" panose="02020603050405020304" pitchFamily="18" charset="0"/>
                <a:cs typeface="Times New Roman" panose="02020603050405020304" pitchFamily="18" charset="0"/>
              </a:rPr>
              <a:t>FBSS</a:t>
            </a:r>
            <a:r>
              <a:rPr lang="ru-RU" altLang="ru-RU" sz="3200" b="1" dirty="0">
                <a:solidFill>
                  <a:schemeClr val="tx1"/>
                </a:solidFill>
                <a:effectLst/>
                <a:latin typeface="Times New Roman" panose="02020603050405020304" pitchFamily="18" charset="0"/>
                <a:cs typeface="Times New Roman" panose="02020603050405020304" pitchFamily="18" charset="0"/>
              </a:rPr>
              <a:t/>
            </a:r>
            <a:br>
              <a:rPr lang="ru-RU" altLang="ru-RU" sz="3200" b="1" dirty="0">
                <a:solidFill>
                  <a:schemeClr val="tx1"/>
                </a:solidFill>
                <a:effectLst/>
                <a:latin typeface="Times New Roman" panose="02020603050405020304" pitchFamily="18" charset="0"/>
                <a:cs typeface="Times New Roman" panose="02020603050405020304" pitchFamily="18" charset="0"/>
              </a:rPr>
            </a:br>
            <a:endParaRPr lang="ru-RU" altLang="ru-RU" sz="3200" b="1" dirty="0">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6616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3928" y="1556792"/>
            <a:ext cx="4667250" cy="4591050"/>
          </a:xfrm>
          <a:prstGeom prst="rect">
            <a:avLst/>
          </a:prstGeom>
        </p:spPr>
      </p:pic>
      <p:sp>
        <p:nvSpPr>
          <p:cNvPr id="105475" name="Rectangle 3"/>
          <p:cNvSpPr>
            <a:spLocks noGrp="1" noChangeArrowheads="1"/>
          </p:cNvSpPr>
          <p:nvPr>
            <p:ph idx="1"/>
          </p:nvPr>
        </p:nvSpPr>
        <p:spPr>
          <a:xfrm>
            <a:off x="251520" y="1124744"/>
            <a:ext cx="7829550" cy="2909888"/>
          </a:xfrm>
        </p:spPr>
        <p:txBody>
          <a:bodyPr/>
          <a:lstStyle/>
          <a:p>
            <a:pPr marL="609600" indent="-609600">
              <a:lnSpc>
                <a:spcPct val="90000"/>
              </a:lnSpc>
              <a:buClr>
                <a:srgbClr val="00FF00"/>
              </a:buClr>
              <a:buFont typeface="Wingdings" pitchFamily="2" charset="2"/>
              <a:buChar char="Ø"/>
            </a:pPr>
            <a:r>
              <a:rPr lang="ru-RU" altLang="ru-RU" sz="2800" dirty="0">
                <a:latin typeface="Times New Roman" panose="02020603050405020304" pitchFamily="18" charset="0"/>
                <a:cs typeface="Times New Roman" panose="02020603050405020304" pitchFamily="18" charset="0"/>
              </a:rPr>
              <a:t>Остаточная или рецидивирующая грыжа диска </a:t>
            </a:r>
            <a:endParaRPr lang="ru-RU" altLang="ru-RU" sz="2800" dirty="0" smtClean="0">
              <a:latin typeface="Times New Roman" panose="02020603050405020304" pitchFamily="18" charset="0"/>
              <a:cs typeface="Times New Roman" panose="02020603050405020304" pitchFamily="18" charset="0"/>
            </a:endParaRPr>
          </a:p>
          <a:p>
            <a:pPr marL="609600" indent="-609600">
              <a:lnSpc>
                <a:spcPct val="90000"/>
              </a:lnSpc>
              <a:buClr>
                <a:srgbClr val="00FF00"/>
              </a:buClr>
              <a:buFont typeface="Wingdings" pitchFamily="2" charset="2"/>
              <a:buChar char="Ø"/>
            </a:pPr>
            <a:r>
              <a:rPr lang="ru-RU" altLang="ru-RU" sz="2800" dirty="0" smtClean="0">
                <a:latin typeface="Times New Roman" panose="02020603050405020304" pitchFamily="18" charset="0"/>
                <a:cs typeface="Times New Roman" panose="02020603050405020304" pitchFamily="18" charset="0"/>
              </a:rPr>
              <a:t>Сегментарная нестабильность</a:t>
            </a:r>
          </a:p>
          <a:p>
            <a:pPr marL="609600" indent="-609600">
              <a:lnSpc>
                <a:spcPct val="90000"/>
              </a:lnSpc>
              <a:buClr>
                <a:srgbClr val="00FF00"/>
              </a:buClr>
              <a:buFont typeface="Wingdings" pitchFamily="2" charset="2"/>
              <a:buChar char="Ø"/>
            </a:pPr>
            <a:r>
              <a:rPr lang="ru-RU" altLang="ru-RU" sz="2800" dirty="0" smtClean="0">
                <a:latin typeface="Times New Roman" panose="02020603050405020304" pitchFamily="18" charset="0"/>
                <a:cs typeface="Times New Roman" panose="02020603050405020304" pitchFamily="18" charset="0"/>
              </a:rPr>
              <a:t>Псевдоменингоцеле</a:t>
            </a:r>
            <a:endParaRPr lang="ru-RU" altLang="ru-RU" sz="2800" dirty="0">
              <a:latin typeface="Times New Roman" panose="02020603050405020304" pitchFamily="18" charset="0"/>
              <a:cs typeface="Times New Roman" panose="02020603050405020304" pitchFamily="18" charset="0"/>
            </a:endParaRPr>
          </a:p>
        </p:txBody>
      </p:sp>
      <p:sp>
        <p:nvSpPr>
          <p:cNvPr id="105474" name="Rectangle 2"/>
          <p:cNvSpPr>
            <a:spLocks noGrp="1" noChangeArrowheads="1"/>
          </p:cNvSpPr>
          <p:nvPr>
            <p:ph type="title"/>
          </p:nvPr>
        </p:nvSpPr>
        <p:spPr>
          <a:xfrm>
            <a:off x="609600" y="228600"/>
            <a:ext cx="7772400" cy="1143000"/>
          </a:xfrm>
        </p:spPr>
        <p:txBody>
          <a:bodyPr>
            <a:normAutofit/>
          </a:bodyPr>
          <a:lstStyle/>
          <a:p>
            <a:pPr algn="ctr"/>
            <a:r>
              <a:rPr lang="ru-RU" altLang="ru-RU" sz="2800" b="1" dirty="0">
                <a:solidFill>
                  <a:schemeClr val="tx1"/>
                </a:solidFill>
                <a:effectLst/>
                <a:latin typeface="Times New Roman" panose="02020603050405020304" pitchFamily="18" charset="0"/>
                <a:cs typeface="Times New Roman" panose="02020603050405020304" pitchFamily="18" charset="0"/>
              </a:rPr>
              <a:t>ПОКАЗАНИЯ ДЛЯ РЕОПЕРАЦИИ</a:t>
            </a:r>
          </a:p>
        </p:txBody>
      </p:sp>
    </p:spTree>
    <p:extLst>
      <p:ext uri="{BB962C8B-B14F-4D97-AF65-F5344CB8AC3E}">
        <p14:creationId xmlns:p14="http://schemas.microsoft.com/office/powerpoint/2010/main" val="570871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6778" y="1268760"/>
            <a:ext cx="8229600" cy="4525963"/>
          </a:xfrm>
        </p:spPr>
        <p:txBody>
          <a:bodyPr/>
          <a:lstStyle/>
          <a:p>
            <a:r>
              <a:rPr lang="ru-RU" dirty="0">
                <a:latin typeface="Times New Roman" panose="02020603050405020304" pitchFamily="18" charset="0"/>
                <a:cs typeface="Times New Roman" panose="02020603050405020304" pitchFamily="18" charset="0"/>
              </a:rPr>
              <a:t>эпидуральной стимуляции спинного мозга (</a:t>
            </a:r>
            <a:r>
              <a:rPr lang="en-US" dirty="0">
                <a:latin typeface="Times New Roman" panose="02020603050405020304" pitchFamily="18" charset="0"/>
                <a:cs typeface="Times New Roman" panose="02020603050405020304" pitchFamily="18" charset="0"/>
              </a:rPr>
              <a:t>Spinal Cord Stimulation — SCS)</a:t>
            </a:r>
          </a:p>
          <a:p>
            <a:endParaRPr lang="ru-RU" dirty="0"/>
          </a:p>
        </p:txBody>
      </p:sp>
      <p:sp>
        <p:nvSpPr>
          <p:cNvPr id="3" name="Заголовок 2"/>
          <p:cNvSpPr>
            <a:spLocks noGrp="1"/>
          </p:cNvSpPr>
          <p:nvPr>
            <p:ph type="title"/>
          </p:nvPr>
        </p:nvSpPr>
        <p:spPr/>
        <p:txBody>
          <a:bodyPr/>
          <a:lstStyle/>
          <a:p>
            <a:pPr algn="ctr"/>
            <a:r>
              <a:rPr lang="en-US"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rPr>
              <a:t>SCS </a:t>
            </a:r>
            <a:r>
              <a:rPr lang="ru-RU"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rPr>
              <a:t> как метод лечения </a:t>
            </a:r>
            <a:r>
              <a:rPr lang="en-US"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rPr>
              <a:t>FBSS</a:t>
            </a:r>
            <a:endParaRPr lang="ru-RU"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520" y="2279720"/>
            <a:ext cx="9252520" cy="4233333"/>
          </a:xfrm>
          <a:prstGeom prst="rect">
            <a:avLst/>
          </a:prstGeom>
          <a:ln>
            <a:noFill/>
          </a:ln>
          <a:effectLst>
            <a:softEdge rad="112500"/>
          </a:effectLst>
        </p:spPr>
      </p:pic>
    </p:spTree>
    <p:extLst>
      <p:ext uri="{BB962C8B-B14F-4D97-AF65-F5344CB8AC3E}">
        <p14:creationId xmlns:p14="http://schemas.microsoft.com/office/powerpoint/2010/main" val="2215740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Многочисленные исследования, сопровождавшиеся послеоперационным наблюдением в течение 10 лет, подтвердили эффективность SCS и, в частности, сокращение боли у пациентов.</a:t>
            </a:r>
          </a:p>
        </p:txBody>
      </p:sp>
      <p:sp>
        <p:nvSpPr>
          <p:cNvPr id="3" name="Заголовок 2"/>
          <p:cNvSpPr>
            <a:spLocks noGrp="1"/>
          </p:cNvSpPr>
          <p:nvPr>
            <p:ph type="title"/>
          </p:nvPr>
        </p:nvSpPr>
        <p:spPr>
          <a:xfrm>
            <a:off x="467544" y="10127"/>
            <a:ext cx="8229600" cy="1143000"/>
          </a:xfrm>
        </p:spPr>
        <p:txBody>
          <a:bodyPr>
            <a:noAutofit/>
          </a:bodyPr>
          <a:lstStyle/>
          <a:p>
            <a:r>
              <a:rPr lang="ru-RU" sz="2400" i="1" dirty="0">
                <a:solidFill>
                  <a:schemeClr val="tx1"/>
                </a:solidFill>
                <a:effectLst/>
                <a:latin typeface="Times New Roman" panose="02020603050405020304" pitchFamily="18" charset="0"/>
                <a:cs typeface="Times New Roman" panose="02020603050405020304" pitchFamily="18" charset="0"/>
              </a:rPr>
              <a:t>Эффективность, безопасность и доступность эпидуральной стимуляции спинного мозга для пациентов с синдромом неудачной операции на позвоночнике</a:t>
            </a:r>
          </a:p>
        </p:txBody>
      </p:sp>
    </p:spTree>
    <p:extLst>
      <p:ext uri="{BB962C8B-B14F-4D97-AF65-F5344CB8AC3E}">
        <p14:creationId xmlns:p14="http://schemas.microsoft.com/office/powerpoint/2010/main" val="580360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r>
              <a:rPr lang="ru-RU" dirty="0">
                <a:latin typeface="Times New Roman" panose="02020603050405020304" pitchFamily="18" charset="0"/>
                <a:cs typeface="Times New Roman" panose="02020603050405020304" pitchFamily="18" charset="0"/>
              </a:rPr>
              <a:t>Например, ретроспективное длительное исследование с участием 254 больных, которые преимущественно страдали неврологическими болями в ногах, показало, что в 68% случаев удалось достичь либо хорошего, либо превосходного результата в плане уменьшения боли после SCS и средний болевой индекс по визуальной аналоговой шкале понизился до 57%. Одновременно с этим назначение обезболивающих медикаментов сократилось более чем на 50%.</a:t>
            </a:r>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619949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116632"/>
            <a:ext cx="8229600" cy="4525963"/>
          </a:xfrm>
        </p:spPr>
        <p:txBody>
          <a:bodyPr>
            <a:noAutofit/>
          </a:bodyPr>
          <a:lstStyle/>
          <a:p>
            <a:r>
              <a:rPr lang="ru-RU" sz="2000" dirty="0">
                <a:latin typeface="Times New Roman" panose="02020603050405020304" pitchFamily="18" charset="0"/>
                <a:cs typeface="Times New Roman" panose="02020603050405020304" pitchFamily="18" charset="0"/>
              </a:rPr>
              <a:t>Эффективность SCS по отношению к уменьшению непереносимых болей в спине продемонстрирована в </a:t>
            </a:r>
            <a:r>
              <a:rPr lang="ru-RU" sz="2000" dirty="0" err="1">
                <a:latin typeface="Times New Roman" panose="02020603050405020304" pitchFamily="18" charset="0"/>
                <a:cs typeface="Times New Roman" panose="02020603050405020304" pitchFamily="18" charset="0"/>
              </a:rPr>
              <a:t>проспективном</a:t>
            </a:r>
            <a:r>
              <a:rPr lang="ru-RU" sz="2000" dirty="0">
                <a:latin typeface="Times New Roman" panose="02020603050405020304" pitchFamily="18" charset="0"/>
                <a:cs typeface="Times New Roman" panose="02020603050405020304" pitchFamily="18" charset="0"/>
              </a:rPr>
              <a:t> исследовании, в котором принимало участие несколько медицинских центров. До операции у всех пациентов были боли в ногах и спине, причем более чем у 50% они локализовались в спине. Спустя 12 </a:t>
            </a:r>
            <a:r>
              <a:rPr lang="ru-RU" sz="2000" dirty="0" err="1">
                <a:latin typeface="Times New Roman" panose="02020603050405020304" pitchFamily="18" charset="0"/>
                <a:cs typeface="Times New Roman" panose="02020603050405020304" pitchFamily="18" charset="0"/>
              </a:rPr>
              <a:t>мес</a:t>
            </a:r>
            <a:r>
              <a:rPr lang="ru-RU" sz="2000" dirty="0">
                <a:latin typeface="Times New Roman" panose="02020603050405020304" pitchFamily="18" charset="0"/>
                <a:cs typeface="Times New Roman" panose="02020603050405020304" pitchFamily="18" charset="0"/>
              </a:rPr>
              <a:t> после лечения методом SCS большинство пациентов сообщили о частом уменьшении болей в спине (у 68,8% пациентов) и в ногах (у 88,2%)</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2348880"/>
            <a:ext cx="5760426" cy="2854874"/>
          </a:xfrm>
          <a:prstGeom prst="rect">
            <a:avLst/>
          </a:prstGeom>
        </p:spPr>
      </p:pic>
      <p:sp>
        <p:nvSpPr>
          <p:cNvPr id="5" name="TextBox 4"/>
          <p:cNvSpPr txBox="1"/>
          <p:nvPr/>
        </p:nvSpPr>
        <p:spPr>
          <a:xfrm>
            <a:off x="3400050" y="5203754"/>
            <a:ext cx="6120680" cy="1477328"/>
          </a:xfrm>
          <a:prstGeom prst="rect">
            <a:avLst/>
          </a:prstGeom>
          <a:noFill/>
        </p:spPr>
        <p:txBody>
          <a:bodyPr wrap="square" rtlCol="0">
            <a:spAutoFit/>
          </a:bodyPr>
          <a:lstStyle/>
          <a:p>
            <a:r>
              <a:rPr lang="ru-RU" dirty="0"/>
              <a:t>По оси ординат — процентное улучшение в категориях, важных для качества жизни. / — ежедневная деятельность; 2 — свободное время; 3— социальная деятельность; 4— способность к отдыху; 5— повышенная независимость.</a:t>
            </a:r>
          </a:p>
        </p:txBody>
      </p:sp>
    </p:spTree>
    <p:extLst>
      <p:ext uri="{BB962C8B-B14F-4D97-AF65-F5344CB8AC3E}">
        <p14:creationId xmlns:p14="http://schemas.microsoft.com/office/powerpoint/2010/main" val="4102827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4653136"/>
            <a:ext cx="8229600" cy="1357611"/>
          </a:xfrm>
        </p:spPr>
        <p:txBody>
          <a:bodyPr>
            <a:normAutofit fontScale="70000" lnSpcReduction="20000"/>
          </a:bodyPr>
          <a:lstStyle/>
          <a:p>
            <a:r>
              <a:rPr lang="ru-RU" dirty="0"/>
              <a:t>По оси абсцисс — / — лучшее физическое самочувствие, чем перед имплантацией; 2— пациент доволен результатом; 3— пациент повторил бы операцию; 4— пациент посоветовал бы SCS другим; по оси ординат — число пациентов (в </a:t>
            </a:r>
            <a:r>
              <a:rPr lang="ru-RU" dirty="0" smtClean="0"/>
              <a:t>%).</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764704"/>
            <a:ext cx="5472608" cy="3786913"/>
          </a:xfrm>
          <a:prstGeom prst="rect">
            <a:avLst/>
          </a:prstGeom>
        </p:spPr>
      </p:pic>
    </p:spTree>
    <p:extLst>
      <p:ext uri="{BB962C8B-B14F-4D97-AF65-F5344CB8AC3E}">
        <p14:creationId xmlns:p14="http://schemas.microsoft.com/office/powerpoint/2010/main" val="3428119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Во всех исследованиях указано на чрезвычайно незначительное число побочных эффектов. Доля осложнений также очень мала. Как правило, эти осложнения были технического характера и связаны с электродами или контактами. О серьезных инфекциях или хронических неврологических осложнениях в литературе </a:t>
            </a:r>
            <a:r>
              <a:rPr lang="ru-RU" dirty="0" smtClean="0">
                <a:latin typeface="Times New Roman" panose="02020603050405020304" pitchFamily="18" charset="0"/>
                <a:cs typeface="Times New Roman" panose="02020603050405020304" pitchFamily="18" charset="0"/>
              </a:rPr>
              <a:t>не </a:t>
            </a:r>
            <a:r>
              <a:rPr lang="ru-RU" dirty="0">
                <a:latin typeface="Times New Roman" panose="02020603050405020304" pitchFamily="18" charset="0"/>
                <a:cs typeface="Times New Roman" panose="02020603050405020304" pitchFamily="18" charset="0"/>
              </a:rPr>
              <a:t>сообщается.</a:t>
            </a:r>
          </a:p>
        </p:txBody>
      </p:sp>
      <p:sp>
        <p:nvSpPr>
          <p:cNvPr id="3" name="Заголовок 2"/>
          <p:cNvSpPr>
            <a:spLocks noGrp="1"/>
          </p:cNvSpPr>
          <p:nvPr>
            <p:ph type="title"/>
          </p:nvPr>
        </p:nvSpPr>
        <p:spPr/>
        <p:txBody>
          <a:bodyPr/>
          <a:lstStyle/>
          <a:p>
            <a:pPr algn="ctr"/>
            <a:r>
              <a:rPr lang="ru-RU" dirty="0" smtClean="0"/>
              <a:t>Осложнения </a:t>
            </a:r>
            <a:r>
              <a:rPr lang="en-US" dirty="0" smtClean="0"/>
              <a:t>SCS</a:t>
            </a:r>
            <a:endParaRPr lang="ru-RU" dirty="0"/>
          </a:p>
        </p:txBody>
      </p:sp>
    </p:spTree>
    <p:extLst>
      <p:ext uri="{BB962C8B-B14F-4D97-AF65-F5344CB8AC3E}">
        <p14:creationId xmlns:p14="http://schemas.microsoft.com/office/powerpoint/2010/main" val="2141908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lnSpcReduction="10000"/>
          </a:bodyPr>
          <a:lstStyle/>
          <a:p>
            <a:r>
              <a:rPr lang="ru-RU" dirty="0">
                <a:latin typeface="Times New Roman" panose="02020603050405020304" pitchFamily="18" charset="0"/>
                <a:cs typeface="Times New Roman" panose="02020603050405020304" pitchFamily="18" charset="0"/>
              </a:rPr>
              <a:t>Осложнения в нашем исследовании были в основном вызваны проблемами в области технического оснащения. Всего проведено 18 репозиций электродов, причем в большинстве случаев речь шла об однополюсных электродах модели "Quad". В 7 ситуациях электроды модели "Quad" были заменены пластинчатыми электродами. Причины замены заключались в переломе электрода, заражении аппарата, фиброзе верхнего полюса электрода или в идиопатическом отказе. </a:t>
            </a:r>
          </a:p>
        </p:txBody>
      </p:sp>
      <p:sp>
        <p:nvSpPr>
          <p:cNvPr id="3" name="Заголовок 2"/>
          <p:cNvSpPr>
            <a:spLocks noGrp="1"/>
          </p:cNvSpPr>
          <p:nvPr>
            <p:ph type="title"/>
          </p:nvPr>
        </p:nvSpPr>
        <p:spPr/>
        <p:txBody>
          <a:bodyPr/>
          <a:lstStyle/>
          <a:p>
            <a:pPr algn="ctr"/>
            <a:r>
              <a:rPr lang="ru-RU" dirty="0" smtClean="0"/>
              <a:t>Осложнения </a:t>
            </a:r>
            <a:r>
              <a:rPr lang="en-US" dirty="0" smtClean="0"/>
              <a:t>SCS</a:t>
            </a:r>
            <a:r>
              <a:rPr lang="ru-RU" dirty="0" smtClean="0"/>
              <a:t> ( </a:t>
            </a:r>
            <a:r>
              <a:rPr lang="ru-RU" dirty="0" err="1" smtClean="0"/>
              <a:t>прод</a:t>
            </a:r>
            <a:r>
              <a:rPr lang="ru-RU" dirty="0" smtClean="0"/>
              <a:t>.)</a:t>
            </a:r>
            <a:endParaRPr lang="ru-RU" dirty="0"/>
          </a:p>
        </p:txBody>
      </p:sp>
    </p:spTree>
    <p:extLst>
      <p:ext uri="{BB962C8B-B14F-4D97-AF65-F5344CB8AC3E}">
        <p14:creationId xmlns:p14="http://schemas.microsoft.com/office/powerpoint/2010/main" val="2562713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smtClean="0">
                <a:latin typeface="Times New Roman" panose="02020603050405020304" pitchFamily="18" charset="0"/>
                <a:cs typeface="Times New Roman" panose="02020603050405020304" pitchFamily="18" charset="0"/>
              </a:rPr>
              <a:t>Отмечается 8 случаев заражения </a:t>
            </a:r>
            <a:r>
              <a:rPr lang="ru-RU" dirty="0">
                <a:latin typeface="Times New Roman" panose="02020603050405020304" pitchFamily="18" charset="0"/>
                <a:cs typeface="Times New Roman" panose="02020603050405020304" pitchFamily="18" charset="0"/>
              </a:rPr>
              <a:t>системы (4,6% всех имплантированных систем), из которых 6 были успешно обработаны антибиотиками. </a:t>
            </a:r>
            <a:endParaRPr lang="ru-RU" dirty="0" smtClean="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В 2 случаях инфицированные системы пришлось удалить. Оба пациента позднее подверглись </a:t>
            </a:r>
            <a:r>
              <a:rPr lang="ru-RU" dirty="0" err="1">
                <a:latin typeface="Times New Roman" panose="02020603050405020304" pitchFamily="18" charset="0"/>
                <a:cs typeface="Times New Roman" panose="02020603050405020304" pitchFamily="18" charset="0"/>
              </a:rPr>
              <a:t>реимплантации</a:t>
            </a:r>
            <a:r>
              <a:rPr lang="ru-RU" dirty="0">
                <a:latin typeface="Times New Roman" panose="02020603050405020304" pitchFamily="18" charset="0"/>
                <a:cs typeface="Times New Roman" panose="02020603050405020304" pitchFamily="18" charset="0"/>
              </a:rPr>
              <a:t>.</a:t>
            </a:r>
          </a:p>
        </p:txBody>
      </p:sp>
      <p:sp>
        <p:nvSpPr>
          <p:cNvPr id="3" name="Заголовок 2"/>
          <p:cNvSpPr>
            <a:spLocks noGrp="1"/>
          </p:cNvSpPr>
          <p:nvPr>
            <p:ph type="title"/>
          </p:nvPr>
        </p:nvSpPr>
        <p:spPr/>
        <p:txBody>
          <a:bodyPr/>
          <a:lstStyle/>
          <a:p>
            <a:pPr algn="ctr"/>
            <a:r>
              <a:rPr lang="ru-RU" dirty="0" smtClean="0"/>
              <a:t>Осложнения </a:t>
            </a:r>
            <a:r>
              <a:rPr lang="en-US" dirty="0" smtClean="0"/>
              <a:t>SCS</a:t>
            </a:r>
            <a:r>
              <a:rPr lang="ru-RU" dirty="0" smtClean="0"/>
              <a:t> ( </a:t>
            </a:r>
            <a:r>
              <a:rPr lang="ru-RU" dirty="0" err="1" smtClean="0"/>
              <a:t>прод</a:t>
            </a:r>
            <a:r>
              <a:rPr lang="ru-RU" dirty="0" smtClean="0"/>
              <a:t>.)</a:t>
            </a:r>
            <a:endParaRPr lang="ru-RU" dirty="0"/>
          </a:p>
        </p:txBody>
      </p:sp>
    </p:spTree>
    <p:extLst>
      <p:ext uri="{BB962C8B-B14F-4D97-AF65-F5344CB8AC3E}">
        <p14:creationId xmlns:p14="http://schemas.microsoft.com/office/powerpoint/2010/main" val="301932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r>
              <a:rPr lang="ru-RU" dirty="0" smtClean="0">
                <a:latin typeface="Times New Roman" panose="02020603050405020304" pitchFamily="18" charset="0"/>
                <a:cs typeface="Times New Roman" panose="02020603050405020304" pitchFamily="18" charset="0"/>
              </a:rPr>
              <a:t>Отмечается 8 </a:t>
            </a:r>
            <a:r>
              <a:rPr lang="ru-RU" dirty="0">
                <a:latin typeface="Times New Roman" panose="02020603050405020304" pitchFamily="18" charset="0"/>
                <a:cs typeface="Times New Roman" panose="02020603050405020304" pitchFamily="18" charset="0"/>
              </a:rPr>
              <a:t>случаев "сбоя" системы, который был успешно устранен. В 6 случаях произошел перелом электрода, причем все 6 электродов были успешно отремонтированы или заменены. В 3 случаях нарушилась подача тока на электрод. В 3 случаях отмечено подтекание спинно-мозговой жидкости, которое спонтанно прошло. В одном случае на месте импульсного генератора возникла подкожная гематома.</a:t>
            </a:r>
          </a:p>
        </p:txBody>
      </p:sp>
      <p:sp>
        <p:nvSpPr>
          <p:cNvPr id="3" name="Заголовок 2"/>
          <p:cNvSpPr>
            <a:spLocks noGrp="1"/>
          </p:cNvSpPr>
          <p:nvPr>
            <p:ph type="title"/>
          </p:nvPr>
        </p:nvSpPr>
        <p:spPr/>
        <p:txBody>
          <a:bodyPr/>
          <a:lstStyle/>
          <a:p>
            <a:pPr algn="ctr"/>
            <a:r>
              <a:rPr lang="ru-RU" dirty="0" smtClean="0"/>
              <a:t>Осложнения </a:t>
            </a:r>
            <a:r>
              <a:rPr lang="en-US" dirty="0" smtClean="0"/>
              <a:t>SCS</a:t>
            </a:r>
            <a:r>
              <a:rPr lang="ru-RU" dirty="0" smtClean="0"/>
              <a:t> (</a:t>
            </a:r>
            <a:r>
              <a:rPr lang="ru-RU" dirty="0" err="1" smtClean="0"/>
              <a:t>прод</a:t>
            </a:r>
            <a:r>
              <a:rPr lang="ru-RU" dirty="0" smtClean="0"/>
              <a:t>.)</a:t>
            </a:r>
            <a:endParaRPr lang="ru-RU" dirty="0"/>
          </a:p>
        </p:txBody>
      </p:sp>
    </p:spTree>
    <p:extLst>
      <p:ext uri="{BB962C8B-B14F-4D97-AF65-F5344CB8AC3E}">
        <p14:creationId xmlns:p14="http://schemas.microsoft.com/office/powerpoint/2010/main" val="2196750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a:bodyPr>
          <a:lstStyle/>
          <a:p>
            <a:r>
              <a:rPr lang="ru-RU" dirty="0">
                <a:latin typeface="Times New Roman" panose="02020603050405020304" pitchFamily="18" charset="0"/>
                <a:cs typeface="Times New Roman" panose="02020603050405020304" pitchFamily="18" charset="0"/>
              </a:rPr>
              <a:t>Раннее лечение невропатических болей в позвоночнике и ногах при </a:t>
            </a:r>
            <a:r>
              <a:rPr lang="ru-RU" dirty="0" smtClean="0">
                <a:latin typeface="Times New Roman" panose="02020603050405020304" pitchFamily="18" charset="0"/>
                <a:cs typeface="Times New Roman" panose="02020603050405020304" pitchFamily="18" charset="0"/>
              </a:rPr>
              <a:t>помощи </a:t>
            </a:r>
            <a:r>
              <a:rPr lang="ru-RU" dirty="0">
                <a:latin typeface="Times New Roman" panose="02020603050405020304" pitchFamily="18" charset="0"/>
                <a:cs typeface="Times New Roman" panose="02020603050405020304" pitchFamily="18" charset="0"/>
              </a:rPr>
              <a:t>SCS приносит лучшие результаты. Чем раньше начата SCS после первой безуспешной операции на позвоночнике, тем лучше будет результат лечения. 15-летнее исследование с участием 235 пациентов подтвердило, что длительное уменьшение болей у пациентов с интервалом между операцией на позвоночнике и SCS от 1 года до 3 лет составило 93%, в то время как при применении SCS через 12 лет после операции отмечалось уменьшение болей, составлявшее только 9%. </a:t>
            </a:r>
          </a:p>
        </p:txBody>
      </p:sp>
      <p:sp>
        <p:nvSpPr>
          <p:cNvPr id="3" name="Заголовок 2"/>
          <p:cNvSpPr>
            <a:spLocks noGrp="1"/>
          </p:cNvSpPr>
          <p:nvPr>
            <p:ph type="title"/>
          </p:nvPr>
        </p:nvSpPr>
        <p:spPr/>
        <p:txBody>
          <a:bodyPr/>
          <a:lstStyle/>
          <a:p>
            <a:pPr algn="ctr"/>
            <a:r>
              <a:rPr lang="ru-RU" dirty="0">
                <a:latin typeface="Times New Roman" panose="02020603050405020304" pitchFamily="18" charset="0"/>
                <a:cs typeface="Times New Roman" panose="02020603050405020304" pitchFamily="18" charset="0"/>
              </a:rPr>
              <a:t>Когда следует применять </a:t>
            </a:r>
            <a:r>
              <a:rPr lang="en-US" dirty="0">
                <a:latin typeface="Times New Roman" panose="02020603050405020304" pitchFamily="18" charset="0"/>
                <a:cs typeface="Times New Roman" panose="02020603050405020304" pitchFamily="18" charset="0"/>
              </a:rPr>
              <a:t>SCS?</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7134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908720"/>
            <a:ext cx="8229600" cy="4525963"/>
          </a:xfrm>
        </p:spPr>
        <p:txBody>
          <a:bodyPr>
            <a:normAutofit/>
          </a:bodyPr>
          <a:lstStyle/>
          <a:p>
            <a:r>
              <a:rPr lang="ru-RU" dirty="0">
                <a:latin typeface="Times New Roman" panose="02020603050405020304" pitchFamily="18" charset="0"/>
                <a:cs typeface="Times New Roman" panose="02020603050405020304" pitchFamily="18" charset="0"/>
              </a:rPr>
              <a:t>Подтвержденный диагноз невропатической боли.</a:t>
            </a:r>
          </a:p>
          <a:p>
            <a:r>
              <a:rPr lang="ru-RU" dirty="0">
                <a:latin typeface="Times New Roman" panose="02020603050405020304" pitchFamily="18" charset="0"/>
                <a:cs typeface="Times New Roman" panose="02020603050405020304" pitchFamily="18" charset="0"/>
              </a:rPr>
              <a:t>• Характеристика невропатической боли как хронической (более 6 </a:t>
            </a:r>
            <a:r>
              <a:rPr lang="ru-RU" dirty="0" smtClean="0">
                <a:latin typeface="Times New Roman" panose="02020603050405020304" pitchFamily="18" charset="0"/>
                <a:cs typeface="Times New Roman" panose="02020603050405020304" pitchFamily="18" charset="0"/>
              </a:rPr>
              <a:t>мес.).</a:t>
            </a:r>
            <a:endParaRPr lang="ru-RU"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 Интенсивность и непереносимость невропатической боли, требующей фармакологического и физиотерапевтического лечения</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3" name="Заголовок 2"/>
          <p:cNvSpPr>
            <a:spLocks noGrp="1"/>
          </p:cNvSpPr>
          <p:nvPr>
            <p:ph type="title"/>
          </p:nvPr>
        </p:nvSpPr>
        <p:spPr>
          <a:xfrm>
            <a:off x="467544" y="22653"/>
            <a:ext cx="8229600" cy="1143000"/>
          </a:xfrm>
        </p:spPr>
        <p:txBody>
          <a:bodyPr>
            <a:normAutofit fontScale="90000"/>
          </a:bodyPr>
          <a:lstStyle/>
          <a:p>
            <a:pPr algn="ctr"/>
            <a:r>
              <a:rPr lang="ru-RU" dirty="0">
                <a:latin typeface="Times New Roman" panose="02020603050405020304" pitchFamily="18" charset="0"/>
                <a:cs typeface="Times New Roman" panose="02020603050405020304" pitchFamily="18" charset="0"/>
              </a:rPr>
              <a:t>Показания к тестовой стимуляции:</a:t>
            </a:r>
          </a:p>
        </p:txBody>
      </p:sp>
    </p:spTree>
    <p:extLst>
      <p:ext uri="{BB962C8B-B14F-4D97-AF65-F5344CB8AC3E}">
        <p14:creationId xmlns:p14="http://schemas.microsoft.com/office/powerpoint/2010/main" val="3329250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 Отсутствие анатомических изменений, препятствующих тестовой стимуляции, при которой появляется "приятная" парестезия в области боли.</a:t>
            </a:r>
          </a:p>
          <a:p>
            <a:r>
              <a:rPr lang="ru-RU" dirty="0">
                <a:latin typeface="Times New Roman" panose="02020603050405020304" pitchFamily="18" charset="0"/>
                <a:cs typeface="Times New Roman" panose="02020603050405020304" pitchFamily="18" charset="0"/>
              </a:rPr>
              <a:t>• Отсутствие физических и психических противопоказаний</a:t>
            </a:r>
          </a:p>
          <a:p>
            <a:endParaRPr lang="ru-RU" dirty="0"/>
          </a:p>
        </p:txBody>
      </p:sp>
      <p:sp>
        <p:nvSpPr>
          <p:cNvPr id="3" name="Заголовок 2"/>
          <p:cNvSpPr>
            <a:spLocks noGrp="1"/>
          </p:cNvSpPr>
          <p:nvPr>
            <p:ph type="title"/>
          </p:nvPr>
        </p:nvSpPr>
        <p:spPr/>
        <p:txBody>
          <a:bodyPr>
            <a:normAutofit fontScale="90000"/>
          </a:bodyPr>
          <a:lstStyle/>
          <a:p>
            <a:r>
              <a:rPr lang="ru-RU" dirty="0">
                <a:latin typeface="Times New Roman" panose="02020603050405020304" pitchFamily="18" charset="0"/>
                <a:cs typeface="Times New Roman" panose="02020603050405020304" pitchFamily="18" charset="0"/>
              </a:rPr>
              <a:t>Показания к тестовой стимуляции:</a:t>
            </a:r>
            <a:endParaRPr lang="ru-RU" dirty="0"/>
          </a:p>
        </p:txBody>
      </p:sp>
    </p:spTree>
    <p:extLst>
      <p:ext uri="{BB962C8B-B14F-4D97-AF65-F5344CB8AC3E}">
        <p14:creationId xmlns:p14="http://schemas.microsoft.com/office/powerpoint/2010/main" val="3351254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r>
              <a:rPr lang="ru-RU" dirty="0">
                <a:latin typeface="Times New Roman" panose="02020603050405020304" pitchFamily="18" charset="0"/>
                <a:cs typeface="Times New Roman" panose="02020603050405020304" pitchFamily="18" charset="0"/>
              </a:rPr>
              <a:t>Точный отбор пациентов — важнейший шаг при SCS. Если преобладает невропатическая боль в ноге и локализуется только с одной стороны, то можно применять системы с одним электродом. Так как большинство пациентов с синдромом неудачной операции на позвоночнике страдают многосторонним болевым синдромом в позвоночнике и ногах, то часто приходится использовать системы с несколькими электродами.</a:t>
            </a:r>
          </a:p>
        </p:txBody>
      </p:sp>
      <p:sp>
        <p:nvSpPr>
          <p:cNvPr id="3" name="Заголовок 2"/>
          <p:cNvSpPr>
            <a:spLocks noGrp="1"/>
          </p:cNvSpPr>
          <p:nvPr>
            <p:ph type="title"/>
          </p:nvPr>
        </p:nvSpPr>
        <p:spPr/>
        <p:txBody>
          <a:bodyPr/>
          <a:lstStyle/>
          <a:p>
            <a:pPr algn="ctr"/>
            <a:r>
              <a:rPr lang="ru-RU" dirty="0" smtClean="0"/>
              <a:t>Отбор пациентов</a:t>
            </a:r>
            <a:endParaRPr lang="ru-RU" dirty="0"/>
          </a:p>
        </p:txBody>
      </p:sp>
    </p:spTree>
    <p:extLst>
      <p:ext uri="{BB962C8B-B14F-4D97-AF65-F5344CB8AC3E}">
        <p14:creationId xmlns:p14="http://schemas.microsoft.com/office/powerpoint/2010/main" val="175809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Так как большинство пациентов с синдромом неудачной операции на позвоночнике страдают многосторонним болевым синдромом в позвоночнике и ногах, то часто приходится использовать системы с несколькими электродами.</a:t>
            </a:r>
          </a:p>
          <a:p>
            <a:endParaRPr lang="ru-RU" dirty="0"/>
          </a:p>
        </p:txBody>
      </p:sp>
      <p:sp>
        <p:nvSpPr>
          <p:cNvPr id="3" name="Заголовок 2"/>
          <p:cNvSpPr>
            <a:spLocks noGrp="1"/>
          </p:cNvSpPr>
          <p:nvPr>
            <p:ph type="title"/>
          </p:nvPr>
        </p:nvSpPr>
        <p:spPr/>
        <p:txBody>
          <a:bodyPr/>
          <a:lstStyle/>
          <a:p>
            <a:pPr algn="ctr"/>
            <a:r>
              <a:rPr lang="ru-RU" dirty="0" smtClean="0"/>
              <a:t>Отбор пациентов</a:t>
            </a:r>
            <a:endParaRPr lang="ru-RU" dirty="0"/>
          </a:p>
        </p:txBody>
      </p:sp>
    </p:spTree>
    <p:extLst>
      <p:ext uri="{BB962C8B-B14F-4D97-AF65-F5344CB8AC3E}">
        <p14:creationId xmlns:p14="http://schemas.microsoft.com/office/powerpoint/2010/main" val="586669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0032" y="2564903"/>
            <a:ext cx="4139356" cy="4125489"/>
          </a:xfrm>
          <a:prstGeom prst="rect">
            <a:avLst/>
          </a:prstGeom>
        </p:spPr>
      </p:pic>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На сегодняшний день в нашем распоряжении имеются многополюсные электроды и многоканальные стимуляторы модели "Synergy" и "Restore" фирмы "</a:t>
            </a:r>
            <a:r>
              <a:rPr lang="ru-RU" dirty="0" err="1">
                <a:latin typeface="Times New Roman" panose="02020603050405020304" pitchFamily="18" charset="0"/>
                <a:cs typeface="Times New Roman" panose="02020603050405020304" pitchFamily="18" charset="0"/>
              </a:rPr>
              <a:t>Medtronic</a:t>
            </a:r>
            <a:r>
              <a:rPr lang="ru-RU" dirty="0">
                <a:latin typeface="Times New Roman" panose="02020603050405020304" pitchFamily="18" charset="0"/>
                <a:cs typeface="Times New Roman" panose="02020603050405020304" pitchFamily="18" charset="0"/>
              </a:rPr>
              <a:t>" (США).</a:t>
            </a:r>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329214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При лечении 17 из 61 пациента с синдромом неудачной операции на позвоночнике мы применяли систему двойной стимуляции. 35% этих пациентов сообщили о том, что "покрытие" ареала боли парестезиями при стимуляции составило более 90%. 47% пациентов сообщили о "покрытии" ареала боли более чем на 75%.</a:t>
            </a:r>
          </a:p>
        </p:txBody>
      </p:sp>
      <p:sp>
        <p:nvSpPr>
          <p:cNvPr id="3" name="Заголовок 2"/>
          <p:cNvSpPr>
            <a:spLocks noGrp="1"/>
          </p:cNvSpPr>
          <p:nvPr>
            <p:ph type="title"/>
          </p:nvPr>
        </p:nvSpPr>
        <p:spPr/>
        <p:txBody>
          <a:bodyPr/>
          <a:lstStyle/>
          <a:p>
            <a:pPr algn="ctr"/>
            <a:r>
              <a:rPr lang="ru-RU" dirty="0" smtClean="0"/>
              <a:t>Статистика</a:t>
            </a:r>
            <a:endParaRPr lang="ru-RU" dirty="0"/>
          </a:p>
        </p:txBody>
      </p:sp>
    </p:spTree>
    <p:extLst>
      <p:ext uri="{BB962C8B-B14F-4D97-AF65-F5344CB8AC3E}">
        <p14:creationId xmlns:p14="http://schemas.microsoft.com/office/powerpoint/2010/main" val="2697439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r>
              <a:rPr lang="ru-RU" dirty="0">
                <a:latin typeface="Times New Roman" panose="02020603050405020304" pitchFamily="18" charset="0"/>
                <a:cs typeface="Times New Roman" panose="02020603050405020304" pitchFamily="18" charset="0"/>
              </a:rPr>
              <a:t>SCS представляет собой метод, при котором осуществляется правильный отбор на лечение пациентов с синдромом неудачной операции на позвоночнике. </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Он </a:t>
            </a:r>
            <a:r>
              <a:rPr lang="ru-RU" dirty="0">
                <a:latin typeface="Times New Roman" panose="02020603050405020304" pitchFamily="18" charset="0"/>
                <a:cs typeface="Times New Roman" panose="02020603050405020304" pitchFamily="18" charset="0"/>
              </a:rPr>
              <a:t>должен использоваться, когда обезболивающие средства, в частности </a:t>
            </a:r>
            <a:r>
              <a:rPr lang="ru-RU" dirty="0" err="1">
                <a:latin typeface="Times New Roman" panose="02020603050405020304" pitchFamily="18" charset="0"/>
                <a:cs typeface="Times New Roman" panose="02020603050405020304" pitchFamily="18" charset="0"/>
              </a:rPr>
              <a:t>о</a:t>
            </a:r>
            <a:r>
              <a:rPr lang="ru-RU" dirty="0" err="1" smtClean="0">
                <a:latin typeface="Times New Roman" panose="02020603050405020304" pitchFamily="18" charset="0"/>
                <a:cs typeface="Times New Roman" panose="02020603050405020304" pitchFamily="18" charset="0"/>
              </a:rPr>
              <a:t>пиоиды</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более не эффективны, когда появляются тяжелые побочные действия, или перед повторной операцией на позвоночнике, успех которой будет не особенно велик.</a:t>
            </a:r>
          </a:p>
        </p:txBody>
      </p:sp>
      <p:sp>
        <p:nvSpPr>
          <p:cNvPr id="3" name="Заголовок 2"/>
          <p:cNvSpPr>
            <a:spLocks noGrp="1"/>
          </p:cNvSpPr>
          <p:nvPr>
            <p:ph type="title"/>
          </p:nvPr>
        </p:nvSpPr>
        <p:spPr/>
        <p:txBody>
          <a:bodyPr/>
          <a:lstStyle/>
          <a:p>
            <a:pPr algn="ctr"/>
            <a:r>
              <a:rPr lang="ru-RU" dirty="0"/>
              <a:t>Заключение</a:t>
            </a:r>
          </a:p>
        </p:txBody>
      </p:sp>
    </p:spTree>
    <p:extLst>
      <p:ext uri="{BB962C8B-B14F-4D97-AF65-F5344CB8AC3E}">
        <p14:creationId xmlns:p14="http://schemas.microsoft.com/office/powerpoint/2010/main" val="1131330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Многие исследователи показали, что более 60% пациентов с синдромом неудачной операции на позвоночнике благодаря SCS достигали длительного уменьшения боли на 50%. SCS приводит к лучшим результатам, если она используется как можно раньше. </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Чем </a:t>
            </a:r>
            <a:r>
              <a:rPr lang="ru-RU" dirty="0">
                <a:latin typeface="Times New Roman" panose="02020603050405020304" pitchFamily="18" charset="0"/>
                <a:cs typeface="Times New Roman" panose="02020603050405020304" pitchFamily="18" charset="0"/>
              </a:rPr>
              <a:t>меньше промежуток времени между первой операцией и имплантацией системы SCS, тем больше вероятность успешного лечения.</a:t>
            </a:r>
          </a:p>
        </p:txBody>
      </p:sp>
      <p:sp>
        <p:nvSpPr>
          <p:cNvPr id="3" name="Заголовок 2"/>
          <p:cNvSpPr>
            <a:spLocks noGrp="1"/>
          </p:cNvSpPr>
          <p:nvPr>
            <p:ph type="title"/>
          </p:nvPr>
        </p:nvSpPr>
        <p:spPr/>
        <p:txBody>
          <a:bodyPr/>
          <a:lstStyle/>
          <a:p>
            <a:pPr algn="ctr"/>
            <a:r>
              <a:rPr lang="ru-RU" dirty="0" smtClean="0"/>
              <a:t>Заключение</a:t>
            </a:r>
            <a:endParaRPr lang="ru-RU" dirty="0"/>
          </a:p>
        </p:txBody>
      </p:sp>
    </p:spTree>
    <p:extLst>
      <p:ext uri="{BB962C8B-B14F-4D97-AF65-F5344CB8AC3E}">
        <p14:creationId xmlns:p14="http://schemas.microsoft.com/office/powerpoint/2010/main" val="3259126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SCS по сравнению с другими методами — значительно более экономная альтернатива традиционной терапии. </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При </a:t>
            </a:r>
            <a:r>
              <a:rPr lang="ru-RU" dirty="0">
                <a:latin typeface="Times New Roman" panose="02020603050405020304" pitchFamily="18" charset="0"/>
                <a:cs typeface="Times New Roman" panose="02020603050405020304" pitchFamily="18" charset="0"/>
              </a:rPr>
              <a:t>использовании многоканальной системы и системы с несколькими электродами увеличивается возможность того, что еще больше пациентов будут успешно вылечены.</a:t>
            </a:r>
          </a:p>
        </p:txBody>
      </p:sp>
      <p:sp>
        <p:nvSpPr>
          <p:cNvPr id="3" name="Заголовок 2"/>
          <p:cNvSpPr>
            <a:spLocks noGrp="1"/>
          </p:cNvSpPr>
          <p:nvPr>
            <p:ph type="title"/>
          </p:nvPr>
        </p:nvSpPr>
        <p:spPr/>
        <p:txBody>
          <a:bodyPr>
            <a:normAutofit/>
          </a:bodyPr>
          <a:lstStyle/>
          <a:p>
            <a:pPr algn="ctr"/>
            <a:r>
              <a:rPr lang="ru-RU" dirty="0" smtClean="0"/>
              <a:t>Заключение</a:t>
            </a:r>
            <a:endParaRPr lang="ru-RU" dirty="0"/>
          </a:p>
        </p:txBody>
      </p:sp>
    </p:spTree>
    <p:extLst>
      <p:ext uri="{BB962C8B-B14F-4D97-AF65-F5344CB8AC3E}">
        <p14:creationId xmlns:p14="http://schemas.microsoft.com/office/powerpoint/2010/main" val="3577470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SCS это минимально инвазивная процедура, позволяющая врачу и пациенту на стадии проведения тестов оценить эффективность лечения еще перед имплантацией системы. </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Как </a:t>
            </a:r>
            <a:r>
              <a:rPr lang="ru-RU" dirty="0">
                <a:latin typeface="Times New Roman" panose="02020603050405020304" pitchFamily="18" charset="0"/>
                <a:cs typeface="Times New Roman" panose="02020603050405020304" pitchFamily="18" charset="0"/>
              </a:rPr>
              <a:t>тестовая стимуляция, так и имплантация являются полностью обратимыми методами.</a:t>
            </a:r>
          </a:p>
        </p:txBody>
      </p:sp>
      <p:sp>
        <p:nvSpPr>
          <p:cNvPr id="3" name="Заголовок 2"/>
          <p:cNvSpPr>
            <a:spLocks noGrp="1"/>
          </p:cNvSpPr>
          <p:nvPr>
            <p:ph type="title"/>
          </p:nvPr>
        </p:nvSpPr>
        <p:spPr/>
        <p:txBody>
          <a:bodyPr/>
          <a:lstStyle/>
          <a:p>
            <a:pPr algn="ctr"/>
            <a:r>
              <a:rPr lang="ru-RU" dirty="0" smtClean="0"/>
              <a:t>Заключение</a:t>
            </a:r>
            <a:endParaRPr lang="ru-RU" dirty="0"/>
          </a:p>
        </p:txBody>
      </p:sp>
    </p:spTree>
    <p:extLst>
      <p:ext uri="{BB962C8B-B14F-4D97-AF65-F5344CB8AC3E}">
        <p14:creationId xmlns:p14="http://schemas.microsoft.com/office/powerpoint/2010/main" val="2654429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 В связи с постоянно возрастающим количеством операций на позвоночнике частота возникновения синдрома неудачной операции на позвоночнике — FBSS также увеличивается и по разным источникам составляет от 5 до 50% и более от всех выполненных на позвоночнике операций</a:t>
            </a:r>
          </a:p>
        </p:txBody>
      </p:sp>
      <p:sp>
        <p:nvSpPr>
          <p:cNvPr id="3" name="Заголовок 2"/>
          <p:cNvSpPr>
            <a:spLocks noGrp="1"/>
          </p:cNvSpPr>
          <p:nvPr>
            <p:ph type="title"/>
          </p:nvPr>
        </p:nvSpPr>
        <p:spPr/>
        <p:txBody>
          <a:bodyPr/>
          <a:lstStyle/>
          <a:p>
            <a:pPr algn="ctr"/>
            <a:r>
              <a:rPr lang="ru-RU" dirty="0" smtClean="0"/>
              <a:t>Заключение</a:t>
            </a:r>
            <a:endParaRPr lang="ru-RU" dirty="0"/>
          </a:p>
        </p:txBody>
      </p:sp>
    </p:spTree>
    <p:extLst>
      <p:ext uri="{BB962C8B-B14F-4D97-AF65-F5344CB8AC3E}">
        <p14:creationId xmlns:p14="http://schemas.microsoft.com/office/powerpoint/2010/main" val="2397165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7824" y="1628800"/>
            <a:ext cx="6156176" cy="4617132"/>
          </a:xfrm>
          <a:prstGeom prst="rect">
            <a:avLst/>
          </a:prstGeom>
        </p:spPr>
      </p:pic>
      <p:sp>
        <p:nvSpPr>
          <p:cNvPr id="106499" name="Rectangle 3"/>
          <p:cNvSpPr>
            <a:spLocks noGrp="1" noChangeArrowheads="1"/>
          </p:cNvSpPr>
          <p:nvPr>
            <p:ph idx="1"/>
          </p:nvPr>
        </p:nvSpPr>
        <p:spPr>
          <a:xfrm>
            <a:off x="6829" y="764704"/>
            <a:ext cx="8077200" cy="4953000"/>
          </a:xfrm>
        </p:spPr>
        <p:txBody>
          <a:bodyPr>
            <a:normAutofit/>
          </a:bodyPr>
          <a:lstStyle/>
          <a:p>
            <a:pPr>
              <a:lnSpc>
                <a:spcPct val="80000"/>
              </a:lnSpc>
              <a:buClr>
                <a:srgbClr val="00FF00"/>
              </a:buClr>
              <a:buFont typeface="Wingdings" pitchFamily="2" charset="2"/>
              <a:buChar char="Ø"/>
            </a:pPr>
            <a:r>
              <a:rPr lang="ru-RU" altLang="ru-RU" sz="2400" dirty="0">
                <a:latin typeface="Times New Roman" panose="02020603050405020304" pitchFamily="18" charset="0"/>
                <a:cs typeface="Times New Roman" panose="02020603050405020304" pitchFamily="18" charset="0"/>
              </a:rPr>
              <a:t>В целом успех повторного вмешательства – около 34% (</a:t>
            </a:r>
            <a:r>
              <a:rPr lang="en-US" altLang="ru-RU" sz="2400" dirty="0">
                <a:latin typeface="Times New Roman" panose="02020603050405020304" pitchFamily="18" charset="0"/>
                <a:cs typeface="Times New Roman" panose="02020603050405020304" pitchFamily="18" charset="0"/>
              </a:rPr>
              <a:t>North et al</a:t>
            </a:r>
            <a:r>
              <a:rPr lang="ru-RU" altLang="ru-RU" sz="2400" dirty="0">
                <a:latin typeface="Times New Roman" panose="02020603050405020304" pitchFamily="18" charset="0"/>
                <a:cs typeface="Times New Roman" panose="02020603050405020304" pitchFamily="18" charset="0"/>
              </a:rPr>
              <a:t>.,</a:t>
            </a:r>
            <a:r>
              <a:rPr lang="ru-RU" altLang="ru-RU" sz="2400" dirty="0" smtClean="0">
                <a:latin typeface="Times New Roman" panose="02020603050405020304" pitchFamily="18" charset="0"/>
                <a:cs typeface="Times New Roman" panose="02020603050405020304" pitchFamily="18" charset="0"/>
              </a:rPr>
              <a:t>1991)</a:t>
            </a:r>
          </a:p>
          <a:p>
            <a:pPr>
              <a:lnSpc>
                <a:spcPct val="80000"/>
              </a:lnSpc>
              <a:buClr>
                <a:srgbClr val="00FF00"/>
              </a:buClr>
              <a:buFont typeface="Wingdings" pitchFamily="2" charset="2"/>
              <a:buChar char="Ø"/>
            </a:pPr>
            <a:r>
              <a:rPr lang="ru-RU" altLang="ru-RU" sz="2400" dirty="0" smtClean="0">
                <a:latin typeface="Times New Roman" panose="02020603050405020304" pitchFamily="18" charset="0"/>
                <a:cs typeface="Times New Roman" panose="02020603050405020304" pitchFamily="18" charset="0"/>
              </a:rPr>
              <a:t>Лучше </a:t>
            </a:r>
            <a:r>
              <a:rPr lang="ru-RU" altLang="ru-RU" sz="2400" dirty="0">
                <a:latin typeface="Times New Roman" panose="02020603050405020304" pitchFamily="18" charset="0"/>
                <a:cs typeface="Times New Roman" panose="02020603050405020304" pitchFamily="18" charset="0"/>
              </a:rPr>
              <a:t>результаты у молодых, женщин, при успехе первой операции, небольшом числе предыдущих операций, при преимущественно корешковой симптоматики, отсутствии рубца, требующего </a:t>
            </a:r>
            <a:r>
              <a:rPr lang="ru-RU" altLang="ru-RU" sz="2400" dirty="0" smtClean="0">
                <a:latin typeface="Times New Roman" panose="02020603050405020304" pitchFamily="18" charset="0"/>
                <a:cs typeface="Times New Roman" panose="02020603050405020304" pitchFamily="18" charset="0"/>
              </a:rPr>
              <a:t>лизиса</a:t>
            </a:r>
            <a:endParaRPr lang="ru-RU" altLang="ru-RU" sz="2400" dirty="0" smtClean="0">
              <a:latin typeface="Times New Roman" panose="02020603050405020304" pitchFamily="18" charset="0"/>
              <a:cs typeface="Times New Roman" panose="02020603050405020304" pitchFamily="18" charset="0"/>
            </a:endParaRPr>
          </a:p>
        </p:txBody>
      </p:sp>
      <p:sp>
        <p:nvSpPr>
          <p:cNvPr id="106498" name="Rectangle 2"/>
          <p:cNvSpPr>
            <a:spLocks noGrp="1" noChangeArrowheads="1"/>
          </p:cNvSpPr>
          <p:nvPr>
            <p:ph type="title"/>
          </p:nvPr>
        </p:nvSpPr>
        <p:spPr>
          <a:xfrm>
            <a:off x="685800" y="0"/>
            <a:ext cx="7772400" cy="1143000"/>
          </a:xfrm>
        </p:spPr>
        <p:txBody>
          <a:bodyPr/>
          <a:lstStyle/>
          <a:p>
            <a:pPr algn="ctr"/>
            <a:r>
              <a:rPr lang="ru-RU" altLang="ru-RU" sz="3200" b="1" dirty="0">
                <a:solidFill>
                  <a:schemeClr val="tx1"/>
                </a:solidFill>
                <a:effectLst/>
                <a:latin typeface="Times New Roman" panose="02020603050405020304" pitchFamily="18" charset="0"/>
                <a:cs typeface="Times New Roman" panose="02020603050405020304" pitchFamily="18" charset="0"/>
              </a:rPr>
              <a:t>РЕЗУЛЬТАТЫ</a:t>
            </a:r>
          </a:p>
        </p:txBody>
      </p:sp>
    </p:spTree>
    <p:extLst>
      <p:ext uri="{BB962C8B-B14F-4D97-AF65-F5344CB8AC3E}">
        <p14:creationId xmlns:p14="http://schemas.microsoft.com/office/powerpoint/2010/main" val="2750397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0436" y="2276872"/>
            <a:ext cx="5481508" cy="4113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Объект 1"/>
          <p:cNvSpPr>
            <a:spLocks noGrp="1"/>
          </p:cNvSpPr>
          <p:nvPr>
            <p:ph idx="1"/>
          </p:nvPr>
        </p:nvSpPr>
        <p:spPr>
          <a:xfrm>
            <a:off x="0" y="260648"/>
            <a:ext cx="8229600" cy="4525963"/>
          </a:xfrm>
        </p:spPr>
        <p:txBody>
          <a:bodyPr/>
          <a:lstStyle/>
          <a:p>
            <a:pPr>
              <a:lnSpc>
                <a:spcPct val="80000"/>
              </a:lnSpc>
              <a:buClr>
                <a:srgbClr val="00FF00"/>
              </a:buClr>
              <a:buFont typeface="Wingdings" pitchFamily="2" charset="2"/>
              <a:buChar char="Ø"/>
            </a:pPr>
            <a:r>
              <a:rPr lang="ru-RU" altLang="ru-RU" sz="2800" dirty="0">
                <a:latin typeface="Times New Roman" panose="02020603050405020304" pitchFamily="18" charset="0"/>
                <a:cs typeface="Times New Roman" panose="02020603050405020304" pitchFamily="18" charset="0"/>
              </a:rPr>
              <a:t>Худшие результаты при отсутствии </a:t>
            </a:r>
          </a:p>
          <a:p>
            <a:pPr marL="109728" indent="0">
              <a:lnSpc>
                <a:spcPct val="80000"/>
              </a:lnSpc>
              <a:buClr>
                <a:srgbClr val="00FF00"/>
              </a:buClr>
              <a:buNone/>
            </a:pPr>
            <a:r>
              <a:rPr lang="ru-RU" altLang="ru-RU" sz="2800" dirty="0">
                <a:latin typeface="Times New Roman" panose="02020603050405020304" pitchFamily="18" charset="0"/>
                <a:cs typeface="Times New Roman" panose="02020603050405020304" pitchFamily="18" charset="0"/>
              </a:rPr>
              <a:t>вовлечении нескольких </a:t>
            </a:r>
          </a:p>
          <a:p>
            <a:pPr marL="109728" indent="0">
              <a:lnSpc>
                <a:spcPct val="80000"/>
              </a:lnSpc>
              <a:buClr>
                <a:srgbClr val="00FF00"/>
              </a:buClr>
              <a:buNone/>
            </a:pPr>
            <a:r>
              <a:rPr lang="ru-RU" altLang="ru-RU" sz="2800" dirty="0">
                <a:latin typeface="Times New Roman" panose="02020603050405020304" pitchFamily="18" charset="0"/>
                <a:cs typeface="Times New Roman" panose="02020603050405020304" pitchFamily="18" charset="0"/>
              </a:rPr>
              <a:t>дискового материала </a:t>
            </a:r>
          </a:p>
          <a:p>
            <a:pPr marL="109728" indent="0">
              <a:lnSpc>
                <a:spcPct val="80000"/>
              </a:lnSpc>
              <a:buClr>
                <a:srgbClr val="00FF00"/>
              </a:buClr>
              <a:buNone/>
            </a:pPr>
            <a:r>
              <a:rPr lang="ru-RU" altLang="ru-RU" sz="2800" dirty="0">
                <a:latin typeface="Times New Roman" panose="02020603050405020304" pitchFamily="18" charset="0"/>
                <a:cs typeface="Times New Roman" panose="02020603050405020304" pitchFamily="18" charset="0"/>
              </a:rPr>
              <a:t>(эффективность </a:t>
            </a:r>
          </a:p>
          <a:p>
            <a:pPr marL="109728" indent="0">
              <a:lnSpc>
                <a:spcPct val="80000"/>
              </a:lnSpc>
              <a:buClr>
                <a:srgbClr val="00FF00"/>
              </a:buClr>
              <a:buNone/>
            </a:pPr>
            <a:r>
              <a:rPr lang="ru-RU" altLang="ru-RU" sz="2800" dirty="0">
                <a:latin typeface="Times New Roman" panose="02020603050405020304" pitchFamily="18" charset="0"/>
                <a:cs typeface="Times New Roman" panose="02020603050405020304" pitchFamily="18" charset="0"/>
              </a:rPr>
              <a:t>операции при наличии </a:t>
            </a:r>
          </a:p>
          <a:p>
            <a:pPr marL="109728" indent="0">
              <a:lnSpc>
                <a:spcPct val="80000"/>
              </a:lnSpc>
              <a:buClr>
                <a:srgbClr val="00FF00"/>
              </a:buClr>
              <a:buNone/>
            </a:pPr>
            <a:r>
              <a:rPr lang="ru-RU" altLang="ru-RU" sz="2800" dirty="0">
                <a:latin typeface="Times New Roman" panose="02020603050405020304" pitchFamily="18" charset="0"/>
                <a:cs typeface="Times New Roman" panose="02020603050405020304" pitchFamily="18" charset="0"/>
              </a:rPr>
              <a:t>только </a:t>
            </a:r>
            <a:r>
              <a:rPr lang="ru-RU" altLang="ru-RU" sz="2800" dirty="0" err="1">
                <a:latin typeface="Times New Roman" panose="02020603050405020304" pitchFamily="18" charset="0"/>
                <a:cs typeface="Times New Roman" panose="02020603050405020304" pitchFamily="18" charset="0"/>
              </a:rPr>
              <a:t>эпидурального</a:t>
            </a:r>
            <a:r>
              <a:rPr lang="ru-RU" altLang="ru-RU" sz="2800" dirty="0">
                <a:latin typeface="Times New Roman" panose="02020603050405020304" pitchFamily="18" charset="0"/>
                <a:cs typeface="Times New Roman" panose="02020603050405020304" pitchFamily="18" charset="0"/>
              </a:rPr>
              <a:t> </a:t>
            </a:r>
          </a:p>
          <a:p>
            <a:pPr marL="109728" indent="0">
              <a:lnSpc>
                <a:spcPct val="80000"/>
              </a:lnSpc>
              <a:buClr>
                <a:srgbClr val="00FF00"/>
              </a:buClr>
              <a:buNone/>
            </a:pPr>
            <a:r>
              <a:rPr lang="ru-RU" altLang="ru-RU" sz="2800" dirty="0">
                <a:latin typeface="Times New Roman" panose="02020603050405020304" pitchFamily="18" charset="0"/>
                <a:cs typeface="Times New Roman" panose="02020603050405020304" pitchFamily="18" charset="0"/>
              </a:rPr>
              <a:t>рубца –1%),  при </a:t>
            </a:r>
          </a:p>
          <a:p>
            <a:pPr marL="109728" indent="0">
              <a:lnSpc>
                <a:spcPct val="80000"/>
              </a:lnSpc>
              <a:buClr>
                <a:srgbClr val="00FF00"/>
              </a:buClr>
              <a:buNone/>
            </a:pPr>
            <a:r>
              <a:rPr lang="ru-RU" altLang="ru-RU" sz="2800" dirty="0" err="1">
                <a:latin typeface="Times New Roman" panose="02020603050405020304" pitchFamily="18" charset="0"/>
                <a:cs typeface="Times New Roman" panose="02020603050405020304" pitchFamily="18" charset="0"/>
              </a:rPr>
              <a:t>дерматомов</a:t>
            </a:r>
            <a:r>
              <a:rPr lang="ru-RU" altLang="ru-RU" sz="2800" dirty="0">
                <a:latin typeface="Times New Roman" panose="02020603050405020304" pitchFamily="18" charset="0"/>
                <a:cs typeface="Times New Roman" panose="02020603050405020304" pitchFamily="18" charset="0"/>
              </a:rPr>
              <a:t>, находя-</a:t>
            </a:r>
          </a:p>
          <a:p>
            <a:pPr marL="109728" indent="0">
              <a:lnSpc>
                <a:spcPct val="80000"/>
              </a:lnSpc>
              <a:buClr>
                <a:srgbClr val="00FF00"/>
              </a:buClr>
              <a:buNone/>
            </a:pPr>
            <a:r>
              <a:rPr lang="ru-RU" altLang="ru-RU" sz="2800" dirty="0" err="1">
                <a:latin typeface="Times New Roman" panose="02020603050405020304" pitchFamily="18" charset="0"/>
                <a:cs typeface="Times New Roman" panose="02020603050405020304" pitchFamily="18" charset="0"/>
              </a:rPr>
              <a:t>щихся</a:t>
            </a:r>
            <a:r>
              <a:rPr lang="ru-RU" altLang="ru-RU" sz="2800" dirty="0">
                <a:latin typeface="Times New Roman" panose="02020603050405020304" pitchFamily="18" charset="0"/>
                <a:cs typeface="Times New Roman" panose="02020603050405020304" pitchFamily="18" charset="0"/>
              </a:rPr>
              <a:t> на </a:t>
            </a:r>
            <a:r>
              <a:rPr lang="ru-RU" altLang="ru-RU" sz="2800" dirty="0" err="1">
                <a:latin typeface="Times New Roman" panose="02020603050405020304" pitchFamily="18" charset="0"/>
                <a:cs typeface="Times New Roman" panose="02020603050405020304" pitchFamily="18" charset="0"/>
              </a:rPr>
              <a:t>соц.обеспечении</a:t>
            </a:r>
            <a:endParaRPr lang="ru-RU" altLang="ru-RU" sz="28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4071723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lnSpcReduction="20000"/>
          </a:bodyPr>
          <a:lstStyle/>
          <a:p>
            <a:r>
              <a:rPr lang="ru-RU" sz="2000" dirty="0">
                <a:latin typeface="Times New Roman" panose="02020603050405020304" pitchFamily="18" charset="0"/>
                <a:cs typeface="Times New Roman" panose="02020603050405020304" pitchFamily="18" charset="0"/>
              </a:rPr>
              <a:t>под ред. В.В. </a:t>
            </a:r>
            <a:r>
              <a:rPr lang="ru-RU" sz="2000" dirty="0" err="1">
                <a:latin typeface="Times New Roman" panose="02020603050405020304" pitchFamily="18" charset="0"/>
                <a:cs typeface="Times New Roman" panose="02020603050405020304" pitchFamily="18" charset="0"/>
              </a:rPr>
              <a:t>Щедренка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рец</a:t>
            </a:r>
            <a:r>
              <a:rPr lang="ru-RU" sz="2000" dirty="0">
                <a:latin typeface="Times New Roman" panose="02020603050405020304" pitchFamily="18" charset="0"/>
                <a:cs typeface="Times New Roman" panose="02020603050405020304" pitchFamily="18" charset="0"/>
              </a:rPr>
              <a:t>.: Н.П. Рябуха, Т.А. </a:t>
            </a:r>
            <a:r>
              <a:rPr lang="ru-RU" sz="2000" dirty="0" err="1">
                <a:latin typeface="Times New Roman" panose="02020603050405020304" pitchFamily="18" charset="0"/>
                <a:cs typeface="Times New Roman" panose="02020603050405020304" pitchFamily="18" charset="0"/>
              </a:rPr>
              <a:t>Скоромец</a:t>
            </a:r>
            <a:r>
              <a:rPr lang="ru-RU" sz="2000" dirty="0">
                <a:latin typeface="Times New Roman" panose="02020603050405020304" pitchFamily="18" charset="0"/>
                <a:cs typeface="Times New Roman" panose="02020603050405020304" pitchFamily="18" charset="0"/>
              </a:rPr>
              <a:t>: Малоинвазивная хирургия дегенеративных заболеваний позвоночника. - СПб.: РНХИ им. проф. А.Л. Поленова, </a:t>
            </a:r>
            <a:r>
              <a:rPr lang="ru-RU" sz="2000" dirty="0" smtClean="0">
                <a:latin typeface="Times New Roman" panose="02020603050405020304" pitchFamily="18" charset="0"/>
                <a:cs typeface="Times New Roman" panose="02020603050405020304" pitchFamily="18" charset="0"/>
              </a:rPr>
              <a:t>2011</a:t>
            </a:r>
          </a:p>
          <a:p>
            <a:r>
              <a:rPr lang="ru-RU" sz="2000" dirty="0">
                <a:latin typeface="Times New Roman" panose="02020603050405020304" pitchFamily="18" charset="0"/>
                <a:cs typeface="Times New Roman" panose="02020603050405020304" pitchFamily="18" charset="0"/>
              </a:rPr>
              <a:t>А.А. Потапов, Л.Б. </a:t>
            </a:r>
            <a:r>
              <a:rPr lang="ru-RU" sz="2000" dirty="0" err="1">
                <a:latin typeface="Times New Roman" panose="02020603050405020304" pitchFamily="18" charset="0"/>
                <a:cs typeface="Times New Roman" panose="02020603050405020304" pitchFamily="18" charset="0"/>
              </a:rPr>
              <a:t>Лихтерман</a:t>
            </a:r>
            <a:r>
              <a:rPr lang="ru-RU" sz="2000" dirty="0">
                <a:latin typeface="Times New Roman" panose="02020603050405020304" pitchFamily="18" charset="0"/>
                <a:cs typeface="Times New Roman" panose="02020603050405020304" pitchFamily="18" charset="0"/>
              </a:rPr>
              <a:t>, В.Л. </a:t>
            </a:r>
            <a:r>
              <a:rPr lang="ru-RU" sz="2000" dirty="0" err="1">
                <a:latin typeface="Times New Roman" panose="02020603050405020304" pitchFamily="18" charset="0"/>
                <a:cs typeface="Times New Roman" panose="02020603050405020304" pitchFamily="18" charset="0"/>
              </a:rPr>
              <a:t>Зельман</a:t>
            </a:r>
            <a:r>
              <a:rPr lang="ru-RU" sz="2000" dirty="0">
                <a:latin typeface="Times New Roman" panose="02020603050405020304" pitchFamily="18" charset="0"/>
                <a:cs typeface="Times New Roman" panose="02020603050405020304" pitchFamily="18" charset="0"/>
              </a:rPr>
              <a:t> и др.; Под ред.: А.А. Потапова, Л.Б. </a:t>
            </a:r>
            <a:r>
              <a:rPr lang="ru-RU" sz="2000" dirty="0" err="1">
                <a:latin typeface="Times New Roman" panose="02020603050405020304" pitchFamily="18" charset="0"/>
                <a:cs typeface="Times New Roman" panose="02020603050405020304" pitchFamily="18" charset="0"/>
              </a:rPr>
              <a:t>Лихтермана</a:t>
            </a:r>
            <a:r>
              <a:rPr lang="ru-RU" sz="2000" dirty="0">
                <a:latin typeface="Times New Roman" panose="02020603050405020304" pitchFamily="18" charset="0"/>
                <a:cs typeface="Times New Roman" panose="02020603050405020304" pitchFamily="18" charset="0"/>
              </a:rPr>
              <a:t>: Доказательная </a:t>
            </a:r>
            <a:r>
              <a:rPr lang="ru-RU" sz="2000" dirty="0" err="1">
                <a:latin typeface="Times New Roman" panose="02020603050405020304" pitchFamily="18" charset="0"/>
                <a:cs typeface="Times New Roman" panose="02020603050405020304" pitchFamily="18" charset="0"/>
              </a:rPr>
              <a:t>нейротравматология</a:t>
            </a:r>
            <a:r>
              <a:rPr lang="ru-RU" sz="2000" dirty="0">
                <a:latin typeface="Times New Roman" panose="02020603050405020304" pitchFamily="18" charset="0"/>
                <a:cs typeface="Times New Roman" panose="02020603050405020304" pitchFamily="18" charset="0"/>
              </a:rPr>
              <a:t>. - М.: НИИ </a:t>
            </a:r>
            <a:r>
              <a:rPr lang="ru-RU" sz="2000" dirty="0" err="1">
                <a:latin typeface="Times New Roman" panose="02020603050405020304" pitchFamily="18" charset="0"/>
                <a:cs typeface="Times New Roman" panose="02020603050405020304" pitchFamily="18" charset="0"/>
              </a:rPr>
              <a:t>нейрохиругрии</a:t>
            </a:r>
            <a:r>
              <a:rPr lang="ru-RU" sz="2000" dirty="0">
                <a:latin typeface="Times New Roman" panose="02020603050405020304" pitchFamily="18" charset="0"/>
                <a:cs typeface="Times New Roman" panose="02020603050405020304" pitchFamily="18" charset="0"/>
              </a:rPr>
              <a:t> им. Н.Н. Бурденко РАМН, </a:t>
            </a:r>
            <a:r>
              <a:rPr lang="ru-RU" sz="2000" dirty="0" smtClean="0">
                <a:latin typeface="Times New Roman" panose="02020603050405020304" pitchFamily="18" charset="0"/>
                <a:cs typeface="Times New Roman" panose="02020603050405020304" pitchFamily="18" charset="0"/>
              </a:rPr>
              <a:t>2003</a:t>
            </a:r>
          </a:p>
          <a:p>
            <a:r>
              <a:rPr lang="ru-RU" sz="2000" dirty="0">
                <a:latin typeface="Times New Roman" panose="02020603050405020304" pitchFamily="18" charset="0"/>
                <a:cs typeface="Times New Roman" panose="02020603050405020304" pitchFamily="18" charset="0"/>
              </a:rPr>
              <a:t>Назаров В.М.: Неврология и нейрохирургия. - М.: Академия, </a:t>
            </a:r>
            <a:r>
              <a:rPr lang="ru-RU" sz="2000" dirty="0" smtClean="0">
                <a:latin typeface="Times New Roman" panose="02020603050405020304" pitchFamily="18" charset="0"/>
                <a:cs typeface="Times New Roman" panose="02020603050405020304" pitchFamily="18" charset="0"/>
              </a:rPr>
              <a:t>2010</a:t>
            </a:r>
          </a:p>
          <a:p>
            <a:r>
              <a:rPr lang="ru-RU" sz="2000" dirty="0">
                <a:latin typeface="Times New Roman" panose="02020603050405020304" pitchFamily="18" charset="0"/>
                <a:cs typeface="Times New Roman" panose="02020603050405020304" pitchFamily="18" charset="0"/>
              </a:rPr>
              <a:t>Колыванов М. В., </a:t>
            </a:r>
            <a:r>
              <a:rPr lang="ru-RU" sz="2000" dirty="0" err="1">
                <a:latin typeface="Times New Roman" panose="02020603050405020304" pitchFamily="18" charset="0"/>
                <a:cs typeface="Times New Roman" panose="02020603050405020304" pitchFamily="18" charset="0"/>
              </a:rPr>
              <a:t>Шабалов</a:t>
            </a:r>
            <a:r>
              <a:rPr lang="ru-RU" sz="2000" dirty="0">
                <a:latin typeface="Times New Roman" panose="02020603050405020304" pitchFamily="18" charset="0"/>
                <a:cs typeface="Times New Roman" panose="02020603050405020304" pitchFamily="18" charset="0"/>
              </a:rPr>
              <a:t> В. А., </a:t>
            </a:r>
            <a:r>
              <a:rPr lang="ru-RU" sz="2000" dirty="0" err="1">
                <a:latin typeface="Times New Roman" panose="02020603050405020304" pitchFamily="18" charset="0"/>
                <a:cs typeface="Times New Roman" panose="02020603050405020304" pitchFamily="18" charset="0"/>
              </a:rPr>
              <a:t>Щекутьев</a:t>
            </a:r>
            <a:r>
              <a:rPr lang="ru-RU" sz="2000" dirty="0">
                <a:latin typeface="Times New Roman" panose="02020603050405020304" pitchFamily="18" charset="0"/>
                <a:cs typeface="Times New Roman" panose="02020603050405020304" pitchFamily="18" charset="0"/>
              </a:rPr>
              <a:t> Г. А. и др. Хроническая </a:t>
            </a:r>
            <a:r>
              <a:rPr lang="ru-RU" sz="2000" dirty="0" err="1">
                <a:latin typeface="Times New Roman" panose="02020603050405020304" pitchFamily="18" charset="0"/>
                <a:cs typeface="Times New Roman" panose="02020603050405020304" pitchFamily="18" charset="0"/>
              </a:rPr>
              <a:t>эпидуральная</a:t>
            </a:r>
            <a:r>
              <a:rPr lang="ru-RU" sz="2000" dirty="0">
                <a:latin typeface="Times New Roman" panose="02020603050405020304" pitchFamily="18" charset="0"/>
                <a:cs typeface="Times New Roman" panose="02020603050405020304" pitchFamily="18" charset="0"/>
              </a:rPr>
              <a:t> стимуляция спинного мозга и глубоких структур головного мозга при </a:t>
            </a:r>
            <a:r>
              <a:rPr lang="ru-RU" sz="2000" dirty="0" err="1">
                <a:latin typeface="Times New Roman" panose="02020603050405020304" pitchFamily="18" charset="0"/>
                <a:cs typeface="Times New Roman" panose="02020603050405020304" pitchFamily="18" charset="0"/>
              </a:rPr>
              <a:t>нсврогенных</a:t>
            </a:r>
            <a:r>
              <a:rPr lang="ru-RU" sz="2000" dirty="0">
                <a:latin typeface="Times New Roman" panose="02020603050405020304" pitchFamily="18" charset="0"/>
                <a:cs typeface="Times New Roman" panose="02020603050405020304" pitchFamily="18" charset="0"/>
              </a:rPr>
              <a:t> болевых синдромах // </a:t>
            </a:r>
            <a:r>
              <a:rPr lang="ru-RU" sz="2000" dirty="0" err="1">
                <a:latin typeface="Times New Roman" panose="02020603050405020304" pitchFamily="18" charset="0"/>
                <a:cs typeface="Times New Roman" panose="02020603050405020304" pitchFamily="18" charset="0"/>
              </a:rPr>
              <a:t>Бюлл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Укра</a:t>
            </a:r>
            <a:r>
              <a:rPr lang="ru-RU" sz="2000" dirty="0">
                <a:latin typeface="Times New Roman" panose="02020603050405020304" pitchFamily="18" charset="0"/>
                <a:cs typeface="Times New Roman" panose="02020603050405020304" pitchFamily="18" charset="0"/>
              </a:rPr>
              <a:t>\'</a:t>
            </a:r>
            <a:r>
              <a:rPr lang="ru-RU" sz="2000" dirty="0" err="1">
                <a:latin typeface="Times New Roman" panose="02020603050405020304" pitchFamily="18" charset="0"/>
                <a:cs typeface="Times New Roman" panose="02020603050405020304" pitchFamily="18" charset="0"/>
              </a:rPr>
              <a:t>гнськог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ассошаци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Heftpoxipyprie</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1998. - В. 6.</a:t>
            </a:r>
          </a:p>
          <a:p>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Нинель В. Г. Электростимуляция спинного мозга в лечении тяжких болевых синдромов туловища и конечностей ней-</a:t>
            </a:r>
            <a:r>
              <a:rPr lang="ru-RU" sz="2000" dirty="0" err="1">
                <a:latin typeface="Times New Roman" panose="02020603050405020304" pitchFamily="18" charset="0"/>
                <a:cs typeface="Times New Roman" panose="02020603050405020304" pitchFamily="18" charset="0"/>
              </a:rPr>
              <a:t>рогенной</a:t>
            </a:r>
            <a:r>
              <a:rPr lang="ru-RU" sz="2000" dirty="0">
                <a:latin typeface="Times New Roman" panose="02020603050405020304" pitchFamily="18" charset="0"/>
                <a:cs typeface="Times New Roman" panose="02020603050405020304" pitchFamily="18" charset="0"/>
              </a:rPr>
              <a:t> природы: </a:t>
            </a:r>
            <a:r>
              <a:rPr lang="ru-RU" sz="2000" dirty="0" err="1">
                <a:latin typeface="Times New Roman" panose="02020603050405020304" pitchFamily="18" charset="0"/>
                <a:cs typeface="Times New Roman" panose="02020603050405020304" pitchFamily="18" charset="0"/>
              </a:rPr>
              <a:t>Дис</a:t>
            </a:r>
            <a:r>
              <a:rPr lang="ru-RU" sz="2000" dirty="0">
                <a:latin typeface="Times New Roman" panose="02020603050405020304" pitchFamily="18" charset="0"/>
                <a:cs typeface="Times New Roman" panose="02020603050405020304" pitchFamily="18" charset="0"/>
              </a:rPr>
              <a:t>. ... д-ра мед. наук. — М., 1994. — 304 с.</a:t>
            </a:r>
          </a:p>
          <a:p>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Шабалов</a:t>
            </a:r>
            <a:r>
              <a:rPr lang="ru-RU" sz="2000" dirty="0">
                <a:latin typeface="Times New Roman" panose="02020603050405020304" pitchFamily="18" charset="0"/>
                <a:cs typeface="Times New Roman" panose="02020603050405020304" pitchFamily="18" charset="0"/>
              </a:rPr>
              <a:t> В. А. Функциональная нейрохирургия. Лечение тяжелых болевых синдромов // Клин, неврология под ред. акад. А. Н. Коновалова. — М., 2004. — Т. 3, ч. 2, гл. 68. — С. 403-419.</a:t>
            </a:r>
            <a:endParaRPr lang="ru-RU" sz="2000" dirty="0">
              <a:latin typeface="Times New Roman" panose="02020603050405020304" pitchFamily="18" charset="0"/>
              <a:cs typeface="Times New Roman" panose="02020603050405020304" pitchFamily="18" charset="0"/>
            </a:endParaRPr>
          </a:p>
        </p:txBody>
      </p:sp>
      <p:sp>
        <p:nvSpPr>
          <p:cNvPr id="3" name="Заголовок 2"/>
          <p:cNvSpPr>
            <a:spLocks noGrp="1"/>
          </p:cNvSpPr>
          <p:nvPr>
            <p:ph type="title"/>
          </p:nvPr>
        </p:nvSpPr>
        <p:spPr>
          <a:xfrm>
            <a:off x="395536" y="32031"/>
            <a:ext cx="8229600" cy="1143000"/>
          </a:xfrm>
        </p:spPr>
        <p:txBody>
          <a:bodyPr>
            <a:normAutofit/>
          </a:bodyPr>
          <a:lstStyle/>
          <a:p>
            <a:pPr algn="ctr"/>
            <a:r>
              <a:rPr lang="ru-RU" sz="3600" dirty="0" smtClean="0">
                <a:latin typeface="Times New Roman" panose="02020603050405020304" pitchFamily="18" charset="0"/>
                <a:cs typeface="Times New Roman" panose="02020603050405020304" pitchFamily="18" charset="0"/>
              </a:rPr>
              <a:t>Список использованной литературы:</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4317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pPr algn="ctr"/>
            <a:r>
              <a:rPr lang="ru-RU"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Спасибо за внимание!</a:t>
            </a:r>
            <a:endParaRPr lang="ru-RU"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552" y="1196752"/>
            <a:ext cx="8046154" cy="4525962"/>
          </a:xfrm>
          <a:prstGeom prst="rect">
            <a:avLst/>
          </a:prstGeom>
          <a:ln>
            <a:noFill/>
          </a:ln>
          <a:effectLst>
            <a:softEdge rad="112500"/>
          </a:effectLst>
        </p:spPr>
      </p:pic>
    </p:spTree>
    <p:extLst>
      <p:ext uri="{BB962C8B-B14F-4D97-AF65-F5344CB8AC3E}">
        <p14:creationId xmlns:p14="http://schemas.microsoft.com/office/powerpoint/2010/main" val="2108968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314</TotalTime>
  <Words>2840</Words>
  <Application>Microsoft Office PowerPoint</Application>
  <PresentationFormat>Экран (4:3)</PresentationFormat>
  <Paragraphs>204</Paragraphs>
  <Slides>60</Slides>
  <Notes>0</Notes>
  <HiddenSlides>0</HiddenSlides>
  <MMClips>0</MMClips>
  <ScaleCrop>false</ScaleCrop>
  <HeadingPairs>
    <vt:vector size="4" baseType="variant">
      <vt:variant>
        <vt:lpstr>Тема</vt:lpstr>
      </vt:variant>
      <vt:variant>
        <vt:i4>2</vt:i4>
      </vt:variant>
      <vt:variant>
        <vt:lpstr>Заголовки слайдов</vt:lpstr>
      </vt:variant>
      <vt:variant>
        <vt:i4>60</vt:i4>
      </vt:variant>
    </vt:vector>
  </HeadingPairs>
  <TitlesOfParts>
    <vt:vector size="62" baseType="lpstr">
      <vt:lpstr>Тема Office</vt:lpstr>
      <vt:lpstr>Открытая</vt:lpstr>
      <vt:lpstr>Причины FBSS. Клиника и диагностика FBSS. Невропатическая боль. Роль микрохирургии, декомпрессионных и функциональных хирургических методов в лечении FBSS.</vt:lpstr>
      <vt:lpstr>План лекции:</vt:lpstr>
      <vt:lpstr>Цель лекции</vt:lpstr>
      <vt:lpstr>Задачи лекции: 1. Ознакомить с понятием FBSS 2. Разобрать причины возникновения FBSS  3. Разобрать основными методы диагностики и лечения данного синдрома</vt:lpstr>
      <vt:lpstr>Failed back surgery syndrome </vt:lpstr>
      <vt:lpstr>Failed back surgery syndrome</vt:lpstr>
      <vt:lpstr>Failed back surgery syndrome</vt:lpstr>
      <vt:lpstr>Презентация PowerPoint</vt:lpstr>
      <vt:lpstr>Failed back surgery syndrome  Нейропатическая боль</vt:lpstr>
      <vt:lpstr>Failed back surgery syndrome  Нейропатическая боль (продолжение)</vt:lpstr>
      <vt:lpstr>Каковы причины развития грыжи межпозвонкового диска?     Большинством авторов считается, что причиной развития грыжи межпозвонкового диска является развитие дегенеративного процесса в межпозвонковом диске. С возрастом межпозвонковый диск постепенно обезвоживается, теряет свои эластичные свойства.  </vt:lpstr>
      <vt:lpstr>Каковы причины развития грыжи межпозвонкового диска? ( прод.)</vt:lpstr>
      <vt:lpstr>Каковы причины развития грыжи межпозвонкового диска? </vt:lpstr>
      <vt:lpstr>Как клинически проявляется грыжа межпозвонкового диска? </vt:lpstr>
      <vt:lpstr>Как клинически проявляется грыжа межпозвонкового диска? (прод.)</vt:lpstr>
      <vt:lpstr>Как клинически проявляется грыжа межпозвонкового диска? (прод.)</vt:lpstr>
      <vt:lpstr>Каковы показания к хирургическому удалению грыжи межпозвонкового диска? </vt:lpstr>
      <vt:lpstr>Каковы показания к хирургическому удалению грыжи межпозвонкового диска? </vt:lpstr>
      <vt:lpstr>Часто ли в европейских странах, США и России используют блокадные методы лечения перед хирургическим удалением грыжи межпозвонкового диска? </vt:lpstr>
      <vt:lpstr>Как часто возникает рецидив болей после оперативного удаления грыжи диска? </vt:lpstr>
      <vt:lpstr>Презентация PowerPoint</vt:lpstr>
      <vt:lpstr>Сколько раз можно оперировать грыжи межпозвонковых дисков? </vt:lpstr>
      <vt:lpstr>Презентация PowerPoint</vt:lpstr>
      <vt:lpstr>ДИАГНОСТИКА FBSS</vt:lpstr>
      <vt:lpstr>ДИАГНОСТИКА FBSS</vt:lpstr>
      <vt:lpstr>Пример МРТ</vt:lpstr>
      <vt:lpstr>ДИАГНОСТИКА FBSS</vt:lpstr>
      <vt:lpstr>Гадолиний</vt:lpstr>
      <vt:lpstr>Гадолиний</vt:lpstr>
      <vt:lpstr>Гадолиний</vt:lpstr>
      <vt:lpstr>Способ применения гадолиния</vt:lpstr>
      <vt:lpstr>Побочные эффекты</vt:lpstr>
      <vt:lpstr>ДИАГНОСТИКА  FBSS</vt:lpstr>
      <vt:lpstr>ЛЕЧЕНИЕ FBSS </vt:lpstr>
      <vt:lpstr>ПОКАЗАНИЯ ДЛЯ РЕОПЕРАЦИИ</vt:lpstr>
      <vt:lpstr>SCS  как метод лечения FBSS</vt:lpstr>
      <vt:lpstr>Эффективность, безопасность и доступность эпидуральной стимуляции спинного мозга для пациентов с синдромом неудачной операции на позвоночнике</vt:lpstr>
      <vt:lpstr>Презентация PowerPoint</vt:lpstr>
      <vt:lpstr>Презентация PowerPoint</vt:lpstr>
      <vt:lpstr>Презентация PowerPoint</vt:lpstr>
      <vt:lpstr>Осложнения SCS</vt:lpstr>
      <vt:lpstr>Осложнения SCS ( прод.)</vt:lpstr>
      <vt:lpstr>Осложнения SCS ( прод.)</vt:lpstr>
      <vt:lpstr>Осложнения SCS (прод.)</vt:lpstr>
      <vt:lpstr>Когда следует применять SCS?</vt:lpstr>
      <vt:lpstr>Показания к тестовой стимуляции:</vt:lpstr>
      <vt:lpstr>Показания к тестовой стимуляции:</vt:lpstr>
      <vt:lpstr>Отбор пациентов</vt:lpstr>
      <vt:lpstr>Отбор пациентов</vt:lpstr>
      <vt:lpstr>Презентация PowerPoint</vt:lpstr>
      <vt:lpstr>Статистика</vt:lpstr>
      <vt:lpstr>Заключение</vt:lpstr>
      <vt:lpstr>Заключение</vt:lpstr>
      <vt:lpstr>Заключение</vt:lpstr>
      <vt:lpstr>Заключение</vt:lpstr>
      <vt:lpstr>Заключение</vt:lpstr>
      <vt:lpstr>РЕЗУЛЬТАТЫ</vt:lpstr>
      <vt:lpstr>Презентация PowerPoint</vt:lpstr>
      <vt:lpstr>Список использованной литературы:</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FAILED BACK SYNDROME</dc:title>
  <dc:creator>Сергеев Глеб Сергеевич</dc:creator>
  <cp:lastModifiedBy>Антон</cp:lastModifiedBy>
  <cp:revision>28</cp:revision>
  <dcterms:created xsi:type="dcterms:W3CDTF">2015-03-31T12:12:00Z</dcterms:created>
  <dcterms:modified xsi:type="dcterms:W3CDTF">2016-10-27T11:39:40Z</dcterms:modified>
</cp:coreProperties>
</file>