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93" r:id="rId7"/>
    <p:sldId id="261" r:id="rId8"/>
    <p:sldId id="262" r:id="rId9"/>
    <p:sldId id="263" r:id="rId10"/>
    <p:sldId id="264" r:id="rId11"/>
    <p:sldId id="265" r:id="rId12"/>
    <p:sldId id="294" r:id="rId13"/>
    <p:sldId id="295" r:id="rId14"/>
    <p:sldId id="296" r:id="rId15"/>
    <p:sldId id="297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41186CD-CF86-4A74-AE69-E6D9CD8D848F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B48C5C6-5763-404F-85F1-8EB0032F9EB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1340768"/>
            <a:ext cx="6239247" cy="3600400"/>
          </a:xfrm>
        </p:spPr>
        <p:txBody>
          <a:bodyPr>
            <a:normAutofit/>
          </a:bodyPr>
          <a:lstStyle/>
          <a:p>
            <a:r>
              <a:rPr lang="ru-RU" sz="2800" dirty="0"/>
              <a:t>Спондилоартроз поясничного отдела позвоночника: этиология и патогенез, диагностика.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Консервативное </a:t>
            </a:r>
            <a:r>
              <a:rPr lang="ru-RU" sz="2800" dirty="0"/>
              <a:t>и хирургическое</a:t>
            </a:r>
            <a:br>
              <a:rPr lang="ru-RU" sz="2800" dirty="0"/>
            </a:br>
            <a:r>
              <a:rPr lang="ru-RU" sz="2800" dirty="0" smtClean="0"/>
              <a:t>лечение </a:t>
            </a:r>
            <a:r>
              <a:rPr lang="ru-RU" sz="2800" dirty="0"/>
              <a:t>поясничного спондилоартроза.</a:t>
            </a:r>
          </a:p>
        </p:txBody>
      </p:sp>
    </p:spTree>
    <p:extLst>
      <p:ext uri="{BB962C8B-B14F-4D97-AF65-F5344CB8AC3E}">
        <p14:creationId xmlns:p14="http://schemas.microsoft.com/office/powerpoint/2010/main" val="411244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698336"/>
          </a:xfrm>
        </p:spPr>
        <p:txBody>
          <a:bodyPr/>
          <a:lstStyle/>
          <a:p>
            <a:r>
              <a:rPr lang="ru-RU" dirty="0" smtClean="0"/>
              <a:t>План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rmAutofit/>
          </a:bodyPr>
          <a:lstStyle/>
          <a:p>
            <a:r>
              <a:rPr lang="ru-RU" dirty="0"/>
              <a:t>Цель лекции</a:t>
            </a:r>
          </a:p>
          <a:p>
            <a:r>
              <a:rPr lang="ru-RU" dirty="0"/>
              <a:t>Задачи лекции</a:t>
            </a:r>
          </a:p>
          <a:p>
            <a:r>
              <a:rPr lang="ru-RU" dirty="0" smtClean="0"/>
              <a:t>Определение, классификация </a:t>
            </a:r>
            <a:r>
              <a:rPr lang="ru-RU" dirty="0"/>
              <a:t>и общие сведения о </a:t>
            </a:r>
            <a:r>
              <a:rPr lang="ru-RU" dirty="0" smtClean="0"/>
              <a:t>спондилоартрозе поясничного отдела, </a:t>
            </a:r>
            <a:r>
              <a:rPr lang="ru-RU" dirty="0"/>
              <a:t>факторы, ведущие к данной патологии.</a:t>
            </a:r>
          </a:p>
          <a:p>
            <a:r>
              <a:rPr lang="ru-RU" dirty="0"/>
              <a:t> </a:t>
            </a:r>
            <a:r>
              <a:rPr lang="ru-RU" dirty="0" smtClean="0"/>
              <a:t>Группы симптомов</a:t>
            </a:r>
            <a:endParaRPr lang="ru-RU" dirty="0"/>
          </a:p>
          <a:p>
            <a:r>
              <a:rPr lang="ru-RU" dirty="0"/>
              <a:t> Диагностика</a:t>
            </a:r>
          </a:p>
          <a:p>
            <a:r>
              <a:rPr lang="ru-RU" dirty="0"/>
              <a:t>Консервативное лечение и его виды</a:t>
            </a:r>
          </a:p>
          <a:p>
            <a:r>
              <a:rPr lang="ru-RU" dirty="0"/>
              <a:t>Оперативное лечение и его виды</a:t>
            </a:r>
          </a:p>
          <a:p>
            <a:r>
              <a:rPr lang="ru-RU" dirty="0" smtClean="0"/>
              <a:t>Список </a:t>
            </a:r>
            <a:r>
              <a:rPr lang="ru-RU" dirty="0"/>
              <a:t>литературы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715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24944"/>
            <a:ext cx="5059363" cy="379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39000" cy="986368"/>
          </a:xfrm>
        </p:spPr>
        <p:txBody>
          <a:bodyPr/>
          <a:lstStyle/>
          <a:p>
            <a:r>
              <a:rPr lang="ru-RU" dirty="0" smtClean="0"/>
              <a:t>Цель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9416"/>
            <a:ext cx="6995120" cy="1963600"/>
          </a:xfrm>
        </p:spPr>
        <p:txBody>
          <a:bodyPr/>
          <a:lstStyle/>
          <a:p>
            <a:r>
              <a:rPr lang="ru-RU" dirty="0"/>
              <a:t>Ознакомить с данным заболеванием, причинами его развития, методами диагностики и основными вариантами лечения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888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239000" cy="626328"/>
          </a:xfrm>
        </p:spPr>
        <p:txBody>
          <a:bodyPr/>
          <a:lstStyle/>
          <a:p>
            <a:r>
              <a:rPr lang="ru-RU" dirty="0" smtClean="0"/>
              <a:t>Задачи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330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Ознакомиться с понятием </a:t>
            </a:r>
            <a:r>
              <a:rPr lang="ru-RU" dirty="0" smtClean="0"/>
              <a:t>«спондилоартроз» </a:t>
            </a:r>
            <a:r>
              <a:rPr lang="ru-RU" dirty="0"/>
              <a:t>и его критериями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2</a:t>
            </a:r>
            <a:r>
              <a:rPr lang="ru-RU" dirty="0"/>
              <a:t>. Разобрать причины возникновения данного заболевания</a:t>
            </a:r>
            <a:br>
              <a:rPr lang="ru-RU" dirty="0"/>
            </a:br>
            <a:r>
              <a:rPr lang="ru-RU" dirty="0"/>
              <a:t>3. Разобрать основными методы диагностики и лечения </a:t>
            </a:r>
            <a:r>
              <a:rPr lang="ru-RU" dirty="0" smtClean="0"/>
              <a:t>спондилоартроза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4. Разобрать группу симптомов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5</a:t>
            </a:r>
            <a:r>
              <a:rPr lang="ru-RU" dirty="0"/>
              <a:t>. </a:t>
            </a:r>
            <a:r>
              <a:rPr lang="ru-RU" dirty="0" smtClean="0"/>
              <a:t>Научиться классифицировать данное заболевание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6. Ознакомиться с основными методами оперативного </a:t>
            </a:r>
            <a:r>
              <a:rPr lang="ru-RU" dirty="0" smtClean="0"/>
              <a:t>и консервативного лечения спондилоартроза поясничного отдела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384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678"/>
            <a:ext cx="7239000" cy="842352"/>
          </a:xfrm>
        </p:spPr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7239000" cy="4846320"/>
          </a:xfrm>
        </p:spPr>
        <p:txBody>
          <a:bodyPr/>
          <a:lstStyle/>
          <a:p>
            <a:r>
              <a:rPr lang="ru-RU" b="1" dirty="0"/>
              <a:t>Спондилоартрозом</a:t>
            </a:r>
            <a:r>
              <a:rPr lang="ru-RU" dirty="0"/>
              <a:t> (фасеточной </a:t>
            </a:r>
            <a:r>
              <a:rPr lang="ru-RU" dirty="0" err="1"/>
              <a:t>артропатией</a:t>
            </a:r>
            <a:r>
              <a:rPr lang="ru-RU" dirty="0"/>
              <a:t>) называется дегенеративное заболевание фасеточных суставов позвоночника.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9835"/>
            <a:ext cx="3652873" cy="3788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439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239000" cy="15350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Классификация (</a:t>
            </a:r>
            <a:r>
              <a:rPr lang="ru-RU" b="0" dirty="0"/>
              <a:t>в зависимости от расположения </a:t>
            </a:r>
            <a:r>
              <a:rPr lang="ru-RU" b="0" dirty="0" smtClean="0"/>
              <a:t>процесса):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420888"/>
            <a:ext cx="7239000" cy="2952328"/>
          </a:xfrm>
        </p:spPr>
        <p:txBody>
          <a:bodyPr/>
          <a:lstStyle/>
          <a:p>
            <a:r>
              <a:rPr lang="ru-RU" dirty="0" err="1"/>
              <a:t>Цервикоартроз</a:t>
            </a:r>
            <a:r>
              <a:rPr lang="ru-RU" dirty="0"/>
              <a:t> – спондилоартроз шейного отдела позвоночника;</a:t>
            </a:r>
          </a:p>
          <a:p>
            <a:r>
              <a:rPr lang="ru-RU" dirty="0" err="1"/>
              <a:t>Дорсартроз</a:t>
            </a:r>
            <a:r>
              <a:rPr lang="ru-RU" dirty="0"/>
              <a:t> – спондилоартроз грудного отдела позвоночника;</a:t>
            </a:r>
          </a:p>
          <a:p>
            <a:r>
              <a:rPr lang="ru-RU" dirty="0" err="1"/>
              <a:t>Люмбоартроз</a:t>
            </a:r>
            <a:r>
              <a:rPr lang="ru-RU" dirty="0"/>
              <a:t> – спондилоартроз поясничного отдела позвоночника.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726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42900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/>
          <a:lstStyle/>
          <a:p>
            <a:r>
              <a:rPr lang="ru-RU" dirty="0" smtClean="0"/>
              <a:t>Статистика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752"/>
            <a:ext cx="7239000" cy="4846320"/>
          </a:xfrm>
        </p:spPr>
        <p:txBody>
          <a:bodyPr/>
          <a:lstStyle/>
          <a:p>
            <a:r>
              <a:rPr lang="ru-RU" dirty="0"/>
              <a:t>Возникает это заболевание в 85-90% случаев у пожилых людей, но за последние годы наметилась уверенная тенденция к «омоложению», поскольку все чаще диагноз спондилоартроз ставят людям 25-30 лет.</a:t>
            </a:r>
          </a:p>
        </p:txBody>
      </p:sp>
    </p:spTree>
    <p:extLst>
      <p:ext uri="{BB962C8B-B14F-4D97-AF65-F5344CB8AC3E}">
        <p14:creationId xmlns:p14="http://schemas.microsoft.com/office/powerpoint/2010/main" val="43744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239000" cy="594320"/>
          </a:xfrm>
        </p:spPr>
        <p:txBody>
          <a:bodyPr/>
          <a:lstStyle/>
          <a:p>
            <a:pPr algn="ctr"/>
            <a:r>
              <a:rPr lang="ru-RU" dirty="0" smtClean="0"/>
              <a:t>Статистика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75734"/>
            <a:ext cx="7239000" cy="4846320"/>
          </a:xfrm>
        </p:spPr>
        <p:txBody>
          <a:bodyPr/>
          <a:lstStyle/>
          <a:p>
            <a:r>
              <a:rPr lang="ru-RU" dirty="0"/>
              <a:t>Показано, что </a:t>
            </a:r>
            <a:r>
              <a:rPr lang="ru-RU" b="1" dirty="0"/>
              <a:t>40% всех хронических болевых синдромов в области шеи </a:t>
            </a:r>
            <a:r>
              <a:rPr lang="ru-RU" dirty="0"/>
              <a:t>в большей или меньшей степени связаны с развитием фасеточной </a:t>
            </a:r>
            <a:r>
              <a:rPr lang="ru-RU" dirty="0" err="1"/>
              <a:t>артропатии</a:t>
            </a:r>
            <a:r>
              <a:rPr lang="ru-RU" dirty="0"/>
              <a:t>. Частота развития </a:t>
            </a:r>
            <a:r>
              <a:rPr lang="ru-RU" b="1" dirty="0"/>
              <a:t>спондилоартроза</a:t>
            </a:r>
            <a:r>
              <a:rPr lang="ru-RU" dirty="0"/>
              <a:t> в поясничном отделе позвоночника несколько меньше. Считается, что воспаление фасеточных суставов является причиной </a:t>
            </a:r>
            <a:r>
              <a:rPr lang="ru-RU" b="1" dirty="0"/>
              <a:t>боли в спине</a:t>
            </a:r>
            <a:r>
              <a:rPr lang="ru-RU" dirty="0"/>
              <a:t> примерно у </a:t>
            </a:r>
            <a:r>
              <a:rPr lang="ru-RU" b="1" dirty="0"/>
              <a:t>10% пациентов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895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7239000" cy="594320"/>
          </a:xfrm>
        </p:spPr>
        <p:txBody>
          <a:bodyPr>
            <a:normAutofit fontScale="90000"/>
          </a:bodyPr>
          <a:lstStyle/>
          <a:p>
            <a:r>
              <a:rPr lang="ru-RU" dirty="0"/>
              <a:t>Анатомия спондилоартроза: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7239000" cy="4257150"/>
          </a:xfrm>
        </p:spPr>
        <p:txBody>
          <a:bodyPr>
            <a:normAutofit fontScale="92500"/>
          </a:bodyPr>
          <a:lstStyle/>
          <a:p>
            <a:r>
              <a:rPr lang="ru-RU" dirty="0"/>
              <a:t>Фасеточные суставы соединяют дужки позвонков друг с другом. Так же как и в других суставах нашего тела суставные поверхности фасеточных суставов покрыты очень гладким гиалиновым </a:t>
            </a:r>
            <a:r>
              <a:rPr lang="ru-RU" dirty="0" err="1"/>
              <a:t>хрящем</a:t>
            </a:r>
            <a:r>
              <a:rPr lang="ru-RU" dirty="0"/>
              <a:t>. Прочная суставная капсула образует вокруг суставных отростков герметичный мешочек, заполненный синовиальной жидкостью. Ее функция состоит в увлажнении суставных хрящей и уменьшении трения между соприкасающимися поверхностями.</a:t>
            </a:r>
          </a:p>
        </p:txBody>
      </p:sp>
    </p:spTree>
    <p:extLst>
      <p:ext uri="{BB962C8B-B14F-4D97-AF65-F5344CB8AC3E}">
        <p14:creationId xmlns:p14="http://schemas.microsoft.com/office/powerpoint/2010/main" val="294455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Фасеточный сустав позвонка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132856"/>
            <a:ext cx="7950883" cy="3816424"/>
          </a:xfrm>
        </p:spPr>
      </p:pic>
    </p:spTree>
    <p:extLst>
      <p:ext uri="{BB962C8B-B14F-4D97-AF65-F5344CB8AC3E}">
        <p14:creationId xmlns:p14="http://schemas.microsoft.com/office/powerpoint/2010/main" val="316630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сведения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Спондилоартроз пояснично-крестцового отдела – самая частая патология позвоночника. Состояние возникает из-за повышенной нагрузки на нижние отделы позвоночного столба при ходьбе, поднятии тяжестей.</a:t>
            </a:r>
          </a:p>
        </p:txBody>
      </p:sp>
    </p:spTree>
    <p:extLst>
      <p:ext uri="{BB962C8B-B14F-4D97-AF65-F5344CB8AC3E}">
        <p14:creationId xmlns:p14="http://schemas.microsoft.com/office/powerpoint/2010/main" val="24950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/>
              <a:t>выделяют 4 стадии развития заболевания: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 стадия – бессимптомное течение с начальными процессами в суставах (потеря эластичности диска, нарушения в связках и суставных оболочках), диагностируется случайно, при проф. осмотрах;</a:t>
            </a:r>
          </a:p>
          <a:p>
            <a:r>
              <a:rPr lang="ru-RU" dirty="0"/>
              <a:t>2 стадия – возникают первые болевые симптомы, усталость в спине, нарушение подвижности позвоночника, нарушения уже на уровне фиброзных колец;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487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/>
              <a:t>выделяют 4 стадии развития заболевания: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3 стадия – присоединяются воспалительные процессы, поражается костная поверхность сустава, возникают небольшие остеофиты, нарушается функция связочного аппарата;</a:t>
            </a:r>
          </a:p>
          <a:p>
            <a:r>
              <a:rPr lang="ru-RU" dirty="0"/>
              <a:t>4 стадия – движения в пораженном отделе позвоночника отсутствуют, возникает анкилоз и спондилез, остеофиты крупных размеров, нарушения сосудистой и нервной проходимости. Эта стадия не обратимая..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810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239000" cy="698336"/>
          </a:xfrm>
        </p:spPr>
        <p:txBody>
          <a:bodyPr/>
          <a:lstStyle/>
          <a:p>
            <a:pPr algn="ctr"/>
            <a:r>
              <a:rPr lang="ru-RU" dirty="0" smtClean="0"/>
              <a:t>Типы спондилоартроза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Деформирующий тип – происходит деформация формы позвонков остеофитами;</a:t>
            </a:r>
          </a:p>
          <a:p>
            <a:r>
              <a:rPr lang="ru-RU" dirty="0"/>
              <a:t>Дегенеративный тип – происходит разрушение суставных поверхностей в месте сочленения позвоночника с ребрами и в области дуг позвонков, а также разрушение структуры межпозвоночного диска;</a:t>
            </a:r>
          </a:p>
          <a:p>
            <a:r>
              <a:rPr lang="ru-RU" dirty="0" err="1"/>
              <a:t>Анкилозирующий</a:t>
            </a:r>
            <a:r>
              <a:rPr lang="ru-RU" dirty="0"/>
              <a:t> тип – носит название </a:t>
            </a:r>
            <a:r>
              <a:rPr lang="ru-RU" u="sng" dirty="0"/>
              <a:t>болезни Бехтерева</a:t>
            </a:r>
            <a:r>
              <a:rPr lang="ru-RU" dirty="0"/>
              <a:t>, поражает многие суставы человека, значительно деформируя их;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227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239000" cy="698336"/>
          </a:xfrm>
        </p:spPr>
        <p:txBody>
          <a:bodyPr/>
          <a:lstStyle/>
          <a:p>
            <a:pPr algn="ctr"/>
            <a:r>
              <a:rPr lang="ru-RU" dirty="0" smtClean="0"/>
              <a:t>Типы спондилоартроза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/>
              <a:t>Дугоотросчатый</a:t>
            </a:r>
            <a:r>
              <a:rPr lang="ru-RU" dirty="0"/>
              <a:t> тип – процессы происходят в суставах между позвоночником и ребрами и в </a:t>
            </a:r>
            <a:r>
              <a:rPr lang="ru-RU" dirty="0" err="1"/>
              <a:t>дугоотросчатых</a:t>
            </a:r>
            <a:r>
              <a:rPr lang="ru-RU" dirty="0"/>
              <a:t> суставах;</a:t>
            </a:r>
          </a:p>
          <a:p>
            <a:r>
              <a:rPr lang="ru-RU" dirty="0"/>
              <a:t>Унковертебральный тип – располагается между остистыми отростками по задней поверхности между 1 и 2 шейными позвонками;</a:t>
            </a:r>
          </a:p>
          <a:p>
            <a:r>
              <a:rPr lang="ru-RU" dirty="0" err="1"/>
              <a:t>Диспластический</a:t>
            </a:r>
            <a:r>
              <a:rPr lang="ru-RU" dirty="0"/>
              <a:t> тип – проявляется полным нарушением строения суставов, их деформацией;</a:t>
            </a:r>
          </a:p>
          <a:p>
            <a:r>
              <a:rPr lang="ru-RU" dirty="0" err="1"/>
              <a:t>Полисегментарный</a:t>
            </a:r>
            <a:r>
              <a:rPr lang="ru-RU" dirty="0"/>
              <a:t> тип – затрагивает одновременно 2 и более отдела позвоночника.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55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Причины спондилоартроза поясничного отдела позвоночника: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7239000" cy="4846320"/>
          </a:xfrm>
        </p:spPr>
        <p:txBody>
          <a:bodyPr/>
          <a:lstStyle/>
          <a:p>
            <a:r>
              <a:rPr lang="ru-RU" dirty="0"/>
              <a:t>Болезни репродуктивной сферы;</a:t>
            </a:r>
          </a:p>
          <a:p>
            <a:r>
              <a:rPr lang="ru-RU" dirty="0"/>
              <a:t>Наследственность;</a:t>
            </a:r>
          </a:p>
          <a:p>
            <a:r>
              <a:rPr lang="ru-RU" dirty="0"/>
              <a:t>Ожирение;</a:t>
            </a:r>
          </a:p>
          <a:p>
            <a:r>
              <a:rPr lang="ru-RU" dirty="0"/>
              <a:t>Женский пол;</a:t>
            </a:r>
          </a:p>
          <a:p>
            <a:r>
              <a:rPr lang="ru-RU" dirty="0"/>
              <a:t>Старческий возраст;</a:t>
            </a:r>
          </a:p>
          <a:p>
            <a:r>
              <a:rPr lang="ru-RU" dirty="0"/>
              <a:t>Бытовые вредности;</a:t>
            </a:r>
          </a:p>
          <a:p>
            <a:r>
              <a:rPr lang="ru-RU" dirty="0"/>
              <a:t>Травмы;</a:t>
            </a:r>
          </a:p>
          <a:p>
            <a:r>
              <a:rPr lang="ru-RU" dirty="0"/>
              <a:t>Нарушения осанки.</a:t>
            </a:r>
          </a:p>
        </p:txBody>
      </p:sp>
    </p:spTree>
    <p:extLst>
      <p:ext uri="{BB962C8B-B14F-4D97-AF65-F5344CB8AC3E}">
        <p14:creationId xmlns:p14="http://schemas.microsoft.com/office/powerpoint/2010/main" val="74627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Причины спондилоартроза поясничного отдела позвоночника: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7239000" cy="4846320"/>
          </a:xfrm>
        </p:spPr>
        <p:txBody>
          <a:bodyPr/>
          <a:lstStyle/>
          <a:p>
            <a:r>
              <a:rPr lang="ru-RU" dirty="0"/>
              <a:t>Распространенный спондилоартроз обусловлен генетическими факторами, профессиональными вредностями, вторичными заболеваниями.</a:t>
            </a:r>
          </a:p>
        </p:txBody>
      </p:sp>
    </p:spTree>
    <p:extLst>
      <p:ext uri="{BB962C8B-B14F-4D97-AF65-F5344CB8AC3E}">
        <p14:creationId xmlns:p14="http://schemas.microsoft.com/office/powerpoint/2010/main" val="257814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 этиологическому фактору выделяют следующие формы нозологии: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933056"/>
            <a:ext cx="7239000" cy="1296144"/>
          </a:xfrm>
        </p:spPr>
        <p:txBody>
          <a:bodyPr/>
          <a:lstStyle/>
          <a:p>
            <a:r>
              <a:rPr lang="ru-RU" dirty="0"/>
              <a:t>Первичная;</a:t>
            </a:r>
          </a:p>
          <a:p>
            <a:r>
              <a:rPr lang="ru-RU" dirty="0"/>
              <a:t>Вторичная.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95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Первичная форма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Первичный спондилоартроз характеризуется поражением межпозвонковых суставов, формированием узелков </a:t>
            </a:r>
            <a:r>
              <a:rPr lang="ru-RU" dirty="0" err="1"/>
              <a:t>Бушара</a:t>
            </a:r>
            <a:r>
              <a:rPr lang="ru-RU" dirty="0"/>
              <a:t>, </a:t>
            </a:r>
            <a:r>
              <a:rPr lang="ru-RU" dirty="0" err="1"/>
              <a:t>Гебердена</a:t>
            </a:r>
            <a:r>
              <a:rPr lang="ru-RU" dirty="0"/>
              <a:t> вдоль связок позвоночного столба в поясничном и шейном отделах позвоночника.</a:t>
            </a:r>
          </a:p>
        </p:txBody>
      </p:sp>
    </p:spTree>
    <p:extLst>
      <p:ext uri="{BB962C8B-B14F-4D97-AF65-F5344CB8AC3E}">
        <p14:creationId xmlns:p14="http://schemas.microsoft.com/office/powerpoint/2010/main" val="80412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239000" cy="7703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Узелки </a:t>
            </a:r>
            <a:r>
              <a:rPr lang="ru-RU" dirty="0" err="1" smtClean="0"/>
              <a:t>гебердена</a:t>
            </a:r>
            <a:r>
              <a:rPr lang="ru-RU" dirty="0" smtClean="0"/>
              <a:t> и </a:t>
            </a:r>
            <a:r>
              <a:rPr lang="ru-RU" dirty="0" err="1" smtClean="0"/>
              <a:t>бушара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7773484" cy="5068174"/>
          </a:xfrm>
        </p:spPr>
      </p:pic>
    </p:spTree>
    <p:extLst>
      <p:ext uri="{BB962C8B-B14F-4D97-AF65-F5344CB8AC3E}">
        <p14:creationId xmlns:p14="http://schemas.microsoft.com/office/powerpoint/2010/main" val="2163934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 распространенности нозологии выделяют следующие формы: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789040"/>
            <a:ext cx="7239000" cy="1749976"/>
          </a:xfrm>
        </p:spPr>
        <p:txBody>
          <a:bodyPr/>
          <a:lstStyle/>
          <a:p>
            <a:r>
              <a:rPr lang="ru-RU" dirty="0" err="1"/>
              <a:t>Генерализованная</a:t>
            </a:r>
            <a:r>
              <a:rPr lang="ru-RU" dirty="0"/>
              <a:t>;</a:t>
            </a:r>
          </a:p>
          <a:p>
            <a:r>
              <a:rPr lang="ru-RU" dirty="0"/>
              <a:t>Локальная.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89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Локальная форма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Локальная форма сопровождается воспалительными изменениями определенных отделов позвоночного столба (поясничный, крестцовый, шейный, грудной).</a:t>
            </a:r>
          </a:p>
        </p:txBody>
      </p:sp>
    </p:spTree>
    <p:extLst>
      <p:ext uri="{BB962C8B-B14F-4D97-AF65-F5344CB8AC3E}">
        <p14:creationId xmlns:p14="http://schemas.microsoft.com/office/powerpoint/2010/main" val="31936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генерализованная</a:t>
            </a:r>
            <a:r>
              <a:rPr lang="ru-RU" dirty="0" smtClean="0"/>
              <a:t> форма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Генерализованное</a:t>
            </a:r>
            <a:r>
              <a:rPr lang="ru-RU" dirty="0"/>
              <a:t> течение характеризуется поражением более одного участка позвоночного столба.</a:t>
            </a:r>
          </a:p>
        </p:txBody>
      </p:sp>
    </p:spTree>
    <p:extLst>
      <p:ext uri="{BB962C8B-B14F-4D97-AF65-F5344CB8AC3E}">
        <p14:creationId xmlns:p14="http://schemas.microsoft.com/office/powerpoint/2010/main" val="265410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239000" cy="1863080"/>
          </a:xfrm>
        </p:spPr>
        <p:txBody>
          <a:bodyPr>
            <a:noAutofit/>
          </a:bodyPr>
          <a:lstStyle/>
          <a:p>
            <a:r>
              <a:rPr lang="ru-RU" sz="3200" b="0" dirty="0"/>
              <a:t>Вторичный спондилоартроз сопровождается дегенеративно-дистрофическими изменениями органов на фоне иных болезней: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132856"/>
            <a:ext cx="7239000" cy="4411872"/>
          </a:xfrm>
        </p:spPr>
        <p:txBody>
          <a:bodyPr/>
          <a:lstStyle/>
          <a:p>
            <a:r>
              <a:rPr lang="ru-RU" dirty="0"/>
              <a:t>Дисплазия опорно-двигательной системы;</a:t>
            </a:r>
          </a:p>
          <a:p>
            <a:r>
              <a:rPr lang="ru-RU" dirty="0" err="1"/>
              <a:t>Гиперпаратиреоз</a:t>
            </a:r>
            <a:r>
              <a:rPr lang="ru-RU" dirty="0"/>
              <a:t>;</a:t>
            </a:r>
          </a:p>
          <a:p>
            <a:r>
              <a:rPr lang="ru-RU" dirty="0"/>
              <a:t>Акромегалия;</a:t>
            </a:r>
          </a:p>
          <a:p>
            <a:r>
              <a:rPr lang="ru-RU" dirty="0"/>
              <a:t>Подагра;</a:t>
            </a:r>
          </a:p>
          <a:p>
            <a:r>
              <a:rPr lang="ru-RU" dirty="0" err="1"/>
              <a:t>Гемохроматоз</a:t>
            </a:r>
            <a:r>
              <a:rPr lang="ru-RU" dirty="0"/>
              <a:t>;</a:t>
            </a:r>
          </a:p>
          <a:p>
            <a:r>
              <a:rPr lang="ru-RU" dirty="0" err="1"/>
              <a:t>Охроноз</a:t>
            </a:r>
            <a:r>
              <a:rPr lang="ru-RU" dirty="0"/>
              <a:t>;</a:t>
            </a:r>
          </a:p>
          <a:p>
            <a:r>
              <a:rPr lang="ru-RU" dirty="0"/>
              <a:t>Асептический некроз;</a:t>
            </a:r>
          </a:p>
          <a:p>
            <a:r>
              <a:rPr lang="ru-RU" dirty="0"/>
              <a:t>Инфекционный артрит.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70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Сужение щелей </a:t>
            </a:r>
            <a:r>
              <a:rPr lang="ru-RU" dirty="0" err="1"/>
              <a:t>дугоотростчатых</a:t>
            </a:r>
            <a:r>
              <a:rPr lang="ru-RU" dirty="0"/>
              <a:t> суставов, краевые костные разрастания приводят к снижению выносливости пораженного отдела позвоночного столба. При поднятии тяжестей, ходьбе создается повышенная нагрузка на позвоночную ось. Слабый сегмент подвержен </a:t>
            </a:r>
            <a:r>
              <a:rPr lang="ru-RU" dirty="0" err="1"/>
              <a:t>травматизации</a:t>
            </a:r>
            <a:r>
              <a:rPr lang="ru-RU" dirty="0"/>
              <a:t>, растрескиванию межпозвонкового диска.</a:t>
            </a:r>
          </a:p>
        </p:txBody>
      </p:sp>
    </p:spTree>
    <p:extLst>
      <p:ext uri="{BB962C8B-B14F-4D97-AF65-F5344CB8AC3E}">
        <p14:creationId xmlns:p14="http://schemas.microsoft.com/office/powerpoint/2010/main" val="62170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Дополнительная </a:t>
            </a:r>
            <a:r>
              <a:rPr lang="ru-RU" dirty="0" err="1"/>
              <a:t>травматизация</a:t>
            </a:r>
            <a:r>
              <a:rPr lang="ru-RU" dirty="0"/>
              <a:t> хрящевой ткани обуславливается также влиянием приобретенных и врожденных факторов. При нозологии наблюдаются выраженные морфологические изменения хрящевого матрикса межпозвонкового диска.</a:t>
            </a:r>
          </a:p>
        </p:txBody>
      </p:sp>
    </p:spTree>
    <p:extLst>
      <p:ext uri="{BB962C8B-B14F-4D97-AF65-F5344CB8AC3E}">
        <p14:creationId xmlns:p14="http://schemas.microsoft.com/office/powerpoint/2010/main" val="164858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Эрозивные изменения хрящевой ткани приводят к деструкции коллагеновых волокон 2 типа (с деградацией молекул </a:t>
            </a:r>
            <a:r>
              <a:rPr lang="ru-RU" dirty="0" err="1"/>
              <a:t>протеогликана</a:t>
            </a:r>
            <a:r>
              <a:rPr lang="ru-RU" dirty="0"/>
              <a:t>). За стабильность гладкой мускулатуры отвечают белково-полисахаридные комплексы.</a:t>
            </a:r>
          </a:p>
        </p:txBody>
      </p:sp>
    </p:spTree>
    <p:extLst>
      <p:ext uri="{BB962C8B-B14F-4D97-AF65-F5344CB8AC3E}">
        <p14:creationId xmlns:p14="http://schemas.microsoft.com/office/powerpoint/2010/main" val="15218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 спондилоартрозе наблюдается увеличенный синтез </a:t>
            </a:r>
            <a:r>
              <a:rPr lang="ru-RU" dirty="0" err="1"/>
              <a:t>стромелизина</a:t>
            </a:r>
            <a:r>
              <a:rPr lang="ru-RU" dirty="0"/>
              <a:t>, </a:t>
            </a:r>
            <a:r>
              <a:rPr lang="ru-RU" dirty="0" err="1"/>
              <a:t>коллагеназы</a:t>
            </a:r>
            <a:r>
              <a:rPr lang="ru-RU" dirty="0"/>
              <a:t> – ферментов, разрушающих коллагеновую сеть, </a:t>
            </a:r>
            <a:r>
              <a:rPr lang="ru-RU" dirty="0" err="1"/>
              <a:t>протеогликаны</a:t>
            </a:r>
            <a:r>
              <a:rPr lang="ru-RU" dirty="0"/>
              <a:t>. Данный патогенетический механизм обусловлен генетическими факторами. Высвобождение веществ синовиальной мембраной сопровождается деградацией хрящевого матрикса.</a:t>
            </a:r>
          </a:p>
        </p:txBody>
      </p:sp>
    </p:spTree>
    <p:extLst>
      <p:ext uri="{BB962C8B-B14F-4D97-AF65-F5344CB8AC3E}">
        <p14:creationId xmlns:p14="http://schemas.microsoft.com/office/powerpoint/2010/main" val="494678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Металлопротеазы</a:t>
            </a:r>
            <a:r>
              <a:rPr lang="ru-RU" dirty="0"/>
              <a:t> выпускаются в форме </a:t>
            </a:r>
            <a:r>
              <a:rPr lang="ru-RU" dirty="0" err="1"/>
              <a:t>проэнзимов</a:t>
            </a:r>
            <a:r>
              <a:rPr lang="ru-RU" dirty="0"/>
              <a:t>, которые активируются под действием протеаз. Активирующим фактором является плазмин. При повреждении хрящевой ткани увеличивается концентрация </a:t>
            </a:r>
            <a:r>
              <a:rPr lang="ru-RU" dirty="0" err="1"/>
              <a:t>плазминогенного</a:t>
            </a:r>
            <a:r>
              <a:rPr lang="ru-RU" dirty="0"/>
              <a:t> активатора.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194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Распад коллагена, </a:t>
            </a:r>
            <a:r>
              <a:rPr lang="ru-RU" dirty="0" err="1"/>
              <a:t>протеогликанов</a:t>
            </a:r>
            <a:r>
              <a:rPr lang="ru-RU" dirty="0"/>
              <a:t> сопровождается усилением воспаления. Одновременно стимулируется аутоиммунный ответ, характеризующийся образованием антител против собственных тканей организма.</a:t>
            </a:r>
          </a:p>
          <a:p>
            <a:r>
              <a:rPr lang="ru-RU" dirty="0"/>
              <a:t>Воспалительные суставные изменения сопровождаются увеличением уровня цитокинов, стимулирующих проникновения воспалительных факторов.</a:t>
            </a:r>
          </a:p>
        </p:txBody>
      </p:sp>
    </p:spTree>
    <p:extLst>
      <p:ext uri="{BB962C8B-B14F-4D97-AF65-F5344CB8AC3E}">
        <p14:creationId xmlns:p14="http://schemas.microsoft.com/office/powerpoint/2010/main" val="315163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Морфологическая 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Морфологически при спондилоартрозе наблюдается модернизация хряща – из прочного и гладкого он превращается в тусклый, шероховатый вариант. Ранняя стадия нозологии сопровождается формированием отдельных участков размягчения (фрагментация) с появлением в хряще отдельных вертикальных трещин. Применение </a:t>
            </a:r>
            <a:r>
              <a:rPr lang="ru-RU" dirty="0" err="1"/>
              <a:t>хондропротекторов</a:t>
            </a:r>
            <a:r>
              <a:rPr lang="ru-RU" dirty="0"/>
              <a:t> позволяет предотвратить дальнейшее истончение ткани.</a:t>
            </a:r>
          </a:p>
        </p:txBody>
      </p:sp>
    </p:spTree>
    <p:extLst>
      <p:ext uri="{BB962C8B-B14F-4D97-AF65-F5344CB8AC3E}">
        <p14:creationId xmlns:p14="http://schemas.microsoft.com/office/powerpoint/2010/main" val="98770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150304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Симптомы пояснично-крестцового спондилеза по рабочей классификации: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7239000" cy="4846320"/>
          </a:xfrm>
        </p:spPr>
        <p:txBody>
          <a:bodyPr/>
          <a:lstStyle/>
          <a:p>
            <a:r>
              <a:rPr lang="ru-RU" dirty="0"/>
              <a:t>Рефлекторные;</a:t>
            </a:r>
          </a:p>
          <a:p>
            <a:r>
              <a:rPr lang="ru-RU" dirty="0"/>
              <a:t>Корешковые;</a:t>
            </a:r>
          </a:p>
          <a:p>
            <a:r>
              <a:rPr lang="ru-RU" dirty="0"/>
              <a:t>Сосудистые.</a:t>
            </a:r>
          </a:p>
        </p:txBody>
      </p:sp>
    </p:spTree>
    <p:extLst>
      <p:ext uri="{BB962C8B-B14F-4D97-AF65-F5344CB8AC3E}">
        <p14:creationId xmlns:p14="http://schemas.microsoft.com/office/powerpoint/2010/main" val="117886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3962400" cy="4889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20" y="260648"/>
            <a:ext cx="7239000" cy="638944"/>
          </a:xfrm>
        </p:spPr>
        <p:txBody>
          <a:bodyPr>
            <a:normAutofit/>
          </a:bodyPr>
          <a:lstStyle/>
          <a:p>
            <a:r>
              <a:rPr lang="ru-RU" b="0" dirty="0" smtClean="0"/>
              <a:t>Рефлекторные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4427984" cy="5157192"/>
          </a:xfrm>
        </p:spPr>
        <p:txBody>
          <a:bodyPr/>
          <a:lstStyle/>
          <a:p>
            <a:r>
              <a:rPr lang="ru-RU" dirty="0"/>
              <a:t>К рефлекторным симптомам относят </a:t>
            </a:r>
            <a:r>
              <a:rPr lang="ru-RU" dirty="0" err="1"/>
              <a:t>люмбишалгии</a:t>
            </a:r>
            <a:r>
              <a:rPr lang="ru-RU" dirty="0"/>
              <a:t>, </a:t>
            </a:r>
            <a:r>
              <a:rPr lang="ru-RU" dirty="0" err="1"/>
              <a:t>люмбалгии</a:t>
            </a:r>
            <a:r>
              <a:rPr lang="ru-RU" dirty="0"/>
              <a:t>, люмбаго.</a:t>
            </a:r>
          </a:p>
        </p:txBody>
      </p:sp>
    </p:spTree>
    <p:extLst>
      <p:ext uri="{BB962C8B-B14F-4D97-AF65-F5344CB8AC3E}">
        <p14:creationId xmlns:p14="http://schemas.microsoft.com/office/powerpoint/2010/main" val="368645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3962400" cy="4889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20" y="260648"/>
            <a:ext cx="7239000" cy="638944"/>
          </a:xfrm>
        </p:spPr>
        <p:txBody>
          <a:bodyPr>
            <a:normAutofit/>
          </a:bodyPr>
          <a:lstStyle/>
          <a:p>
            <a:pPr algn="ctr"/>
            <a:r>
              <a:rPr lang="ru-RU" b="0" dirty="0" err="1" smtClean="0"/>
              <a:t>Люмбоишалгия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4427984" cy="5157192"/>
          </a:xfrm>
        </p:spPr>
        <p:txBody>
          <a:bodyPr/>
          <a:lstStyle/>
          <a:p>
            <a:r>
              <a:rPr lang="ru-RU" dirty="0" err="1"/>
              <a:t>Люмбишалгия</a:t>
            </a:r>
            <a:r>
              <a:rPr lang="ru-RU" dirty="0"/>
              <a:t> сопровождается болевым синдромом поясницы, распространяющимся на одну или две конечности. Патология сочетается с мышечно-тоническими, нейротрофическими, вегето-сосудистыми расстройствами.</a:t>
            </a:r>
          </a:p>
        </p:txBody>
      </p:sp>
    </p:spTree>
    <p:extLst>
      <p:ext uri="{BB962C8B-B14F-4D97-AF65-F5344CB8AC3E}">
        <p14:creationId xmlns:p14="http://schemas.microsoft.com/office/powerpoint/2010/main" val="222158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3962400" cy="4889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20" y="260648"/>
            <a:ext cx="7239000" cy="638944"/>
          </a:xfrm>
        </p:spPr>
        <p:txBody>
          <a:bodyPr>
            <a:normAutofit/>
          </a:bodyPr>
          <a:lstStyle/>
          <a:p>
            <a:pPr algn="ctr"/>
            <a:r>
              <a:rPr lang="ru-RU" b="0" dirty="0" err="1" smtClean="0"/>
              <a:t>Люмбалгия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4427984" cy="5157192"/>
          </a:xfrm>
        </p:spPr>
        <p:txBody>
          <a:bodyPr/>
          <a:lstStyle/>
          <a:p>
            <a:r>
              <a:rPr lang="ru-RU" dirty="0" err="1"/>
              <a:t>Люмбалгия</a:t>
            </a:r>
            <a:r>
              <a:rPr lang="ru-RU" dirty="0"/>
              <a:t> – хроническая или подострая боль, возникающая после физической нагрузки, постепенно. Постоянное прогрессирование болевого синдрома появляется после длительного положения стоя, принятии неудобной позы.</a:t>
            </a:r>
          </a:p>
        </p:txBody>
      </p:sp>
    </p:spTree>
    <p:extLst>
      <p:ext uri="{BB962C8B-B14F-4D97-AF65-F5344CB8AC3E}">
        <p14:creationId xmlns:p14="http://schemas.microsoft.com/office/powerpoint/2010/main" val="372094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3962400" cy="4889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20" y="260648"/>
            <a:ext cx="7239000" cy="638944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/>
              <a:t>Люмбаго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4427984" cy="5157192"/>
          </a:xfrm>
        </p:spPr>
        <p:txBody>
          <a:bodyPr/>
          <a:lstStyle/>
          <a:p>
            <a:r>
              <a:rPr lang="ru-RU" dirty="0"/>
              <a:t>Люмбаго возникает после подъема тяжестей, резкого движения, кашля. Болевой синдром при патологии сильный. Формируется по типу прострела, радикулита (воспаление спинномозговых корешков).</a:t>
            </a:r>
          </a:p>
        </p:txBody>
      </p:sp>
    </p:spTree>
    <p:extLst>
      <p:ext uri="{BB962C8B-B14F-4D97-AF65-F5344CB8AC3E}">
        <p14:creationId xmlns:p14="http://schemas.microsoft.com/office/powerpoint/2010/main" val="1382228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209" y="1124744"/>
            <a:ext cx="5115859" cy="5577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20" y="260648"/>
            <a:ext cx="7239000" cy="638944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/>
              <a:t>Корешковые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8"/>
            <a:ext cx="4427984" cy="515719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Корешковые симптомы сопровождаются радикулитом поясничного отдела позвоночника. Спондилоартроз, остеохондроз, грыжа межпозвонкового диска – частые причины заболевания. Компрессия спинномозговых нервов наблюдается на уровне первого крестцового пли пятого поясничного позвонка.</a:t>
            </a:r>
          </a:p>
        </p:txBody>
      </p:sp>
    </p:spTree>
    <p:extLst>
      <p:ext uri="{BB962C8B-B14F-4D97-AF65-F5344CB8AC3E}">
        <p14:creationId xmlns:p14="http://schemas.microsoft.com/office/powerpoint/2010/main" val="213096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209" y="1124744"/>
            <a:ext cx="5115859" cy="5577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85800"/>
            <a:ext cx="723900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0" dirty="0" smtClean="0"/>
              <a:t>Корешковые и сосудистые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3548" y="3140968"/>
            <a:ext cx="4427984" cy="2376264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Корешково</a:t>
            </a:r>
            <a:r>
              <a:rPr lang="ru-RU" dirty="0"/>
              <a:t>-сосудистые изменения характеризуются </a:t>
            </a:r>
            <a:r>
              <a:rPr lang="ru-RU" dirty="0" err="1"/>
              <a:t>радикулоишемией</a:t>
            </a:r>
            <a:r>
              <a:rPr lang="ru-RU" dirty="0"/>
              <a:t>, ущемлением корешковой артерии, вен.</a:t>
            </a:r>
          </a:p>
        </p:txBody>
      </p:sp>
    </p:spTree>
    <p:extLst>
      <p:ext uri="{BB962C8B-B14F-4D97-AF65-F5344CB8AC3E}">
        <p14:creationId xmlns:p14="http://schemas.microsoft.com/office/powerpoint/2010/main" val="351498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089647"/>
            <a:ext cx="4536504" cy="5577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7239000" cy="638944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/>
              <a:t>Корешковые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3548" y="1484784"/>
            <a:ext cx="4427984" cy="521736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Радикулит сопровождается чувствительными или двигательными нарушениями нижних конечностей. Клинические симптомы болезни формируются согласно уровню ущемления нерва.</a:t>
            </a:r>
          </a:p>
          <a:p>
            <a:r>
              <a:rPr lang="ru-RU" dirty="0" err="1"/>
              <a:t>Радикулоишемия</a:t>
            </a:r>
            <a:r>
              <a:rPr lang="ru-RU" dirty="0"/>
              <a:t> характеризуется ущемлением </a:t>
            </a:r>
            <a:r>
              <a:rPr lang="ru-RU" dirty="0" err="1"/>
              <a:t>корешково</a:t>
            </a:r>
            <a:r>
              <a:rPr lang="ru-RU" dirty="0"/>
              <a:t>-спинальных сосудов. Клинические симптомы патологии сопровождаются параличами или парезами нижних конечностей.</a:t>
            </a:r>
          </a:p>
        </p:txBody>
      </p:sp>
    </p:spTree>
    <p:extLst>
      <p:ext uri="{BB962C8B-B14F-4D97-AF65-F5344CB8AC3E}">
        <p14:creationId xmlns:p14="http://schemas.microsoft.com/office/powerpoint/2010/main" val="289153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7239000" cy="638944"/>
          </a:xfrm>
        </p:spPr>
        <p:txBody>
          <a:bodyPr>
            <a:noAutofit/>
          </a:bodyPr>
          <a:lstStyle/>
          <a:p>
            <a:pPr algn="ctr"/>
            <a:r>
              <a:rPr lang="ru-RU" sz="2400" b="0" dirty="0"/>
              <a:t>Дегенеративно-дистрофический остеохондроз поясничного отдела позвоночника сопровождается следующими клиническими проявлениями: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72816"/>
            <a:ext cx="8028384" cy="4896544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Тугоподвижность</a:t>
            </a:r>
            <a:r>
              <a:rPr lang="ru-RU" dirty="0"/>
              <a:t> позвоночного столба;</a:t>
            </a:r>
          </a:p>
          <a:p>
            <a:r>
              <a:rPr lang="ru-RU" dirty="0"/>
              <a:t>Деформация участка поражения;</a:t>
            </a:r>
          </a:p>
          <a:p>
            <a:r>
              <a:rPr lang="ru-RU" dirty="0"/>
              <a:t>Болевые ощущения поясницы;</a:t>
            </a:r>
          </a:p>
          <a:p>
            <a:r>
              <a:rPr lang="ru-RU" dirty="0" err="1"/>
              <a:t>Микропереломы</a:t>
            </a:r>
            <a:r>
              <a:rPr lang="ru-RU" dirty="0"/>
              <a:t> </a:t>
            </a:r>
            <a:r>
              <a:rPr lang="ru-RU" dirty="0" err="1"/>
              <a:t>субхондральной</a:t>
            </a:r>
            <a:r>
              <a:rPr lang="ru-RU" dirty="0"/>
              <a:t> кости;</a:t>
            </a:r>
          </a:p>
          <a:p>
            <a:r>
              <a:rPr lang="ru-RU" dirty="0"/>
              <a:t>Остеофиты надкостницы;</a:t>
            </a:r>
          </a:p>
          <a:p>
            <a:r>
              <a:rPr lang="ru-RU" dirty="0"/>
              <a:t>Растяжение связок;</a:t>
            </a:r>
          </a:p>
          <a:p>
            <a:r>
              <a:rPr lang="ru-RU" dirty="0"/>
              <a:t>Воспаление периферических тканей;</a:t>
            </a:r>
          </a:p>
          <a:p>
            <a:r>
              <a:rPr lang="ru-RU" dirty="0"/>
              <a:t>Растяжение суставной капсулы;</a:t>
            </a:r>
          </a:p>
          <a:p>
            <a:r>
              <a:rPr lang="ru-RU" dirty="0"/>
              <a:t>Сужение околосуставных мышц;</a:t>
            </a:r>
          </a:p>
          <a:p>
            <a:r>
              <a:rPr lang="ru-RU" dirty="0"/>
              <a:t>Воспалительный процесс синовиальной оболочки.</a:t>
            </a:r>
          </a:p>
        </p:txBody>
      </p:sp>
    </p:spTree>
    <p:extLst>
      <p:ext uri="{BB962C8B-B14F-4D97-AF65-F5344CB8AC3E}">
        <p14:creationId xmlns:p14="http://schemas.microsoft.com/office/powerpoint/2010/main" val="35573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239000" cy="782960"/>
          </a:xfrm>
        </p:spPr>
        <p:txBody>
          <a:bodyPr>
            <a:noAutofit/>
          </a:bodyPr>
          <a:lstStyle/>
          <a:p>
            <a:pPr algn="ctr"/>
            <a:r>
              <a:rPr lang="ru-RU" sz="2400" b="0" dirty="0"/>
              <a:t>Выделяют 4 типа боли при спондилоартрозе позвоночника: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96752"/>
            <a:ext cx="8028384" cy="4896544"/>
          </a:xfrm>
        </p:spPr>
        <p:txBody>
          <a:bodyPr>
            <a:normAutofit/>
          </a:bodyPr>
          <a:lstStyle/>
          <a:p>
            <a:r>
              <a:rPr lang="ru-RU" dirty="0"/>
              <a:t>Тупые ночные боли при венозном стазе, повышение внутрикостного давления;</a:t>
            </a:r>
          </a:p>
          <a:p>
            <a:r>
              <a:rPr lang="ru-RU" dirty="0"/>
              <a:t>Механический болевой синдром при сильной физической нагрузке, повышение амортизационных свойств;</a:t>
            </a:r>
          </a:p>
          <a:p>
            <a:r>
              <a:rPr lang="ru-RU" dirty="0"/>
              <a:t>Спазм околопозвоночных мышц;</a:t>
            </a:r>
          </a:p>
          <a:p>
            <a:r>
              <a:rPr lang="ru-RU" dirty="0"/>
              <a:t>«Стартовые» кратковременные боли после покоя, повышенной двигательной активности, трении суставных поверхностей, деструкции костей.</a:t>
            </a:r>
          </a:p>
        </p:txBody>
      </p:sp>
    </p:spTree>
    <p:extLst>
      <p:ext uri="{BB962C8B-B14F-4D97-AF65-F5344CB8AC3E}">
        <p14:creationId xmlns:p14="http://schemas.microsoft.com/office/powerpoint/2010/main" val="299465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626328"/>
          </a:xfrm>
        </p:spPr>
        <p:txBody>
          <a:bodyPr/>
          <a:lstStyle/>
          <a:p>
            <a:pPr algn="ctr"/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7239000" cy="2952328"/>
          </a:xfrm>
        </p:spPr>
        <p:txBody>
          <a:bodyPr/>
          <a:lstStyle/>
          <a:p>
            <a:r>
              <a:rPr lang="ru-RU" dirty="0"/>
              <a:t>В качестве методов диагностики в первую очередь используют жалобы пациента, течение его заболевания (когда впервые возникло, с каких проявлений начиналось и как прогрессировало) и осмотр (атрофия мышц, нарушение осанки и подвижности).</a:t>
            </a:r>
          </a:p>
        </p:txBody>
      </p:sp>
    </p:spTree>
    <p:extLst>
      <p:ext uri="{BB962C8B-B14F-4D97-AF65-F5344CB8AC3E}">
        <p14:creationId xmlns:p14="http://schemas.microsoft.com/office/powerpoint/2010/main" val="324183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4680520" cy="4248472"/>
          </a:xfrm>
        </p:spPr>
        <p:txBody>
          <a:bodyPr/>
          <a:lstStyle/>
          <a:p>
            <a:r>
              <a:rPr lang="ru-RU" u="sng" dirty="0"/>
              <a:t>Рентгенография</a:t>
            </a:r>
            <a:r>
              <a:rPr lang="ru-RU" dirty="0"/>
              <a:t> (в боковой и прямой проекции) – позволяет определить структуру костной ткани, наличие сращений позвонков, остеофиты и пр.;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327924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399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4680520" cy="4248472"/>
          </a:xfrm>
        </p:spPr>
        <p:txBody>
          <a:bodyPr/>
          <a:lstStyle/>
          <a:p>
            <a:r>
              <a:rPr lang="ru-RU" u="sng" dirty="0"/>
              <a:t>КТ (компьютерная томография)</a:t>
            </a:r>
            <a:r>
              <a:rPr lang="ru-RU" dirty="0"/>
              <a:t> – более точная диагностика, по сравнению с рентгеном, определяющая мелкие отклонения от нормы, как костной ткани, так и хрящевой;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340768"/>
            <a:ext cx="3570694" cy="536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833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4680520" cy="4248472"/>
          </a:xfrm>
        </p:spPr>
        <p:txBody>
          <a:bodyPr/>
          <a:lstStyle/>
          <a:p>
            <a:r>
              <a:rPr lang="ru-RU" dirty="0"/>
              <a:t>М</a:t>
            </a:r>
            <a:r>
              <a:rPr lang="ru-RU" u="sng" dirty="0"/>
              <a:t>РТ (магнитно-резонансная томография)</a:t>
            </a:r>
            <a:r>
              <a:rPr lang="ru-RU" dirty="0"/>
              <a:t> – позволяет обнаружить мельчайшие патологии хрящей, связок, костей и сосудов;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340768"/>
            <a:ext cx="3570694" cy="536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757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499203"/>
            <a:ext cx="4483739" cy="53752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3816424" cy="4509120"/>
          </a:xfrm>
        </p:spPr>
        <p:txBody>
          <a:bodyPr/>
          <a:lstStyle/>
          <a:p>
            <a:r>
              <a:rPr lang="ru-RU" dirty="0"/>
              <a:t>Радиоизотопное сканирование – позволяет выявить воспалительные процессы в суставах;</a:t>
            </a:r>
          </a:p>
        </p:txBody>
      </p:sp>
    </p:spTree>
    <p:extLst>
      <p:ext uri="{BB962C8B-B14F-4D97-AF65-F5344CB8AC3E}">
        <p14:creationId xmlns:p14="http://schemas.microsoft.com/office/powerpoint/2010/main" val="611854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844824"/>
            <a:ext cx="4118760" cy="4281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3816424" cy="45091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Ангиография (контрастное рентгенологическое исследование позвоночной артерии) – позволяет определить ее проходимость и наличие патологических изменений в токе крови;</a:t>
            </a:r>
          </a:p>
        </p:txBody>
      </p:sp>
    </p:spTree>
    <p:extLst>
      <p:ext uri="{BB962C8B-B14F-4D97-AF65-F5344CB8AC3E}">
        <p14:creationId xmlns:p14="http://schemas.microsoft.com/office/powerpoint/2010/main" val="348008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7239000" cy="1994480"/>
          </a:xfrm>
        </p:spPr>
        <p:txBody>
          <a:bodyPr>
            <a:normAutofit fontScale="90000"/>
          </a:bodyPr>
          <a:lstStyle/>
          <a:p>
            <a:r>
              <a:rPr lang="ru-RU" b="0" dirty="0"/>
              <a:t>После этих методов назначаются инструментальные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2204864"/>
            <a:ext cx="7776864" cy="4248472"/>
          </a:xfrm>
        </p:spPr>
        <p:txBody>
          <a:bodyPr>
            <a:normAutofit/>
          </a:bodyPr>
          <a:lstStyle/>
          <a:p>
            <a:r>
              <a:rPr lang="ru-RU" dirty="0"/>
              <a:t>Диагностическая блокада (является последним этапом диагностики спондилоартроза) – в полость предполагаемого пораженного сустава вводят </a:t>
            </a:r>
            <a:r>
              <a:rPr lang="ru-RU" dirty="0" err="1"/>
              <a:t>Лидокаин</a:t>
            </a:r>
            <a:r>
              <a:rPr lang="ru-RU" dirty="0"/>
              <a:t> (или другой анестетик) и </a:t>
            </a:r>
            <a:r>
              <a:rPr lang="ru-RU" u="sng" dirty="0"/>
              <a:t>глюкокортикостероид</a:t>
            </a:r>
            <a:r>
              <a:rPr lang="ru-RU" dirty="0"/>
              <a:t>(</a:t>
            </a:r>
            <a:r>
              <a:rPr lang="ru-RU" u="sng" dirty="0"/>
              <a:t>Преднизолон</a:t>
            </a:r>
            <a:r>
              <a:rPr lang="ru-RU" dirty="0"/>
              <a:t> и пр.). Прекращение болевого синдрома свидетельствует о поражении сустава позвоночника.</a:t>
            </a:r>
          </a:p>
        </p:txBody>
      </p:sp>
    </p:spTree>
    <p:extLst>
      <p:ext uri="{BB962C8B-B14F-4D97-AF65-F5344CB8AC3E}">
        <p14:creationId xmlns:p14="http://schemas.microsoft.com/office/powerpoint/2010/main" val="57966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239000" cy="725720"/>
          </a:xfrm>
        </p:spPr>
        <p:txBody>
          <a:bodyPr>
            <a:normAutofit/>
          </a:bodyPr>
          <a:lstStyle/>
          <a:p>
            <a:r>
              <a:rPr lang="ru-RU" b="0" dirty="0" smtClean="0"/>
              <a:t>Диагностическая блокада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4869970" cy="5017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960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Лечение спондилоартроза можно разделить на 2 основные группы:</a:t>
            </a:r>
          </a:p>
          <a:p>
            <a:r>
              <a:rPr lang="ru-RU" dirty="0"/>
              <a:t>Консервативное (медикаментозное, физиотерапия);</a:t>
            </a:r>
          </a:p>
          <a:p>
            <a:r>
              <a:rPr lang="ru-RU" dirty="0"/>
              <a:t>Оперативное.</a:t>
            </a:r>
          </a:p>
        </p:txBody>
      </p:sp>
    </p:spTree>
    <p:extLst>
      <p:ext uri="{BB962C8B-B14F-4D97-AF65-F5344CB8AC3E}">
        <p14:creationId xmlns:p14="http://schemas.microsoft.com/office/powerpoint/2010/main" val="1873058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r>
              <a:rPr lang="ru-RU" b="0" dirty="0"/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Этот вид терапии направлен как на устранение симптомов болезни, так и на механизм развития патологии. </a:t>
            </a:r>
          </a:p>
        </p:txBody>
      </p:sp>
    </p:spTree>
    <p:extLst>
      <p:ext uri="{BB962C8B-B14F-4D97-AF65-F5344CB8AC3E}">
        <p14:creationId xmlns:p14="http://schemas.microsoft.com/office/powerpoint/2010/main" val="315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r>
              <a:rPr lang="ru-RU" b="0" dirty="0"/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Используется несколько групп препаратов:</a:t>
            </a:r>
          </a:p>
          <a:p>
            <a:r>
              <a:rPr lang="ru-RU" u="sng" dirty="0"/>
              <a:t>НПВП</a:t>
            </a:r>
            <a:r>
              <a:rPr lang="ru-RU" dirty="0"/>
              <a:t> – уменьшают болевой синдром и воспалительные процессы. Используются как </a:t>
            </a:r>
            <a:r>
              <a:rPr lang="ru-RU" dirty="0" err="1"/>
              <a:t>таблетированные</a:t>
            </a:r>
            <a:r>
              <a:rPr lang="ru-RU" dirty="0"/>
              <a:t> формы (по 1-3 таблетки в день при возникновении болей), так и инъекционные (1-2 инъекции в день при выраженных болях). Это </a:t>
            </a:r>
            <a:r>
              <a:rPr lang="ru-RU" u="sng" dirty="0"/>
              <a:t>Диклофенак</a:t>
            </a:r>
            <a:r>
              <a:rPr lang="ru-RU" dirty="0"/>
              <a:t>, </a:t>
            </a:r>
            <a:r>
              <a:rPr lang="ru-RU" u="sng" dirty="0"/>
              <a:t>Диклоберл</a:t>
            </a:r>
            <a:r>
              <a:rPr lang="ru-RU" dirty="0"/>
              <a:t>, </a:t>
            </a:r>
            <a:r>
              <a:rPr lang="ru-RU" u="sng" dirty="0"/>
              <a:t>Анальгин</a:t>
            </a:r>
            <a:r>
              <a:rPr lang="ru-RU" dirty="0"/>
              <a:t>, </a:t>
            </a:r>
            <a:r>
              <a:rPr lang="ru-RU" u="sng" dirty="0"/>
              <a:t>Пироксикам</a:t>
            </a:r>
            <a:r>
              <a:rPr lang="ru-RU" dirty="0"/>
              <a:t>, </a:t>
            </a:r>
            <a:r>
              <a:rPr lang="ru-RU" u="sng" dirty="0"/>
              <a:t>Баралгин </a:t>
            </a:r>
            <a:r>
              <a:rPr lang="ru-RU" dirty="0"/>
              <a:t>и пр.;</a:t>
            </a:r>
          </a:p>
        </p:txBody>
      </p:sp>
    </p:spTree>
    <p:extLst>
      <p:ext uri="{BB962C8B-B14F-4D97-AF65-F5344CB8AC3E}">
        <p14:creationId xmlns:p14="http://schemas.microsoft.com/office/powerpoint/2010/main" val="422103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r>
              <a:rPr lang="ru-RU" b="0" dirty="0"/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Хондропротекторы</a:t>
            </a:r>
            <a:r>
              <a:rPr lang="ru-RU" dirty="0"/>
              <a:t> – уменьшают процессы разрушения хряща, частично восстанавливают хрящевые клетки. Используются чаще в </a:t>
            </a:r>
            <a:r>
              <a:rPr lang="ru-RU" dirty="0" err="1"/>
              <a:t>таблетированной</a:t>
            </a:r>
            <a:r>
              <a:rPr lang="ru-RU" dirty="0"/>
              <a:t> форме, однако возможно и внутрисуставное введение. </a:t>
            </a:r>
            <a:r>
              <a:rPr lang="ru-RU" dirty="0" smtClean="0"/>
              <a:t>Это </a:t>
            </a:r>
            <a:r>
              <a:rPr lang="ru-RU" u="sng" dirty="0" smtClean="0"/>
              <a:t>Глюкозамин</a:t>
            </a:r>
            <a:r>
              <a:rPr lang="ru-RU" dirty="0"/>
              <a:t>, </a:t>
            </a:r>
            <a:r>
              <a:rPr lang="ru-RU" u="sng" dirty="0" err="1"/>
              <a:t>Хондрофлекс</a:t>
            </a:r>
            <a:r>
              <a:rPr lang="ru-RU" dirty="0"/>
              <a:t>, </a:t>
            </a:r>
            <a:r>
              <a:rPr lang="ru-RU" u="sng" dirty="0" err="1"/>
              <a:t>Мукосат</a:t>
            </a:r>
            <a:r>
              <a:rPr lang="ru-RU" dirty="0"/>
              <a:t>, </a:t>
            </a:r>
            <a:r>
              <a:rPr lang="ru-RU" u="sng" dirty="0" err="1"/>
              <a:t>Артрин</a:t>
            </a:r>
            <a:r>
              <a:rPr lang="ru-RU" dirty="0"/>
              <a:t>, </a:t>
            </a:r>
            <a:r>
              <a:rPr lang="ru-RU" u="sng" dirty="0" err="1"/>
              <a:t>Эльбона</a:t>
            </a:r>
            <a:r>
              <a:rPr lang="ru-RU" dirty="0"/>
              <a:t> и др.</a:t>
            </a:r>
          </a:p>
        </p:txBody>
      </p:sp>
    </p:spTree>
    <p:extLst>
      <p:ext uri="{BB962C8B-B14F-4D97-AF65-F5344CB8AC3E}">
        <p14:creationId xmlns:p14="http://schemas.microsoft.com/office/powerpoint/2010/main" val="122267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r>
              <a:rPr lang="ru-RU" b="0" dirty="0"/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Миорелаксанты</a:t>
            </a:r>
            <a:r>
              <a:rPr lang="ru-RU" dirty="0"/>
              <a:t> – назначаются в качестве дополнительной терапии, когда происходит рефлекторное напряжение мышечного каркаса спины. Это </a:t>
            </a:r>
            <a:r>
              <a:rPr lang="ru-RU" u="sng" dirty="0"/>
              <a:t>Толперизон</a:t>
            </a:r>
            <a:r>
              <a:rPr lang="ru-RU" dirty="0"/>
              <a:t>, </a:t>
            </a:r>
            <a:r>
              <a:rPr lang="ru-RU" u="sng" dirty="0" err="1"/>
              <a:t>Сирдалуд</a:t>
            </a:r>
            <a:r>
              <a:rPr lang="ru-RU" dirty="0"/>
              <a:t>, </a:t>
            </a:r>
            <a:r>
              <a:rPr lang="ru-RU" u="sng" dirty="0" err="1"/>
              <a:t>Мидокалм</a:t>
            </a:r>
            <a:r>
              <a:rPr lang="ru-RU" dirty="0"/>
              <a:t> и пр.;</a:t>
            </a:r>
          </a:p>
        </p:txBody>
      </p:sp>
    </p:spTree>
    <p:extLst>
      <p:ext uri="{BB962C8B-B14F-4D97-AF65-F5344CB8AC3E}">
        <p14:creationId xmlns:p14="http://schemas.microsoft.com/office/powerpoint/2010/main" val="398362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/>
          <a:lstStyle/>
          <a:p>
            <a:r>
              <a:rPr lang="ru-RU" b="0" dirty="0"/>
              <a:t>Медикаментозное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Витамины </a:t>
            </a:r>
            <a:r>
              <a:rPr lang="ru-RU" dirty="0"/>
              <a:t>группы В – эффективнее всего использовать инъекционное введение витаминов В1, В2, В6.</a:t>
            </a:r>
          </a:p>
        </p:txBody>
      </p:sp>
    </p:spTree>
    <p:extLst>
      <p:ext uri="{BB962C8B-B14F-4D97-AF65-F5344CB8AC3E}">
        <p14:creationId xmlns:p14="http://schemas.microsoft.com/office/powerpoint/2010/main" val="246370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239000" cy="7703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0" dirty="0"/>
              <a:t>Физиотерапевтическое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Магнитотерапия;</a:t>
            </a:r>
          </a:p>
          <a:p>
            <a:r>
              <a:rPr lang="ru-RU" dirty="0"/>
              <a:t>Массаж спины;</a:t>
            </a:r>
          </a:p>
          <a:p>
            <a:r>
              <a:rPr lang="ru-RU" dirty="0"/>
              <a:t>Электрофорез;</a:t>
            </a:r>
          </a:p>
          <a:p>
            <a:r>
              <a:rPr lang="ru-RU" dirty="0"/>
              <a:t>ЛФК;</a:t>
            </a:r>
          </a:p>
          <a:p>
            <a:r>
              <a:rPr lang="ru-RU" dirty="0" err="1"/>
              <a:t>Тракция</a:t>
            </a:r>
            <a:r>
              <a:rPr lang="ru-RU" dirty="0"/>
              <a:t> позвоночника;</a:t>
            </a:r>
          </a:p>
          <a:p>
            <a:r>
              <a:rPr lang="ru-RU" dirty="0"/>
              <a:t>Иглоукалывание;</a:t>
            </a:r>
          </a:p>
          <a:p>
            <a:r>
              <a:rPr lang="ru-RU" dirty="0"/>
              <a:t>Плавание;</a:t>
            </a:r>
          </a:p>
          <a:p>
            <a:r>
              <a:rPr lang="ru-RU" dirty="0"/>
              <a:t>Термотерапия;</a:t>
            </a:r>
          </a:p>
          <a:p>
            <a:r>
              <a:rPr lang="ru-RU" dirty="0"/>
              <a:t>Лазеротерапия.</a:t>
            </a:r>
          </a:p>
        </p:txBody>
      </p:sp>
    </p:spTree>
    <p:extLst>
      <p:ext uri="{BB962C8B-B14F-4D97-AF65-F5344CB8AC3E}">
        <p14:creationId xmlns:p14="http://schemas.microsoft.com/office/powerpoint/2010/main" val="134229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626328"/>
          </a:xfrm>
        </p:spPr>
        <p:txBody>
          <a:bodyPr>
            <a:normAutofit/>
          </a:bodyPr>
          <a:lstStyle/>
          <a:p>
            <a:pPr algn="ctr"/>
            <a:r>
              <a:rPr lang="ru-RU" b="0" dirty="0"/>
              <a:t>Оперативное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Выполняется достаточно редко и при определенных показаниях:</a:t>
            </a:r>
          </a:p>
          <a:p>
            <a:r>
              <a:rPr lang="ru-RU" dirty="0"/>
              <a:t>Нарушение функции тазовых органов при сдавлении спинного мозга;</a:t>
            </a:r>
          </a:p>
          <a:p>
            <a:r>
              <a:rPr lang="ru-RU" u="sng" dirty="0"/>
              <a:t>Стеноз (сужение) спинномозгового канала</a:t>
            </a:r>
            <a:r>
              <a:rPr lang="ru-RU" dirty="0"/>
              <a:t>;</a:t>
            </a:r>
          </a:p>
          <a:p>
            <a:r>
              <a:rPr lang="ru-RU" dirty="0"/>
              <a:t>Парезы или </a:t>
            </a:r>
            <a:r>
              <a:rPr lang="ru-RU" u="sng" dirty="0"/>
              <a:t>параличи</a:t>
            </a:r>
            <a:r>
              <a:rPr lang="ru-RU" dirty="0"/>
              <a:t> из-за травмы спинного мозга;</a:t>
            </a:r>
          </a:p>
          <a:p>
            <a:r>
              <a:rPr lang="ru-RU" u="sng" dirty="0"/>
              <a:t>Нестабильность позвоночника</a:t>
            </a:r>
            <a:r>
              <a:rPr lang="ru-RU" dirty="0"/>
              <a:t>;</a:t>
            </a:r>
          </a:p>
          <a:p>
            <a:r>
              <a:rPr lang="ru-RU" dirty="0"/>
              <a:t>Прогрессирование болезни и отсутствие эффекта от консервативного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406710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626328"/>
          </a:xfrm>
        </p:spPr>
        <p:txBody>
          <a:bodyPr>
            <a:normAutofit/>
          </a:bodyPr>
          <a:lstStyle/>
          <a:p>
            <a:pPr algn="ctr"/>
            <a:r>
              <a:rPr lang="ru-RU" b="0" dirty="0"/>
              <a:t>Оперативное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7239000" cy="48463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Чаще всего при спондилоартрозе применяется </a:t>
            </a:r>
            <a:r>
              <a:rPr lang="ru-RU" dirty="0" err="1"/>
              <a:t>фасетэктомия</a:t>
            </a:r>
            <a:r>
              <a:rPr lang="ru-RU" dirty="0"/>
              <a:t> – удаление пораженного сустава и создание неподвижного блока. Таким образом, удается полностью ликвидировать болевой синдром, однако участок позвоночника будет неподвижным. Также производится удаление остеофитов и замена сустава на искусственный имплантат. В случае сужения спинномозгового канала и развития неврологической симптоматики проводится восстановление проводимости по нервным окончаниям и спинному мозгу.</a:t>
            </a:r>
          </a:p>
        </p:txBody>
      </p:sp>
    </p:spTree>
    <p:extLst>
      <p:ext uri="{BB962C8B-B14F-4D97-AF65-F5344CB8AC3E}">
        <p14:creationId xmlns:p14="http://schemas.microsoft.com/office/powerpoint/2010/main" val="85921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626328"/>
          </a:xfrm>
        </p:spPr>
        <p:txBody>
          <a:bodyPr>
            <a:normAutofit/>
          </a:bodyPr>
          <a:lstStyle/>
          <a:p>
            <a:pPr algn="ctr"/>
            <a:r>
              <a:rPr lang="ru-RU" b="0" dirty="0" err="1" smtClean="0"/>
              <a:t>Фасетэктомия</a:t>
            </a:r>
            <a:endParaRPr lang="ru-RU" b="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40768"/>
            <a:ext cx="6048672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78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7239000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ru-RU" b="0" dirty="0"/>
              <a:t>Осложнения</a:t>
            </a:r>
            <a:br>
              <a:rPr lang="ru-RU" b="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7239000" cy="547500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3 и 4 стадии спондилоартроза достаточно часто дают осложнения:</a:t>
            </a:r>
          </a:p>
          <a:p>
            <a:r>
              <a:rPr lang="ru-RU" dirty="0"/>
              <a:t>Травматизация позвоночной артерии;</a:t>
            </a:r>
          </a:p>
          <a:p>
            <a:r>
              <a:rPr lang="ru-RU" u="sng" dirty="0"/>
              <a:t>Спондилолистез</a:t>
            </a:r>
            <a:r>
              <a:rPr lang="ru-RU" dirty="0"/>
              <a:t>;</a:t>
            </a:r>
          </a:p>
          <a:p>
            <a:r>
              <a:rPr lang="ru-RU" dirty="0"/>
              <a:t>Летальный исход;</a:t>
            </a:r>
          </a:p>
          <a:p>
            <a:r>
              <a:rPr lang="ru-RU" dirty="0" err="1"/>
              <a:t>Инвалидизация</a:t>
            </a:r>
            <a:r>
              <a:rPr lang="ru-RU" dirty="0"/>
              <a:t>;</a:t>
            </a:r>
          </a:p>
          <a:p>
            <a:r>
              <a:rPr lang="ru-RU" dirty="0"/>
              <a:t>Парезы и </a:t>
            </a:r>
            <a:r>
              <a:rPr lang="ru-RU" u="sng" dirty="0"/>
              <a:t>параличи</a:t>
            </a:r>
            <a:r>
              <a:rPr lang="ru-RU" dirty="0"/>
              <a:t>;</a:t>
            </a:r>
          </a:p>
          <a:p>
            <a:r>
              <a:rPr lang="ru-RU" dirty="0"/>
              <a:t>Нарушение функции тазовых органов;</a:t>
            </a:r>
          </a:p>
          <a:p>
            <a:r>
              <a:rPr lang="ru-RU" u="sng" dirty="0"/>
              <a:t>Нестабильность позвоночника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452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0" dirty="0"/>
              <a:t>Профилактика</a:t>
            </a:r>
            <a:br>
              <a:rPr lang="ru-RU" b="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403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В качестве профилактики первичного развития спондилоартроза, его обострений и прогрессирования рекомендуется выполнять ряд простых правил: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Снижение лишнего веса и борьба с ожирением;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Регулярное проведение зарядки или легких физических нагрузок (фитнес, тренажеры и пр.);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Рациональное и сбалансированное питание (адекватное распределение белков, жиров и углеводов, прием витаминов и минералов);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Профилактика травматизма;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Прогулки по свежему воздуху (не менее 5 км ежедневно);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Правильное распределение нагрузки на позвоночник;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Правильно подобранные матрац и подушка;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Ношение ортопедической обуви.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7013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239000" cy="842352"/>
          </a:xfrm>
        </p:spPr>
        <p:txBody>
          <a:bodyPr/>
          <a:lstStyle/>
          <a:p>
            <a:pPr algn="ctr"/>
            <a:r>
              <a:rPr lang="ru-RU" dirty="0" smtClean="0"/>
              <a:t>Список литературы: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7239000" cy="573325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под ред. В.В. </a:t>
            </a:r>
            <a:r>
              <a:rPr lang="ru-RU" dirty="0" err="1"/>
              <a:t>Щедренка</a:t>
            </a:r>
            <a:r>
              <a:rPr lang="ru-RU" dirty="0"/>
              <a:t> </a:t>
            </a:r>
            <a:r>
              <a:rPr lang="ru-RU" dirty="0" err="1"/>
              <a:t>рец</a:t>
            </a:r>
            <a:r>
              <a:rPr lang="ru-RU" dirty="0"/>
              <a:t>.: Н.П. Рябуха, Т.А. </a:t>
            </a:r>
            <a:r>
              <a:rPr lang="ru-RU" dirty="0" err="1"/>
              <a:t>Скоромец</a:t>
            </a:r>
            <a:r>
              <a:rPr lang="ru-RU" dirty="0"/>
              <a:t>: Малоинвазивная хирургия дегенеративных заболеваний позвоночника. - СПб.: РНХИ им. проф. А.Л. Поленова, 2011</a:t>
            </a:r>
          </a:p>
          <a:p>
            <a:r>
              <a:rPr lang="ru-RU" dirty="0"/>
              <a:t>А.А. Потапов, Л.Б. </a:t>
            </a:r>
            <a:r>
              <a:rPr lang="ru-RU" dirty="0" err="1"/>
              <a:t>Лихтерман</a:t>
            </a:r>
            <a:r>
              <a:rPr lang="ru-RU" dirty="0"/>
              <a:t>, В.Л. </a:t>
            </a:r>
            <a:r>
              <a:rPr lang="ru-RU" dirty="0" err="1"/>
              <a:t>Зельман</a:t>
            </a:r>
            <a:r>
              <a:rPr lang="ru-RU" dirty="0"/>
              <a:t> и др.; Под ред.: А.А. Потапова, Л.Б. </a:t>
            </a:r>
            <a:r>
              <a:rPr lang="ru-RU" dirty="0" err="1"/>
              <a:t>Лихтермана</a:t>
            </a:r>
            <a:r>
              <a:rPr lang="ru-RU" dirty="0"/>
              <a:t>: Доказательная </a:t>
            </a:r>
            <a:r>
              <a:rPr lang="ru-RU" dirty="0" err="1"/>
              <a:t>нейротравматология</a:t>
            </a:r>
            <a:r>
              <a:rPr lang="ru-RU" dirty="0"/>
              <a:t>. - М.: НИИ </a:t>
            </a:r>
            <a:r>
              <a:rPr lang="ru-RU" dirty="0" err="1"/>
              <a:t>нейрохиругрии</a:t>
            </a:r>
            <a:r>
              <a:rPr lang="ru-RU" dirty="0"/>
              <a:t> им. Н.Н. Бурденко РАМН, 2003</a:t>
            </a:r>
          </a:p>
          <a:p>
            <a:r>
              <a:rPr lang="ru-RU" dirty="0"/>
              <a:t>Назаров В.М.: Неврология и нейрохирургия. - М.: Академия, 2010</a:t>
            </a:r>
          </a:p>
          <a:p>
            <a:r>
              <a:rPr lang="ru-RU" dirty="0"/>
              <a:t>Колыванов М. В., </a:t>
            </a:r>
            <a:r>
              <a:rPr lang="ru-RU" dirty="0" err="1"/>
              <a:t>Шабалов</a:t>
            </a:r>
            <a:r>
              <a:rPr lang="ru-RU" dirty="0"/>
              <a:t> В. А., </a:t>
            </a:r>
            <a:r>
              <a:rPr lang="ru-RU" dirty="0" err="1"/>
              <a:t>Щекутьев</a:t>
            </a:r>
            <a:r>
              <a:rPr lang="ru-RU" dirty="0"/>
              <a:t> Г. А. и др. Хроническая </a:t>
            </a:r>
            <a:r>
              <a:rPr lang="ru-RU" dirty="0" err="1"/>
              <a:t>эпидуральная</a:t>
            </a:r>
            <a:r>
              <a:rPr lang="ru-RU" dirty="0"/>
              <a:t> стимуляция спинного мозга и глубоких структур головного мозга при </a:t>
            </a:r>
            <a:r>
              <a:rPr lang="ru-RU" dirty="0" err="1"/>
              <a:t>нсврогенных</a:t>
            </a:r>
            <a:r>
              <a:rPr lang="ru-RU" dirty="0"/>
              <a:t> болевых синдромах // </a:t>
            </a:r>
            <a:r>
              <a:rPr lang="ru-RU" dirty="0" err="1"/>
              <a:t>Бюлл</a:t>
            </a:r>
            <a:r>
              <a:rPr lang="ru-RU" dirty="0"/>
              <a:t>. </a:t>
            </a:r>
            <a:r>
              <a:rPr lang="ru-RU" dirty="0" err="1"/>
              <a:t>Укра</a:t>
            </a:r>
            <a:r>
              <a:rPr lang="ru-RU" dirty="0"/>
              <a:t>\'</a:t>
            </a:r>
            <a:r>
              <a:rPr lang="ru-RU" dirty="0" err="1"/>
              <a:t>гнськог</a:t>
            </a:r>
            <a:r>
              <a:rPr lang="ru-RU" dirty="0"/>
              <a:t> </a:t>
            </a:r>
            <a:r>
              <a:rPr lang="ru-RU" dirty="0" err="1"/>
              <a:t>ассошаци</a:t>
            </a:r>
            <a:r>
              <a:rPr lang="ru-RU" dirty="0"/>
              <a:t> </a:t>
            </a:r>
            <a:r>
              <a:rPr lang="ru-RU" dirty="0" err="1"/>
              <a:t>Heftpoxipyprie</a:t>
            </a:r>
            <a:r>
              <a:rPr lang="ru-RU" dirty="0"/>
              <a:t>.- 1998. - В. 6.</a:t>
            </a:r>
          </a:p>
          <a:p>
            <a:r>
              <a:rPr lang="ru-RU" dirty="0"/>
              <a:t> Нинель В. Г. Электростимуляция спинного мозга в лечении тяжких болевых синдромов туловища и конечностей ней-</a:t>
            </a:r>
            <a:r>
              <a:rPr lang="ru-RU" dirty="0" err="1"/>
              <a:t>рогенной</a:t>
            </a:r>
            <a:r>
              <a:rPr lang="ru-RU" dirty="0"/>
              <a:t> природы: </a:t>
            </a:r>
            <a:r>
              <a:rPr lang="ru-RU" dirty="0" err="1"/>
              <a:t>Дис</a:t>
            </a:r>
            <a:r>
              <a:rPr lang="ru-RU" dirty="0"/>
              <a:t>. ... д-ра мед. наук. — М., 1994. — 304 с.</a:t>
            </a:r>
          </a:p>
          <a:p>
            <a:r>
              <a:rPr lang="ru-RU" dirty="0"/>
              <a:t> </a:t>
            </a:r>
            <a:r>
              <a:rPr lang="ru-RU" dirty="0" err="1"/>
              <a:t>Шабалов</a:t>
            </a:r>
            <a:r>
              <a:rPr lang="ru-RU" dirty="0"/>
              <a:t> В. А. Функциональная нейрохирургия. Лечение тяжелых болевых синдромов // Клин, неврология под ред. акад. А. Н. Коновалова. — М., 2004. — Т. 3, ч. 2, гл. 68. — С. 403-419.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98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770344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870" y="1874873"/>
            <a:ext cx="6041660" cy="4316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45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78</TotalTime>
  <Words>1816</Words>
  <Application>Microsoft Office PowerPoint</Application>
  <PresentationFormat>Экран (4:3)</PresentationFormat>
  <Paragraphs>208</Paragraphs>
  <Slides>63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Изящная</vt:lpstr>
      <vt:lpstr>Спондилоартроз поясничного отдела позвоночника: этиология и патогенез, диагностика.  Консервативное и хирургическое лечение поясничного спондилоартроза.</vt:lpstr>
      <vt:lpstr>План лекции:</vt:lpstr>
      <vt:lpstr>Цель лекции:</vt:lpstr>
      <vt:lpstr>Задачи лекции:</vt:lpstr>
      <vt:lpstr>определение</vt:lpstr>
      <vt:lpstr>Классификация (в зависимости от расположения процесса):</vt:lpstr>
      <vt:lpstr>Статистика</vt:lpstr>
      <vt:lpstr>Статистика</vt:lpstr>
      <vt:lpstr>Анатомия спондилоартроза:</vt:lpstr>
      <vt:lpstr>Фасеточный сустав позвонка</vt:lpstr>
      <vt:lpstr>Общие сведения</vt:lpstr>
      <vt:lpstr>выделяют 4 стадии развития заболевания:</vt:lpstr>
      <vt:lpstr>выделяют 4 стадии развития заболевания:</vt:lpstr>
      <vt:lpstr>Типы спондилоартроза</vt:lpstr>
      <vt:lpstr>Типы спондилоартроза</vt:lpstr>
      <vt:lpstr>Причины спондилоартроза поясничного отдела позвоночника:</vt:lpstr>
      <vt:lpstr>Причины спондилоартроза поясничного отдела позвоночника:</vt:lpstr>
      <vt:lpstr>По этиологическому фактору выделяют следующие формы нозологии:</vt:lpstr>
      <vt:lpstr>Первичная форма</vt:lpstr>
      <vt:lpstr>Узелки гебердена и бушара</vt:lpstr>
      <vt:lpstr>По распространенности нозологии выделяют следующие формы:</vt:lpstr>
      <vt:lpstr>Локальная форма</vt:lpstr>
      <vt:lpstr>генерализованная форма</vt:lpstr>
      <vt:lpstr>Вторичный спондилоартроз сопровождается дегенеративно-дистрофическими изменениями органов на фоне иных болезней:</vt:lpstr>
      <vt:lpstr>Патогенез</vt:lpstr>
      <vt:lpstr>Патогенез</vt:lpstr>
      <vt:lpstr>Патогенез</vt:lpstr>
      <vt:lpstr>Патогенез</vt:lpstr>
      <vt:lpstr>Патогенез</vt:lpstr>
      <vt:lpstr>Патогенез</vt:lpstr>
      <vt:lpstr>Морфологическая картина</vt:lpstr>
      <vt:lpstr>Симптомы пояснично-крестцового спондилеза по рабочей классификации:</vt:lpstr>
      <vt:lpstr>Рефлекторные симптомы</vt:lpstr>
      <vt:lpstr>Люмбоишалгия</vt:lpstr>
      <vt:lpstr>Люмбалгия</vt:lpstr>
      <vt:lpstr>Люмбаго</vt:lpstr>
      <vt:lpstr>Корешковые симптомы</vt:lpstr>
      <vt:lpstr>Корешковые и сосудистые симптомы</vt:lpstr>
      <vt:lpstr>Корешковые симптомы</vt:lpstr>
      <vt:lpstr>Дегенеративно-дистрофический остеохондроз поясничного отдела позвоночника сопровождается следующими клиническими проявлениями:</vt:lpstr>
      <vt:lpstr>Выделяют 4 типа боли при спондилоартрозе позвоночника:</vt:lpstr>
      <vt:lpstr>Диагностика</vt:lpstr>
      <vt:lpstr>После этих методов назначаются инструментальные исследования:</vt:lpstr>
      <vt:lpstr>После этих методов назначаются инструментальные исследования:</vt:lpstr>
      <vt:lpstr>После этих методов назначаются инструментальные исследования:</vt:lpstr>
      <vt:lpstr>После этих методов назначаются инструментальные исследования:</vt:lpstr>
      <vt:lpstr>После этих методов назначаются инструментальные исследования:</vt:lpstr>
      <vt:lpstr>После этих методов назначаются инструментальные исследования:</vt:lpstr>
      <vt:lpstr>Диагностическая блокада</vt:lpstr>
      <vt:lpstr>лечение</vt:lpstr>
      <vt:lpstr>Медикаментозное лечение</vt:lpstr>
      <vt:lpstr>Медикаментозное лечение</vt:lpstr>
      <vt:lpstr>Медикаментозное лечение</vt:lpstr>
      <vt:lpstr>Медикаментозное лечение</vt:lpstr>
      <vt:lpstr>Медикаментозное лечение</vt:lpstr>
      <vt:lpstr>Физиотерапевтическое лечение</vt:lpstr>
      <vt:lpstr>Оперативное лечение</vt:lpstr>
      <vt:lpstr>Оперативное лечение</vt:lpstr>
      <vt:lpstr>Фасетэктомия</vt:lpstr>
      <vt:lpstr>Осложнения </vt:lpstr>
      <vt:lpstr>Профилактика </vt:lpstr>
      <vt:lpstr>Список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Спондилоартроз поясничного отдела позвоночника: этиология и патогенез, диагностика.  Консервативное и хирургическое лечение поясничного спондилоартроза.</dc:title>
  <dc:creator>Антон</dc:creator>
  <cp:lastModifiedBy>Антон</cp:lastModifiedBy>
  <cp:revision>10</cp:revision>
  <dcterms:created xsi:type="dcterms:W3CDTF">2016-10-28T09:59:12Z</dcterms:created>
  <dcterms:modified xsi:type="dcterms:W3CDTF">2016-10-28T11:17:52Z</dcterms:modified>
</cp:coreProperties>
</file>