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3" r:id="rId3"/>
    <p:sldId id="284" r:id="rId4"/>
    <p:sldId id="285" r:id="rId5"/>
    <p:sldId id="257" r:id="rId6"/>
    <p:sldId id="258" r:id="rId7"/>
    <p:sldId id="271" r:id="rId8"/>
    <p:sldId id="272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8" r:id="rId17"/>
    <p:sldId id="266" r:id="rId18"/>
    <p:sldId id="267" r:id="rId19"/>
    <p:sldId id="269" r:id="rId20"/>
    <p:sldId id="270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EAF37F0F-1510-4547-AD64-9E82F929A2C0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47C4501-2EA6-4307-BA76-C4F51AE80F8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595177"/>
            <a:ext cx="2736304" cy="3262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96752"/>
            <a:ext cx="7848600" cy="1927225"/>
          </a:xfrm>
        </p:spPr>
        <p:txBody>
          <a:bodyPr/>
          <a:lstStyle/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Спондилолистез на грудном и поясничном уровнях: клиника, диагностика, консервативное и хирургическое лечение.</a:t>
            </a:r>
          </a:p>
        </p:txBody>
      </p:sp>
    </p:spTree>
    <p:extLst>
      <p:ext uri="{BB962C8B-B14F-4D97-AF65-F5344CB8AC3E}">
        <p14:creationId xmlns:p14="http://schemas.microsoft.com/office/powerpoint/2010/main" val="259723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План лекции: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Цель лекции</a:t>
            </a:r>
          </a:p>
          <a:p>
            <a:r>
              <a:rPr lang="ru-RU" dirty="0"/>
              <a:t>Задачи лекции</a:t>
            </a:r>
          </a:p>
          <a:p>
            <a:r>
              <a:rPr lang="ru-RU" dirty="0"/>
              <a:t>Определение, этиология и патогенез </a:t>
            </a:r>
            <a:r>
              <a:rPr lang="ru-RU" dirty="0" smtClean="0"/>
              <a:t>спондилолистеза</a:t>
            </a:r>
          </a:p>
          <a:p>
            <a:r>
              <a:rPr lang="ru-RU" dirty="0" smtClean="0"/>
              <a:t>Классификация спондилолистеза</a:t>
            </a:r>
            <a:endParaRPr lang="ru-RU" dirty="0"/>
          </a:p>
          <a:p>
            <a:r>
              <a:rPr lang="ru-RU" dirty="0" smtClean="0"/>
              <a:t>Спондилолистез грудного </a:t>
            </a:r>
            <a:r>
              <a:rPr lang="ru-RU" dirty="0"/>
              <a:t>отдела </a:t>
            </a:r>
            <a:r>
              <a:rPr lang="ru-RU" dirty="0" smtClean="0"/>
              <a:t>позвоночника: </a:t>
            </a:r>
            <a:r>
              <a:rPr lang="ru-RU" dirty="0"/>
              <a:t>этиология, патогенез, </a:t>
            </a:r>
            <a:r>
              <a:rPr lang="ru-RU" dirty="0" smtClean="0"/>
              <a:t>клиника, лечение</a:t>
            </a:r>
          </a:p>
          <a:p>
            <a:r>
              <a:rPr lang="ru-RU" dirty="0" smtClean="0"/>
              <a:t>Спондилолистез поясничного отдела позвоночника: </a:t>
            </a:r>
            <a:r>
              <a:rPr lang="ru-RU" dirty="0"/>
              <a:t>этиология, патогенез, клиника, </a:t>
            </a:r>
            <a:r>
              <a:rPr lang="ru-RU" dirty="0" smtClean="0"/>
              <a:t>лечение</a:t>
            </a:r>
          </a:p>
          <a:p>
            <a:r>
              <a:rPr lang="ru-RU" dirty="0" smtClean="0"/>
              <a:t>Список </a:t>
            </a:r>
            <a:r>
              <a:rPr lang="ru-RU" dirty="0"/>
              <a:t>литературы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561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852936"/>
            <a:ext cx="5059363" cy="379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759296"/>
          </a:xfrm>
        </p:spPr>
        <p:txBody>
          <a:bodyPr/>
          <a:lstStyle/>
          <a:p>
            <a:pPr algn="ctr"/>
            <a:r>
              <a:rPr lang="ru-RU" dirty="0" smtClean="0"/>
              <a:t>Цель лекции: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80528" y="1124744"/>
            <a:ext cx="4978896" cy="5141168"/>
          </a:xfrm>
        </p:spPr>
        <p:txBody>
          <a:bodyPr/>
          <a:lstStyle/>
          <a:p>
            <a:r>
              <a:rPr lang="ru-RU" dirty="0"/>
              <a:t>Ознакомить с </a:t>
            </a:r>
            <a:r>
              <a:rPr lang="ru-RU" dirty="0" smtClean="0"/>
              <a:t>понятиями </a:t>
            </a:r>
            <a:r>
              <a:rPr lang="ru-RU" dirty="0"/>
              <a:t>«</a:t>
            </a:r>
            <a:r>
              <a:rPr lang="ru-RU" dirty="0" smtClean="0"/>
              <a:t>Спондилолистез»; с особенностями течения заболевания на грудном и поясничном уровнях,  </a:t>
            </a:r>
            <a:r>
              <a:rPr lang="ru-RU" dirty="0"/>
              <a:t>ознакомиться с причинами развития, методами диагностики и основными вариантами лечения данного заболевания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4198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Задачи лекции: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075240" cy="4925144"/>
          </a:xfrm>
        </p:spPr>
        <p:txBody>
          <a:bodyPr/>
          <a:lstStyle/>
          <a:p>
            <a:r>
              <a:rPr lang="ru-RU" dirty="0"/>
              <a:t>Задачи лекции:</a:t>
            </a:r>
            <a:br>
              <a:rPr lang="ru-RU" dirty="0"/>
            </a:br>
            <a:r>
              <a:rPr lang="ru-RU" dirty="0"/>
              <a:t>1. Ознакомить с понятием «</a:t>
            </a:r>
            <a:r>
              <a:rPr lang="ru-RU" dirty="0" smtClean="0"/>
              <a:t>Спондилолистез»;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2. Разобрать этиологию и патогенез возникновения  </a:t>
            </a:r>
            <a:r>
              <a:rPr lang="ru-RU" dirty="0" smtClean="0"/>
              <a:t>спондилолистеза грудного и поясничного отделов </a:t>
            </a:r>
            <a:r>
              <a:rPr lang="ru-RU" dirty="0"/>
              <a:t>позвоночника</a:t>
            </a:r>
          </a:p>
          <a:p>
            <a:pPr marL="0" indent="0">
              <a:buNone/>
            </a:pPr>
            <a:r>
              <a:rPr lang="ru-RU" dirty="0" smtClean="0"/>
              <a:t>  3</a:t>
            </a:r>
            <a:r>
              <a:rPr lang="ru-RU" dirty="0"/>
              <a:t>. Разобрать основными методы </a:t>
            </a:r>
            <a:r>
              <a:rPr lang="ru-RU" dirty="0" smtClean="0"/>
              <a:t>диагностики </a:t>
            </a:r>
            <a:r>
              <a:rPr lang="ru-RU" dirty="0"/>
              <a:t>и лечения данного </a:t>
            </a:r>
            <a:r>
              <a:rPr lang="ru-RU" dirty="0" smtClean="0"/>
              <a:t>заболевания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4. Научиться дифференцировать симптомы спондилолистеза разных отделов позвоночника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033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897800"/>
            <a:ext cx="6171386" cy="34877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831304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Спондилолистез — что это такое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Листез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спондилолистез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смещение структур позвоночника, а именно вышележащего позвонка относительно нижележащего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3388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Введение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Поражаться могут любые сегменты позвоночника (шейный, грудной, поясничный), но чаще всего страдают те позвонки, на которые приходится максимальная нагрузка и давление. Как правило, это сегменты L4-L5, L5-S1. Спондилолистез шейного отдела встречается гораздо реже, так как этот участок позвоночника очень гибкий и подвижный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612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Классификация: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зависимости от направления смещения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позвонка: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Латероспондилолистез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смещение позвонка относительно нижнего в стороны, различается правосторонний и левосторонний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латероспондилолистез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Антеспондилолистез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смешение позвонка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вперед.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Ретроспондилолистез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сдвиг позвонка, по сравнению с нижним, назад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84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831304"/>
          </a:xfrm>
        </p:spPr>
        <p:txBody>
          <a:bodyPr/>
          <a:lstStyle/>
          <a:p>
            <a:pPr algn="ctr"/>
            <a:r>
              <a:rPr lang="ru-RU" dirty="0" smtClean="0"/>
              <a:t>Классификация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876800"/>
          </a:xfrm>
        </p:spPr>
        <p:txBody>
          <a:bodyPr>
            <a:noAutofit/>
          </a:bodyPr>
          <a:lstStyle/>
          <a:p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Диспластический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или врожденный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развивается из-за недоразвития дужки позвонка или фасетчатых суставов, что становится причиной постепенного соскальзывания 5 поясничного позвонка. Такая форма заболевания чаще встречается у женщин, чем у мужчин.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Дегенеративный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или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псевдоспондилолистез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возрастные изменения по типу остеоартрита, старение позвоночника. Чаще всего диагностируется у людей, чей возраст превышает 40 лет.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Патологический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воспалительный или опухолевый процесс приводят к разрушению части позвонка. Структурные разрушения дужки позвонка или суставного отростка влияют на качество и подвижность всего позвонка и приводят к его смещению.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Перешеечный, или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истмич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еский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слабость суставных отростков приводит к компенсационному разрастанию соединительной ткани, что провоцирует соскальзывание вперед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вышенаходящегося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позвонка. Причиной слабости суставных отростков является их перелом, как правило, полученный в детском или подростковом возрасте. </a:t>
            </a:r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Ятрогенный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или </a:t>
            </a:r>
            <a:r>
              <a:rPr lang="ru-RU" sz="1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постхирургический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развивается как следствие удаления задних опорных структур позвонка при декомпрессии. Проявляется сильными болевыми ощущениями в пояснице и ногах спустя несколько месяцев после операции.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Посттравматический —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возникает при переломах задних опорных структур, повреждении связочного аппарата. Травмы такого рода распространены при занятиях активными видами спорта или работой, вызывающей стрессовую нагрузку на поясничный отдел позвоночника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9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700808"/>
            <a:ext cx="4843086" cy="48451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Спондилолистез грудного отдела позвоночника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777" y="2276872"/>
            <a:ext cx="3960440" cy="5061198"/>
          </a:xfrm>
        </p:spPr>
        <p:txBody>
          <a:bodyPr>
            <a:norm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грудном отделе данная патология встречается редко. Однако в результате грудного смещения может развиться язвенная болезнь, панкреатиты, гастриты. Кроме того, наибольшая опасность заключается в том, что боль ощущается не сразу.</a:t>
            </a:r>
          </a:p>
        </p:txBody>
      </p:sp>
    </p:spTree>
    <p:extLst>
      <p:ext uri="{BB962C8B-B14F-4D97-AF65-F5344CB8AC3E}">
        <p14:creationId xmlns:p14="http://schemas.microsoft.com/office/powerpoint/2010/main" val="857772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Спондилолистез грудного отдела позвоночника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876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Причины смещения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позвонков: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врожденная или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развившаяся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молодом возрасте слабость связочного аппарата, аномальное развитие позвонков, приводящее к нестабильности позвоночника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диспластическое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смещение;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дегенеративно-дистрофические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процессы в грудном отделе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остеоартроз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остеохондроз) — дегенеративная форма;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травмы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падении на спину — травматический подвывих (перелом ножки позвонка и грубое рубцевание приводит к изменению позиции);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подъем тяжестей;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оперативное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лечение патологий позвоночника;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межсуставных поверхностей позвонков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исмическая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форма (ей часто подвержены спортсмены);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опухоли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(деформация позвонков вследствие опухоли — патологический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спондилолистез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04872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Спондилолистез грудного отдела позвоночника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Смещение позвонков уменьшает межпозвоночное отверстие. В результате нервный корешок отекает, происходит рефлексогенное сокращение тканей, образуется очаг воспаления.</a:t>
            </a:r>
          </a:p>
          <a:p>
            <a:pPr marL="0" indent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смещении позвонков могут наблюдаться следующие симптомы: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области груди, общая слабость и сонливость;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боль в руках и ногах;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компрессия спинного мозга (может возникнуть, когда у пациента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ретролистез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позвонка);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боли по ходу межреберных нервов, отдающие в соответствующие органы.</a:t>
            </a:r>
          </a:p>
        </p:txBody>
      </p:sp>
    </p:spTree>
    <p:extLst>
      <p:ext uri="{BB962C8B-B14F-4D97-AF65-F5344CB8AC3E}">
        <p14:creationId xmlns:p14="http://schemas.microsoft.com/office/powerpoint/2010/main" val="4274159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Спондилолистез грудного отдела </a:t>
            </a:r>
            <a:r>
              <a:rPr lang="ru-RU" dirty="0" smtClean="0"/>
              <a:t>позвоночника: симптомы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02873"/>
            <a:ext cx="8229600" cy="4876800"/>
          </a:xfrm>
        </p:spPr>
        <p:txBody>
          <a:bodyPr/>
          <a:lstStyle/>
          <a:p>
            <a:r>
              <a:rPr lang="ru-RU" dirty="0"/>
              <a:t>Также повреждение каждого конкретного позвонка грудного отдела может спровоцировать определенные заболевания. Так, смещение первого грудного позвонка чревато астмой, кашлем, одышкой, </a:t>
            </a:r>
            <a:r>
              <a:rPr lang="ru-RU" dirty="0" smtClean="0"/>
              <a:t>затрудненным </a:t>
            </a:r>
            <a:r>
              <a:rPr lang="ru-RU" dirty="0"/>
              <a:t>дыханием, частыми болями в руках</a:t>
            </a:r>
            <a:r>
              <a:rPr lang="ru-RU" dirty="0" smtClean="0"/>
              <a:t>.</a:t>
            </a:r>
          </a:p>
          <a:p>
            <a:r>
              <a:rPr lang="ru-RU" dirty="0"/>
              <a:t>Смещение второго грудного позвонка – функциональными сердечными заболеваниями. </a:t>
            </a:r>
            <a:endParaRPr lang="ru-RU" dirty="0" smtClean="0"/>
          </a:p>
          <a:p>
            <a:r>
              <a:rPr lang="ru-RU" dirty="0"/>
              <a:t>Третьего – бронхитом, пневмонией, плевритом, гиперемией, гриппом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6357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Спондилолистез грудного отдела позвоночника: симптомы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Четвертого – желтухой, опоясывающим лишаем, болезнями желчного пузыря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Пятого – анемией, нарушением кровообращения, артритом, болезнями печени.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Шестого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желудочными заболеваниями.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Седьмого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гастритом, язвой.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Восьмого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пониженной сопротивляемостью организма.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5229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Спондилолистез грудного отдела позвоночника: симптомы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708920"/>
            <a:ext cx="8229600" cy="2399928"/>
          </a:xfrm>
        </p:spPr>
        <p:txBody>
          <a:bodyPr>
            <a:normAutofit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Девятого – заболеваниями почек, нефритом, пиелитом, отвердением артерий и хронической усталостью.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Одиннадцатого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различными кожными заболеваниями (прыщами, угрями, фурункулами и т.п.).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Двенадцатого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ревматизмом, болями в животе, некоторыми видами бесплодия.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668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Спондилолистез грудного отдела позвоночника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Выраженность симптоматики соответствует стадиям развития подвывиха: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 — смещение на 1/4 относительно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низлежащего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позвонка: боли редкие, слабовыраженные.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 — соскальзывание до 1/2: интенсивность болей нарастает, болевые приступы возникают чаще. III степень 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ротировка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3/4: происходит проседание позвоночника, болезненность ярко выраженная.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степень — соскальзывание от 3/4 до полного соскальзывания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спондилоптоз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 необратимые изменения, деформация походки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95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548680"/>
            <a:ext cx="6192688" cy="6171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5349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Диагностика спондилолистеза грудного отдела позвоночника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344144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Собранный анамнез, пальпация болезненных точек, тестирование на чувствительность кожи и мышечную силу, определение натяжения нервных корешков и проверка сухожильных рефлексов лишь помогают заподозрить подвывих в грудном отделе. Подтверждение, а также дифференциацию спондилолистеза с межпозвоночной грыжей и опухолью травматолог или остеопат получают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физикальным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исследованием: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рентгенография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МРТ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томография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58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Лечение спондилолистеза грудного отдела позвоночника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Устранение фактора воздействия и лечение причинного заболевания. В острый период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иммобилизация (гипсование, корсет), обезболивание (анальгетики,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перидуральные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блокады) и противовоспалительная терапия.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Щадящий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режим (исключение тяжелых нагрузок). Мануальное воздействие: массаж,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остеопатия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кинезиология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(мягкое возвращение позвонка в нормальное положение),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кинезиотерапия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(вытяжение позвоночника).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ЛФК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Иглорефлексотерапия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показана при безрезультативности консервативного лечения и стремительном развитии спондилолистеза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929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Лечение спондилолистеза грудного отдела позвоночника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72816"/>
            <a:ext cx="8229600" cy="3888432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Целью операции является зафиксировать поврежденный позвонок в физиологически правильном положении.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случае, если нервные и сосудистые структуры сдавливает образование на позвонке, его удаляют (опухоли, костные наросты и пр.). При смещении позвонка из-за нестабильности мышечно-связочного аппарата, производится укрепление путем наложения специальных имплантатов. Восстановительный период длится от 2 месяцев до года. В это время пациентам запрещается нагружать позвоночник и вести активный образ жизни.</a:t>
            </a:r>
          </a:p>
        </p:txBody>
      </p:sp>
    </p:spTree>
    <p:extLst>
      <p:ext uri="{BB962C8B-B14F-4D97-AF65-F5344CB8AC3E}">
        <p14:creationId xmlns:p14="http://schemas.microsoft.com/office/powerpoint/2010/main" val="2595653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Спондилолистез поясничного отдела позвоночника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Симптоматика появления и развития этого заболевания не может быть однозначной. Болезнь подразделяют на четыре стадии, на которых она проявляет себя по-разному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003" y="3207536"/>
            <a:ext cx="8847485" cy="3317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78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328" y="1396914"/>
            <a:ext cx="6048672" cy="54610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831304"/>
          </a:xfrm>
        </p:spPr>
        <p:txBody>
          <a:bodyPr/>
          <a:lstStyle/>
          <a:p>
            <a:r>
              <a:rPr lang="ru-RU" dirty="0" smtClean="0"/>
              <a:t>Причины смещений позвонков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0832" y="1052736"/>
            <a:ext cx="8229600" cy="4876800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 же что и при смещении позвонков грудного отдела, описанных выше.</a:t>
            </a:r>
          </a:p>
        </p:txBody>
      </p:sp>
    </p:spTree>
    <p:extLst>
      <p:ext uri="{BB962C8B-B14F-4D97-AF65-F5344CB8AC3E}">
        <p14:creationId xmlns:p14="http://schemas.microsoft.com/office/powerpoint/2010/main" val="1809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Спондилолистез поясничного отдела </a:t>
            </a:r>
            <a:r>
              <a:rPr lang="ru-RU" dirty="0" smtClean="0"/>
              <a:t>позвоночника: симптомы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276872"/>
            <a:ext cx="8229600" cy="3124944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стадия.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заболевания, как правило, проходит бессимптомно. Возможны единичные случаи боли в области поясницы. Усиление их может происходить при резком движении, наклонах или нагрузках.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Вторая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стадия.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Болевые ощущения становятся более частыми и могут принимать длительный характер. Особенно они чувствуются при занятиях спортом, активных движениях, поднятии тяжестей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624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Спондилолистез поясничного отдела позвоночника: симптомы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629000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Третья стадия.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 стадия уже не проходит бессимптомно, так как в тканях позвоночника происходят патологические процессы, которые дают о себе знать следующими проявлениями: сильными болями в области поясницы; скованностью движений; происходит оседание позвоночного столба по причине стирания межпозвонковых эластичных дисков. Повреждаются нервные окончания в тканях, связывающих позвоночник. по причине оседания возможно нарушение нормальной работы мочевого пузыря и прямой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кишки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2688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Спондилолистез поясничного отдела позвоночника: симптомы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629000"/>
          </a:xfrm>
        </p:spPr>
        <p:txBody>
          <a:bodyPr>
            <a:normAutofit fontScale="925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Четвертая стадия. 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доведении болезни до четвертой стадии происходят сильные необратимые изменения в строении суставов позвоночника, и проявляется она следующими симптомами: происходят изменения в походке; при ходьбе подгибаются в коленях ноги; постоянное чувство усталости; сильные боли переходят в хроническую форму; из-за болевых ощущений нет возможности долго стоять на ногах, сидеть или ходить; возможны судороги конечностей; боли в тазобедренных и коленных суставах, стопах, кистях рук, пальцах; онемение пальцев на руках и ногах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63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Диагностика спондилолистеза поясничного отдела позвоночника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Собранный анамнез, пальпация болезненных точек, тестирование на чувствительность кожи и мышечную силу, определение натяжения нервных корешков и проверка сухожильных рефлексов лишь помогают заподозрить подвывих в грудном отделе. Подтверждение, а также дифференциацию спондилолистеза с межпозвоночной грыжей и опухолью травматолог или остеопат получают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физикальным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исследованием: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рентгенография;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МРТ;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компьютерная томография.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906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772816"/>
            <a:ext cx="4247162" cy="4989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Лечение принципиально не отличается от лечения описанного выше (лечение спондилолистеза грудного отдела позвоночника)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0136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Примеры оперативного лечения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556792"/>
            <a:ext cx="7186934" cy="50203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9755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196752"/>
            <a:ext cx="3844528" cy="54148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Примеры оперативного лечения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0700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Список используемой литературы: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под ред. В.В. </a:t>
            </a:r>
            <a:r>
              <a:rPr lang="ru-RU" dirty="0" err="1"/>
              <a:t>Щедренка</a:t>
            </a:r>
            <a:r>
              <a:rPr lang="ru-RU" dirty="0"/>
              <a:t> </a:t>
            </a:r>
            <a:r>
              <a:rPr lang="ru-RU" dirty="0" err="1"/>
              <a:t>рец</a:t>
            </a:r>
            <a:r>
              <a:rPr lang="ru-RU" dirty="0"/>
              <a:t>.: Н.П. Рябуха, Т.А. </a:t>
            </a:r>
            <a:r>
              <a:rPr lang="ru-RU" dirty="0" err="1"/>
              <a:t>Скоромец</a:t>
            </a:r>
            <a:r>
              <a:rPr lang="ru-RU" dirty="0"/>
              <a:t>: Малоинвазивная хирургия дегенеративных заболеваний позвоночника. - СПб.: РНХИ им. проф. А.Л. Поленова, 2011</a:t>
            </a:r>
          </a:p>
          <a:p>
            <a:r>
              <a:rPr lang="ru-RU" dirty="0"/>
              <a:t>А.А. Потапов, Л.Б. </a:t>
            </a:r>
            <a:r>
              <a:rPr lang="ru-RU" dirty="0" err="1"/>
              <a:t>Лихтерман</a:t>
            </a:r>
            <a:r>
              <a:rPr lang="ru-RU" dirty="0"/>
              <a:t>, В.Л. </a:t>
            </a:r>
            <a:r>
              <a:rPr lang="ru-RU" dirty="0" err="1"/>
              <a:t>Зельман</a:t>
            </a:r>
            <a:r>
              <a:rPr lang="ru-RU" dirty="0"/>
              <a:t> и др.; Под ред.: А.А. Потапова, Л.Б. </a:t>
            </a:r>
            <a:r>
              <a:rPr lang="ru-RU" dirty="0" err="1"/>
              <a:t>Лихтермана</a:t>
            </a:r>
            <a:r>
              <a:rPr lang="ru-RU" dirty="0"/>
              <a:t>: Доказательная </a:t>
            </a:r>
            <a:r>
              <a:rPr lang="ru-RU" dirty="0" err="1"/>
              <a:t>нейротравматология</a:t>
            </a:r>
            <a:r>
              <a:rPr lang="ru-RU" dirty="0"/>
              <a:t>. - М.: НИИ </a:t>
            </a:r>
            <a:r>
              <a:rPr lang="ru-RU" dirty="0" err="1"/>
              <a:t>нейрохиругрии</a:t>
            </a:r>
            <a:r>
              <a:rPr lang="ru-RU" dirty="0"/>
              <a:t> им. Н.Н. Бурденко РАМН, 2003</a:t>
            </a:r>
          </a:p>
          <a:p>
            <a:r>
              <a:rPr lang="ru-RU" dirty="0"/>
              <a:t>Назаров В.М.: Неврология и нейрохирургия. - М.: Академия, 2010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325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229600" cy="4629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869160"/>
            <a:ext cx="8229600" cy="99060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239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Ясность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122</TotalTime>
  <Words>1435</Words>
  <Application>Microsoft Office PowerPoint</Application>
  <PresentationFormat>Экран (4:3)</PresentationFormat>
  <Paragraphs>106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Ясность</vt:lpstr>
      <vt:lpstr>Спондилолистез на грудном и поясничном уровнях: клиника, диагностика, консервативное и хирургическое лечение.</vt:lpstr>
      <vt:lpstr>План лекции:</vt:lpstr>
      <vt:lpstr>Цель лекции:</vt:lpstr>
      <vt:lpstr>Задачи лекции:</vt:lpstr>
      <vt:lpstr>Спондилолистез — что это такое?</vt:lpstr>
      <vt:lpstr>Введение</vt:lpstr>
      <vt:lpstr>Классификация:</vt:lpstr>
      <vt:lpstr>Классификация</vt:lpstr>
      <vt:lpstr>Спондилолистез грудного отдела позвоночника</vt:lpstr>
      <vt:lpstr>Спондилолистез грудного отдела позвоночника</vt:lpstr>
      <vt:lpstr>Спондилолистез грудного отдела позвоночника</vt:lpstr>
      <vt:lpstr>Спондилолистез грудного отдела позвоночника: симптомы</vt:lpstr>
      <vt:lpstr>Спондилолистез грудного отдела позвоночника: симптомы</vt:lpstr>
      <vt:lpstr>Спондилолистез грудного отдела позвоночника: симптомы</vt:lpstr>
      <vt:lpstr>Спондилолистез грудного отдела позвоночника</vt:lpstr>
      <vt:lpstr>Презентация PowerPoint</vt:lpstr>
      <vt:lpstr>Диагностика спондилолистеза грудного отдела позвоночника</vt:lpstr>
      <vt:lpstr>Лечение спондилолистеза грудного отдела позвоночника</vt:lpstr>
      <vt:lpstr>Лечение спондилолистеза грудного отдела позвоночника</vt:lpstr>
      <vt:lpstr>Спондилолистез поясничного отдела позвоночника</vt:lpstr>
      <vt:lpstr>Причины смещений позвонков</vt:lpstr>
      <vt:lpstr>Спондилолистез поясничного отдела позвоночника: симптомы</vt:lpstr>
      <vt:lpstr>Спондилолистез поясничного отдела позвоночника: симптомы</vt:lpstr>
      <vt:lpstr>Спондилолистез поясничного отдела позвоночника: симптомы</vt:lpstr>
      <vt:lpstr>Диагностика спондилолистеза поясничного отдела позвоночника</vt:lpstr>
      <vt:lpstr>Лечение принципиально не отличается от лечения описанного выше (лечение спондилолистеза грудного отдела позвоночника)</vt:lpstr>
      <vt:lpstr>Примеры оперативного лечения</vt:lpstr>
      <vt:lpstr>Примеры оперативного лечения</vt:lpstr>
      <vt:lpstr>Список используемой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Спондилолистез на грудном и поясничном уровнях: клиника, диагностика, консервативное и хирургическое лечение.</dc:title>
  <dc:creator>Антон</dc:creator>
  <cp:lastModifiedBy>Антон</cp:lastModifiedBy>
  <cp:revision>10</cp:revision>
  <dcterms:created xsi:type="dcterms:W3CDTF">2016-10-27T17:22:45Z</dcterms:created>
  <dcterms:modified xsi:type="dcterms:W3CDTF">2016-10-27T19:25:08Z</dcterms:modified>
</cp:coreProperties>
</file>