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5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689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151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805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156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39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951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60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473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62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623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9549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E703D16-3E41-4C77-979A-2B59410DA25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871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8A72A-0EA3-484F-AF07-A1396DF1C831}" type="datetimeFigureOut">
              <a:rPr lang="ru-RU" smtClean="0"/>
              <a:t>29.10.2016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ABE79-4878-4A35-A704-AE3EBCD790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97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zaspiny.ru/gryzha/dorzalniye.html" TargetMode="External"/><Relationship Id="rId2" Type="http://schemas.openxmlformats.org/officeDocument/2006/relationships/hyperlink" Target="http://zaspiny.ru/raznoye/spinnoy-mozg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zaspiny.ru/smesheniya/poyasnichnie-pozvokki.html" TargetMode="External"/><Relationship Id="rId4" Type="http://schemas.openxmlformats.org/officeDocument/2006/relationships/hyperlink" Target="http://zaspiny.ru/gryzha/sekvestrirovannaya.html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7"/>
            <a:ext cx="8208912" cy="5904656"/>
          </a:xfrm>
        </p:spPr>
        <p:txBody>
          <a:bodyPr>
            <a:normAutofit/>
          </a:bodyPr>
          <a:lstStyle/>
          <a:p>
            <a:r>
              <a:rPr lang="ru-RU" i="1" dirty="0"/>
              <a:t>Дегенеративный стеноз позвоночного канала на шейном уровне. Факторы компрессии спинного мозга и его корешков. Шейная </a:t>
            </a:r>
            <a:r>
              <a:rPr lang="ru-RU" i="1" dirty="0" err="1"/>
              <a:t>миелопатия</a:t>
            </a:r>
            <a:r>
              <a:rPr lang="ru-RU" i="1" dirty="0"/>
              <a:t>. Консервативное и хирургическое лечение шейного спондилоартроза..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603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егенеративный стеноз позвоночного канала на шейном уровне. Факторы компрессии спинного мозга и его корешков. Шейная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миелопатия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Консервативное и хирургическое лечение шейного спондилоартроза.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1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Рассмотреть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егенеративный стеноз позвоночного канала на шейном уровне.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Рассмотреть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акторы компрессии спинного мозга и его корешков.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Рассмотреть 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ейную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миелопатию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Рассмотреть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онсервативное и хирургическое лечение шейного спондилоартроза.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3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800" b="1">
                <a:solidFill>
                  <a:schemeClr val="accent2"/>
                </a:solidFill>
              </a:rPr>
              <a:t>Актуальность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400" b="1"/>
              <a:t>При оценке отдаленных результатов лечения стеноза позвоночного канала по данным 56 зарубежных клиник плохие результаты получены у 16% и очень плохие - у 6% больных [</a:t>
            </a:r>
            <a:r>
              <a:rPr lang="en-US" sz="2400" b="1"/>
              <a:t>Fan</a:t>
            </a:r>
            <a:r>
              <a:rPr lang="ru-RU" sz="2400" b="1"/>
              <a:t>  </a:t>
            </a:r>
            <a:r>
              <a:rPr lang="en-US" sz="2400" b="1"/>
              <a:t>Y</a:t>
            </a:r>
            <a:r>
              <a:rPr lang="ru-RU" sz="2400" b="1"/>
              <a:t>.</a:t>
            </a:r>
            <a:r>
              <a:rPr lang="en-US" sz="2400" b="1"/>
              <a:t>F</a:t>
            </a:r>
            <a:r>
              <a:rPr lang="ru-RU" sz="2400" b="1"/>
              <a:t>. </a:t>
            </a:r>
            <a:r>
              <a:rPr lang="en-US" sz="2400" b="1"/>
              <a:t>et al</a:t>
            </a:r>
            <a:r>
              <a:rPr lang="ru-RU" sz="2400" b="1"/>
              <a:t>., 2005].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/>
              <a:t>Наиболее частыми причинами неудач оперативного лечения поясничного корешкового компрессионного синдрома является недооценка: </a:t>
            </a:r>
          </a:p>
          <a:p>
            <a:pPr>
              <a:lnSpc>
                <a:spcPct val="90000"/>
              </a:lnSpc>
            </a:pPr>
            <a:r>
              <a:rPr lang="ru-RU" sz="2400" b="1">
                <a:solidFill>
                  <a:schemeClr val="accent2"/>
                </a:solidFill>
              </a:rPr>
              <a:t>латерального стеноза</a:t>
            </a:r>
            <a:r>
              <a:rPr lang="ru-RU" sz="2400" b="1"/>
              <a:t> в 57-58%,</a:t>
            </a:r>
          </a:p>
          <a:p>
            <a:pPr>
              <a:lnSpc>
                <a:spcPct val="90000"/>
              </a:lnSpc>
            </a:pPr>
            <a:r>
              <a:rPr lang="ru-RU" sz="2400" b="1">
                <a:solidFill>
                  <a:schemeClr val="accent2"/>
                </a:solidFill>
              </a:rPr>
              <a:t>центрального стеноза</a:t>
            </a:r>
            <a:r>
              <a:rPr lang="ru-RU" sz="2400" b="1"/>
              <a:t> позвоночного канала в 7-14%. </a:t>
            </a:r>
          </a:p>
        </p:txBody>
      </p:sp>
    </p:spTree>
    <p:extLst>
      <p:ext uri="{BB962C8B-B14F-4D97-AF65-F5344CB8AC3E}">
        <p14:creationId xmlns:p14="http://schemas.microsoft.com/office/powerpoint/2010/main" val="201562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ru-RU" sz="240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651500" y="404813"/>
            <a:ext cx="3035300" cy="5721350"/>
          </a:xfrm>
        </p:spPr>
        <p:txBody>
          <a:bodyPr/>
          <a:lstStyle/>
          <a:p>
            <a:r>
              <a:rPr lang="ru-RU" sz="2400" b="1" i="1"/>
              <a:t>Взаимоотношения структур шейных позвонков, строение позвоночного канала </a:t>
            </a:r>
            <a:r>
              <a:rPr lang="ru-RU" sz="2000" b="1" i="1"/>
              <a:t>(«</a:t>
            </a:r>
            <a:r>
              <a:rPr lang="ru-RU" sz="2000" b="1" i="1">
                <a:solidFill>
                  <a:schemeClr val="accent2"/>
                </a:solidFill>
              </a:rPr>
              <a:t>центрального канала</a:t>
            </a:r>
            <a:r>
              <a:rPr lang="ru-RU" sz="2000" b="1" i="1"/>
              <a:t> позвоночника») и межпозвонковых отверстий («</a:t>
            </a:r>
            <a:r>
              <a:rPr lang="ru-RU" sz="2000" b="1" i="1">
                <a:solidFill>
                  <a:schemeClr val="accent2"/>
                </a:solidFill>
              </a:rPr>
              <a:t>латеральных каналов</a:t>
            </a:r>
            <a:r>
              <a:rPr lang="ru-RU" sz="2000" b="1" i="1"/>
              <a:t> позвоночника») [</a:t>
            </a:r>
            <a:r>
              <a:rPr lang="en-US" sz="2000" b="1" i="1"/>
              <a:t>Epstein M</a:t>
            </a:r>
            <a:r>
              <a:rPr lang="ru-RU" sz="2000" b="1" i="1"/>
              <a:t>.</a:t>
            </a:r>
            <a:r>
              <a:rPr lang="en-US" sz="2000" b="1" i="1"/>
              <a:t>E</a:t>
            </a:r>
            <a:r>
              <a:rPr lang="ru-RU" sz="2000" b="1" i="1"/>
              <a:t>., 2002].</a:t>
            </a:r>
            <a:r>
              <a:rPr lang="ru-RU" sz="2000"/>
              <a:t> </a:t>
            </a: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6151" name="Object 7"/>
          <p:cNvGraphicFramePr>
            <a:graphicFrameLocks noChangeAspect="1"/>
          </p:cNvGraphicFramePr>
          <p:nvPr/>
        </p:nvGraphicFramePr>
        <p:xfrm>
          <a:off x="0" y="0"/>
          <a:ext cx="537845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3" imgW="6072232" imgH="6715174" progId="MSPhotoEd.3">
                  <p:embed/>
                </p:oleObj>
              </mc:Choice>
              <mc:Fallback>
                <p:oleObj r:id="rId3" imgW="6072232" imgH="671517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bright="-18000" contras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3947" r="4944" b="17845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37845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760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Движения в шейных дугоотростчатых суставах</a:t>
            </a:r>
            <a:r>
              <a:rPr lang="ru-RU"/>
              <a:t> 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27538" y="1125538"/>
            <a:ext cx="4259262" cy="54721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Суставные щели шейных ДС образуют с фронтальной плоскостью угол 42-47º. В этих плоских суставах возможны движения практически в любом направлении, особенно в сторону сгибания.</a:t>
            </a:r>
          </a:p>
          <a:p>
            <a:pPr>
              <a:lnSpc>
                <a:spcPct val="80000"/>
              </a:lnSpc>
            </a:pPr>
            <a:r>
              <a:rPr lang="ru-RU" sz="2000"/>
              <a:t>Ротация позвонка возможна в пределах 5-7º. Она сочетается с латерофлексией в одноименную сторону в связи с тем, что нижний суставной отросток с противоположной стороны, смещаясь вперед с верхнего суставного отростка нижележащего позвонка, непременно поднимается вверх по его наклонной плоскости. 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8201" name="Object 9"/>
          <p:cNvGraphicFramePr>
            <a:graphicFrameLocks noChangeAspect="1"/>
          </p:cNvGraphicFramePr>
          <p:nvPr>
            <p:ph sz="half" idx="1"/>
          </p:nvPr>
        </p:nvGraphicFramePr>
        <p:xfrm>
          <a:off x="457200" y="2219325"/>
          <a:ext cx="4038600" cy="328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3" imgW="7419048" imgH="6039693" progId="MSPhotoEd.3">
                  <p:embed/>
                </p:oleObj>
              </mc:Choice>
              <mc:Fallback>
                <p:oleObj r:id="rId3" imgW="7419048" imgH="603969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2907" b="7529"/>
                      <a:stretch>
                        <a:fillRect/>
                      </a:stretch>
                    </p:blipFill>
                    <p:spPr bwMode="auto">
                      <a:xfrm>
                        <a:off x="457200" y="2219325"/>
                        <a:ext cx="4038600" cy="3287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00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6" name="Rectangle 4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Клиническое значение врожденного стеноза шейного межпозвонкового отверстия (канала)</a:t>
            </a:r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2400"/>
              <a:t>Ширина </a:t>
            </a:r>
            <a:r>
              <a:rPr lang="ru-RU" sz="2400" b="1"/>
              <a:t>межпозвоночного отверстия (канала)</a:t>
            </a:r>
            <a:r>
              <a:rPr lang="ru-RU" sz="2400"/>
              <a:t> составляет 12-14 мм и сужение его меньше 12-ти мм считают стенозированным.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/>
              <a:t>Площадь межпозвонковых отверстий превышает сечение корешков в 2-3 раза, поэтому </a:t>
            </a:r>
            <a:r>
              <a:rPr lang="ru-RU" sz="2400">
                <a:solidFill>
                  <a:srgbClr val="FF0000"/>
                </a:solidFill>
              </a:rPr>
              <a:t>клиническое значение имеет</a:t>
            </a:r>
            <a:r>
              <a:rPr lang="ru-RU" sz="2400"/>
              <a:t> не врожденный стеноз, а </a:t>
            </a:r>
            <a:r>
              <a:rPr lang="ru-RU" sz="2400">
                <a:solidFill>
                  <a:srgbClr val="FF0000"/>
                </a:solidFill>
              </a:rPr>
              <a:t>приобретенный (патологический) стеноз, особенно в сочетании с врожденным.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2400"/>
              <a:t>При врожденном стенозе шейного отдела ПК и МПО уменьшается их поперечный размер, что облегчает сдавление корешка даже небольшими «остеофитами» суставных отростков или унковертебральных сочленений, небольшой фораминальной грыжей диска. </a:t>
            </a:r>
          </a:p>
          <a:p>
            <a:pPr>
              <a:lnSpc>
                <a:spcPct val="80000"/>
              </a:lnSpc>
            </a:pPr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83787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000" b="1"/>
              <a:t>На шейных спондилограммах в косой проекции хорошо дифференцируются структуры позвонков, формирующие стенки межпозвонковых отверстий</a:t>
            </a:r>
            <a:r>
              <a:rPr lang="ru-RU" sz="1800"/>
              <a:t> 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708400" y="1600200"/>
            <a:ext cx="5256213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	Определяется не только врожденный латеральный стеноз, но также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000"/>
              <a:t>	</a:t>
            </a:r>
            <a:r>
              <a:rPr lang="ru-RU" sz="2000">
                <a:solidFill>
                  <a:srgbClr val="FF0000"/>
                </a:solidFill>
              </a:rPr>
              <a:t>причины приобретенного (патологического)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000">
                <a:solidFill>
                  <a:srgbClr val="FF0000"/>
                </a:solidFill>
              </a:rPr>
              <a:t>	стенозирования МПО: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000"/>
              <a:t>	</a:t>
            </a:r>
            <a:r>
              <a:rPr lang="ru-RU" sz="2000" b="1"/>
              <a:t>сзади</a:t>
            </a:r>
            <a:r>
              <a:rPr lang="ru-RU" sz="2000"/>
              <a:t> «остеофитами» суставных отростков или гипертрофированной желтой связкой, </a:t>
            </a:r>
          </a:p>
          <a:p>
            <a:pPr>
              <a:lnSpc>
                <a:spcPct val="90000"/>
              </a:lnSpc>
            </a:pPr>
            <a:r>
              <a:rPr lang="ru-RU" sz="2000"/>
              <a:t>а </a:t>
            </a:r>
            <a:r>
              <a:rPr lang="ru-RU" sz="2000" b="1"/>
              <a:t>спереди</a:t>
            </a:r>
            <a:r>
              <a:rPr lang="ru-RU" sz="2000"/>
              <a:t> - фораминальной грыжей диска или костно-хрящевыми разрастаниями задних отделов унко-вертебральных сочленений</a:t>
            </a:r>
          </a:p>
        </p:txBody>
      </p:sp>
      <p:pic>
        <p:nvPicPr>
          <p:cNvPr id="36871" name="Picture 7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557338"/>
            <a:ext cx="3403600" cy="45259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06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800" b="1">
                <a:solidFill>
                  <a:schemeClr val="accent2"/>
                </a:solidFill>
              </a:rPr>
              <a:t>Межпозвонковое отверстие («латеральный канал»)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>
                <a:solidFill>
                  <a:schemeClr val="accent2"/>
                </a:solidFill>
              </a:rPr>
              <a:t>Врожденный латеральный стеноз формируется при укорочении ножек дуг или пластин позвонков, при более фронтальном их расположении.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>
                <a:solidFill>
                  <a:srgbClr val="FF0000"/>
                </a:solidFill>
              </a:rPr>
              <a:t>Приобретенное</a:t>
            </a:r>
            <a:r>
              <a:rPr lang="ru-RU" sz="2400"/>
              <a:t> (патологическое) стенозирование этого отверстия вызывают: </a:t>
            </a:r>
          </a:p>
          <a:p>
            <a:pPr>
              <a:lnSpc>
                <a:spcPct val="90000"/>
              </a:lnSpc>
            </a:pPr>
            <a:r>
              <a:rPr lang="ru-RU" sz="2400"/>
              <a:t>сзади и латерально - костно-хрящевые разрастания ДС и гипертрофированная желтая связка;</a:t>
            </a:r>
          </a:p>
          <a:p>
            <a:pPr>
              <a:lnSpc>
                <a:spcPct val="90000"/>
              </a:lnSpc>
            </a:pPr>
            <a:r>
              <a:rPr lang="ru-RU" sz="2400"/>
              <a:t> спереди и медиально - унко-вертебральные разрастания и фораминальная грыжа межпозвонкового диска, </a:t>
            </a:r>
          </a:p>
          <a:p>
            <a:pPr>
              <a:lnSpc>
                <a:spcPct val="90000"/>
              </a:lnSpc>
            </a:pPr>
            <a:r>
              <a:rPr lang="ru-RU" sz="2400">
                <a:solidFill>
                  <a:schemeClr val="accent2"/>
                </a:solidFill>
              </a:rPr>
              <a:t>а также спаечный процесс в корешковой манжетке.</a:t>
            </a:r>
          </a:p>
        </p:txBody>
      </p:sp>
    </p:spTree>
    <p:extLst>
      <p:ext uri="{BB962C8B-B14F-4D97-AF65-F5344CB8AC3E}">
        <p14:creationId xmlns:p14="http://schemas.microsoft.com/office/powerpoint/2010/main" val="286858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6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ln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/>
              <a:t>Клиническое значение врожденного стеноза позвоночного канала</a:t>
            </a:r>
          </a:p>
        </p:txBody>
      </p:sp>
      <p:sp>
        <p:nvSpPr>
          <p:cNvPr id="3277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1175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По данным </a:t>
            </a:r>
            <a:r>
              <a:rPr lang="en-US" sz="2800"/>
              <a:t>Hasegava</a:t>
            </a:r>
            <a:r>
              <a:rPr lang="ru-RU" sz="2800"/>
              <a:t> Т. </a:t>
            </a:r>
            <a:r>
              <a:rPr lang="en-US" sz="2800"/>
              <a:t>Et al</a:t>
            </a:r>
            <a:r>
              <a:rPr lang="ru-RU" sz="2800"/>
              <a:t>., 1995; </a:t>
            </a:r>
            <a:r>
              <a:rPr lang="en-US" sz="2800"/>
              <a:t>Fan</a:t>
            </a:r>
            <a:r>
              <a:rPr lang="ru-RU" sz="2800"/>
              <a:t>  </a:t>
            </a:r>
            <a:r>
              <a:rPr lang="en-US" sz="2800"/>
              <a:t>Y</a:t>
            </a:r>
            <a:r>
              <a:rPr lang="ru-RU" sz="2800"/>
              <a:t>.</a:t>
            </a:r>
            <a:r>
              <a:rPr lang="en-US" sz="2800"/>
              <a:t>F</a:t>
            </a:r>
            <a:r>
              <a:rPr lang="ru-RU" sz="2800"/>
              <a:t>., 2002; </a:t>
            </a:r>
            <a:r>
              <a:rPr lang="en-US" sz="2800"/>
              <a:t>Fuster S</a:t>
            </a:r>
            <a:r>
              <a:rPr lang="ru-RU" sz="2800"/>
              <a:t>., 2007, врожденный стеноз позвоночного канала (ПК) на шейном уровне встречается у 24,6% всего населения. </a:t>
            </a:r>
          </a:p>
          <a:p>
            <a:pPr>
              <a:buFontTx/>
              <a:buNone/>
            </a:pPr>
            <a:r>
              <a:rPr lang="ru-RU" sz="2800"/>
              <a:t>Узким, считается </a:t>
            </a:r>
            <a:r>
              <a:rPr lang="ru-RU" sz="2800" b="1"/>
              <a:t>позвоночный канал</a:t>
            </a:r>
            <a:r>
              <a:rPr lang="ru-RU" sz="2800"/>
              <a:t>, сагиттальный диаметр которого составляет менее 15 мм. Средние его размеры составляют 17 мм (от 12 до 22 мм). Сагиттальный </a:t>
            </a:r>
            <a:r>
              <a:rPr lang="ru-RU" sz="2800" b="1"/>
              <a:t>диаметр спинного мозга</a:t>
            </a:r>
            <a:r>
              <a:rPr lang="ru-RU" sz="2800"/>
              <a:t> отличается постоянством, составляя 8,5-9 мм. </a:t>
            </a:r>
          </a:p>
        </p:txBody>
      </p:sp>
    </p:spTree>
    <p:extLst>
      <p:ext uri="{BB962C8B-B14F-4D97-AF65-F5344CB8AC3E}">
        <p14:creationId xmlns:p14="http://schemas.microsoft.com/office/powerpoint/2010/main" val="246123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51216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Компрессия спинного мозга причины и симптомы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Стать </a:t>
            </a:r>
            <a:r>
              <a:rPr lang="ru-RU" dirty="0"/>
              <a:t>причиной сдавливания </a:t>
            </a:r>
            <a:r>
              <a:rPr lang="ru-RU" dirty="0">
                <a:hlinkClick r:id="rId2" tooltip="Функции серого вещества спинного мозга"/>
              </a:rPr>
              <a:t>спинного мозга</a:t>
            </a:r>
            <a:r>
              <a:rPr lang="ru-RU" dirty="0"/>
              <a:t> могут:</a:t>
            </a:r>
          </a:p>
          <a:p>
            <a:pPr fontAlgn="base"/>
            <a:r>
              <a:rPr lang="ru-RU" dirty="0" err="1"/>
              <a:t>Дискогенная</a:t>
            </a:r>
            <a:r>
              <a:rPr lang="ru-RU" dirty="0"/>
              <a:t> </a:t>
            </a:r>
            <a:r>
              <a:rPr lang="ru-RU" dirty="0" err="1"/>
              <a:t>дорсопатия</a:t>
            </a:r>
            <a:r>
              <a:rPr lang="ru-RU" dirty="0"/>
              <a:t>:</a:t>
            </a:r>
          </a:p>
          <a:p>
            <a:pPr lvl="1" fontAlgn="base"/>
            <a:r>
              <a:rPr lang="ru-RU" dirty="0">
                <a:hlinkClick r:id="rId3" tooltip="Дорзальная грыжа"/>
              </a:rPr>
              <a:t>дорзальные грыжи</a:t>
            </a:r>
            <a:r>
              <a:rPr lang="ru-RU" dirty="0"/>
              <a:t> большого размера</a:t>
            </a:r>
          </a:p>
          <a:p>
            <a:pPr lvl="1" fontAlgn="base"/>
            <a:r>
              <a:rPr lang="ru-RU" dirty="0">
                <a:hlinkClick r:id="rId4" tooltip="Как лечится от выпавшей грыжи позвоночника?"/>
              </a:rPr>
              <a:t>секвестрированные грыжи</a:t>
            </a:r>
            <a:endParaRPr lang="ru-RU" dirty="0"/>
          </a:p>
          <a:p>
            <a:pPr lvl="1" fontAlgn="base"/>
            <a:r>
              <a:rPr lang="ru-RU" dirty="0">
                <a:hlinkClick r:id="rId5" tooltip="Смещение позвонка в пояснице"/>
              </a:rPr>
              <a:t>смещение</a:t>
            </a:r>
            <a:r>
              <a:rPr lang="ru-RU" dirty="0"/>
              <a:t> и выпадение диска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686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Компрессия спинного мозга причины и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Травмы </a:t>
            </a:r>
            <a:r>
              <a:rPr lang="ru-RU" dirty="0"/>
              <a:t>позвоночника, приводящие к его повреждению либо отеку</a:t>
            </a:r>
          </a:p>
          <a:p>
            <a:pPr fontAlgn="base"/>
            <a:r>
              <a:rPr lang="ru-RU" dirty="0"/>
              <a:t>Инфекционный </a:t>
            </a:r>
            <a:r>
              <a:rPr lang="ru-RU" dirty="0" err="1"/>
              <a:t>эпидуральный</a:t>
            </a:r>
            <a:r>
              <a:rPr lang="ru-RU" dirty="0"/>
              <a:t> абсцесс</a:t>
            </a:r>
          </a:p>
          <a:p>
            <a:pPr fontAlgn="base"/>
            <a:r>
              <a:rPr lang="ru-RU" dirty="0"/>
              <a:t>Экстрамедуллярные и интрамедуллярные опухоли</a:t>
            </a:r>
          </a:p>
          <a:p>
            <a:pPr fontAlgn="base"/>
            <a:r>
              <a:rPr lang="ru-RU" dirty="0"/>
              <a:t>Метастазы от первичных опухолей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541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Типы </a:t>
            </a:r>
            <a:r>
              <a:rPr lang="ru-RU" b="1" dirty="0"/>
              <a:t>КСМ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i="1" dirty="0" smtClean="0"/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b="1" i="1" dirty="0" smtClean="0"/>
              <a:t>Компрессия </a:t>
            </a:r>
            <a:r>
              <a:rPr lang="ru-RU" b="1" i="1" dirty="0"/>
              <a:t>спинного мозга может появиться за считанные часы, приняв острую форму, а также перейти в подострый или хронический </a:t>
            </a:r>
            <a:r>
              <a:rPr lang="ru-RU" b="1" i="1" dirty="0" smtClean="0"/>
              <a:t>процесс!!!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0699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i="1" dirty="0"/>
              <a:t>Острая форма часто наблюдается при</a:t>
            </a:r>
            <a:r>
              <a:rPr lang="ru-RU" dirty="0" smtClean="0"/>
              <a:t>:</a:t>
            </a:r>
          </a:p>
          <a:p>
            <a:pPr fontAlgn="base"/>
            <a:r>
              <a:rPr lang="ru-RU" dirty="0" err="1" smtClean="0"/>
              <a:t>оскольчатых</a:t>
            </a:r>
            <a:r>
              <a:rPr lang="ru-RU" dirty="0" smtClean="0"/>
              <a:t> </a:t>
            </a:r>
            <a:r>
              <a:rPr lang="ru-RU" dirty="0"/>
              <a:t>травмах</a:t>
            </a:r>
          </a:p>
          <a:p>
            <a:pPr fontAlgn="base"/>
            <a:r>
              <a:rPr lang="ru-RU" dirty="0"/>
              <a:t>компрессионных переломах позвонков, сопровождающихся смещением его фрагментов</a:t>
            </a:r>
          </a:p>
          <a:p>
            <a:pPr fontAlgn="base"/>
            <a:r>
              <a:rPr lang="ru-RU" dirty="0"/>
              <a:t>спонтанной </a:t>
            </a:r>
            <a:r>
              <a:rPr lang="ru-RU" dirty="0" err="1"/>
              <a:t>эпидуральной</a:t>
            </a:r>
            <a:r>
              <a:rPr lang="ru-RU" dirty="0"/>
              <a:t> гематоме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88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i="1" dirty="0"/>
              <a:t>Причины подострой формы</a:t>
            </a:r>
            <a:r>
              <a:rPr lang="ru-RU" dirty="0" smtClean="0"/>
              <a:t>:</a:t>
            </a:r>
          </a:p>
          <a:p>
            <a:pPr fontAlgn="base"/>
            <a:r>
              <a:rPr lang="ru-RU" dirty="0" smtClean="0"/>
              <a:t>Метастатические </a:t>
            </a:r>
            <a:r>
              <a:rPr lang="ru-RU" dirty="0"/>
              <a:t>опухоли</a:t>
            </a:r>
          </a:p>
          <a:p>
            <a:pPr fontAlgn="base"/>
            <a:r>
              <a:rPr lang="ru-RU" dirty="0"/>
              <a:t>Абсцессы и гематомы</a:t>
            </a:r>
          </a:p>
          <a:p>
            <a:pPr fontAlgn="base"/>
            <a:r>
              <a:rPr lang="ru-RU" dirty="0"/>
              <a:t>Повреждение межпозвоночного диска</a:t>
            </a:r>
          </a:p>
          <a:p>
            <a:pPr marL="0" indent="0">
              <a:buNone/>
            </a:pPr>
            <a:r>
              <a:rPr lang="ru-RU" i="1" dirty="0"/>
              <a:t>Развиться подострый тип компрессии может в течение нескольких дней или недель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579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3010346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Хроническая компрессия развивается медленно: порой этот период растягивается на многие месяцы и даже годы.</a:t>
            </a:r>
            <a:b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Основой формирующейся патологии становятся: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573016"/>
            <a:ext cx="8219256" cy="2553147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 smtClean="0"/>
              <a:t>Протрузии</a:t>
            </a:r>
            <a:r>
              <a:rPr lang="ru-RU" dirty="0" smtClean="0"/>
              <a:t>, грыжи, и остеофиты на фоне стеноза позвоночного канала</a:t>
            </a:r>
          </a:p>
          <a:p>
            <a:r>
              <a:rPr lang="ru-RU" dirty="0" smtClean="0"/>
              <a:t>Опухоли спинного мозга и медленно растущие образования за его переделами</a:t>
            </a:r>
          </a:p>
          <a:p>
            <a:r>
              <a:rPr lang="ru-RU" dirty="0" smtClean="0"/>
              <a:t>Патологические соединения артерий и вен (</a:t>
            </a:r>
            <a:r>
              <a:rPr lang="ru-RU" dirty="0" err="1" smtClean="0"/>
              <a:t>мальформации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345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Шейная </a:t>
            </a:r>
            <a:r>
              <a:rPr lang="ru-RU" dirty="0" err="1" smtClean="0"/>
              <a:t>миелопатия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Шейная </a:t>
            </a:r>
            <a:r>
              <a:rPr lang="ru-RU" dirty="0" err="1" smtClean="0"/>
              <a:t>миелопатия</a:t>
            </a:r>
            <a:r>
              <a:rPr lang="ru-RU" dirty="0" smtClean="0"/>
              <a:t> представляет собой заболевание, которое характеризуется повреждениями спинного </a:t>
            </a:r>
            <a:r>
              <a:rPr lang="ru-RU" dirty="0" err="1" smtClean="0"/>
              <a:t>мозга.Иначе</a:t>
            </a:r>
            <a:r>
              <a:rPr lang="ru-RU" dirty="0" smtClean="0"/>
              <a:t> говоря, она затрагивает первые 7 позвонков в области шеи.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46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Шейная </a:t>
            </a:r>
            <a:r>
              <a:rPr lang="ru-RU" dirty="0" err="1" smtClean="0"/>
              <a:t>миелопатия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b="1" dirty="0" err="1" smtClean="0"/>
              <a:t>Миелопатические</a:t>
            </a:r>
            <a:r>
              <a:rPr lang="ru-RU" b="1" dirty="0" smtClean="0"/>
              <a:t> симптомы проявляются сенсорными, двигательными и рефлекторными нарушениями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29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525963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b="1" i="1" dirty="0"/>
              <a:t>Частичными и полными выпадениями чувствительности</a:t>
            </a:r>
            <a:endParaRPr lang="ru-RU" b="1" dirty="0"/>
          </a:p>
          <a:p>
            <a:pPr fontAlgn="base"/>
            <a:r>
              <a:rPr lang="ru-RU" b="1" i="1" dirty="0"/>
              <a:t>Пара- и </a:t>
            </a:r>
            <a:r>
              <a:rPr lang="ru-RU" b="1" i="1" dirty="0" err="1"/>
              <a:t>тетрапарезами</a:t>
            </a:r>
            <a:r>
              <a:rPr lang="ru-RU" b="1" i="1" dirty="0"/>
              <a:t> (параличами двух или всех четырех конечностей)</a:t>
            </a:r>
            <a:endParaRPr lang="ru-RU" b="1" dirty="0"/>
          </a:p>
          <a:p>
            <a:pPr fontAlgn="base"/>
            <a:r>
              <a:rPr lang="ru-RU" b="1" i="1" dirty="0"/>
              <a:t>Мышечной слабостью</a:t>
            </a:r>
            <a:endParaRPr lang="ru-RU" b="1" dirty="0"/>
          </a:p>
          <a:p>
            <a:pPr fontAlgn="base"/>
            <a:r>
              <a:rPr lang="ru-RU" b="1" i="1" dirty="0"/>
              <a:t>Нарушенной координацией в движениях</a:t>
            </a:r>
            <a:endParaRPr lang="ru-RU" b="1" dirty="0"/>
          </a:p>
          <a:p>
            <a:r>
              <a:rPr lang="ru-RU" b="1" i="1" dirty="0"/>
              <a:t>Патологиями в органах, расположенных ниже участка </a:t>
            </a:r>
            <a:r>
              <a:rPr lang="ru-RU" b="1" i="1" dirty="0" err="1"/>
              <a:t>компримирования</a:t>
            </a:r>
            <a:r>
              <a:rPr lang="ru-RU" b="1" i="1" dirty="0"/>
              <a:t> спинного </a:t>
            </a:r>
            <a:r>
              <a:rPr lang="ru-RU" b="1" i="1" dirty="0" smtClean="0"/>
              <a:t>мозга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9106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i="1" dirty="0" smtClean="0"/>
              <a:t>Характерный </a:t>
            </a:r>
            <a:r>
              <a:rPr lang="ru-RU" sz="3600" b="1" i="1" dirty="0"/>
              <a:t>признак </a:t>
            </a:r>
            <a:r>
              <a:rPr lang="ru-RU" sz="3600" b="1" i="1" dirty="0" err="1"/>
              <a:t>миелопатии</a:t>
            </a:r>
            <a:r>
              <a:rPr lang="ru-RU" sz="3600" b="1" i="1" dirty="0"/>
              <a:t> – атония сфинктеров мочевого канала и прямой кишки, приводящие к потере контроля за важными физиологическими актами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00570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Пирамидные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ru-RU" i="1" dirty="0"/>
              <a:t>Так называются признаки поражении пирамидных путей, связывающих центральные и двигательные нейроны коры головного и спинного мозга</a:t>
            </a:r>
            <a:r>
              <a:rPr lang="ru-RU" dirty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При этом </a:t>
            </a:r>
            <a:r>
              <a:rPr lang="ru-RU" dirty="0" err="1"/>
              <a:t>возникают:</a:t>
            </a:r>
            <a:r>
              <a:rPr lang="ru-RU" i="1" dirty="0" err="1"/>
              <a:t>Патологические</a:t>
            </a:r>
            <a:r>
              <a:rPr lang="ru-RU" i="1" dirty="0"/>
              <a:t> кистевые и стопные </a:t>
            </a:r>
            <a:r>
              <a:rPr lang="ru-RU" i="1" dirty="0" err="1"/>
              <a:t>сгибательные</a:t>
            </a:r>
            <a:r>
              <a:rPr lang="ru-RU" i="1" dirty="0"/>
              <a:t> и разгибательные рефлексы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Например, один из рефлексов:</a:t>
            </a:r>
            <a:br>
              <a:rPr lang="ru-RU" dirty="0"/>
            </a:br>
            <a:r>
              <a:rPr lang="ru-RU" dirty="0"/>
              <a:t>При ударе молоточком по ладонной или подошвенной поверхности пальцы кисти или стоп сгибаются</a:t>
            </a:r>
          </a:p>
          <a:p>
            <a:pPr fontAlgn="base"/>
            <a:r>
              <a:rPr lang="ru-RU" i="1" dirty="0"/>
              <a:t>Клонусы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Рефлекторное ритмичное сокращение мышцы как ответная реакция на растяжения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658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fontAlgn="base"/>
            <a:r>
              <a:rPr lang="ru-RU" i="1" dirty="0" err="1"/>
              <a:t>Синкинезии</a:t>
            </a:r>
            <a:r>
              <a:rPr lang="ru-RU" dirty="0" err="1"/>
              <a:t>:Движения</a:t>
            </a:r>
            <a:r>
              <a:rPr lang="ru-RU" dirty="0"/>
              <a:t> здоровой конечности приводят к их произвольным повторениям в парализованной</a:t>
            </a:r>
          </a:p>
          <a:p>
            <a:pPr fontAlgn="base"/>
            <a:r>
              <a:rPr lang="ru-RU" dirty="0"/>
              <a:t>Попытки движения в парализованных конечностях ведут к усилению контрактур:</a:t>
            </a:r>
            <a:br>
              <a:rPr lang="ru-RU" dirty="0"/>
            </a:br>
            <a:r>
              <a:rPr lang="ru-RU" dirty="0" err="1"/>
              <a:t>Сгибательной</a:t>
            </a:r>
            <a:r>
              <a:rPr lang="ru-RU" dirty="0"/>
              <a:t> – в руке</a:t>
            </a:r>
            <a:br>
              <a:rPr lang="ru-RU" dirty="0"/>
            </a:br>
            <a:r>
              <a:rPr lang="ru-RU" dirty="0"/>
              <a:t>Разгибательной – в ноге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104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сбор информации о симптомах, предыдущих заболеваниях и тому подобное;</a:t>
            </a:r>
          </a:p>
          <a:p>
            <a:r>
              <a:rPr lang="ru-RU" dirty="0" smtClean="0"/>
              <a:t>проверка зрения;</a:t>
            </a:r>
          </a:p>
          <a:p>
            <a:r>
              <a:rPr lang="ru-RU" dirty="0" smtClean="0"/>
              <a:t>проведение пальпации в области локализации заболевания;</a:t>
            </a:r>
          </a:p>
          <a:p>
            <a:r>
              <a:rPr lang="ru-RU" dirty="0" smtClean="0"/>
              <a:t>сбор анализов и забор крови. Они дадут информацию о наличии воспалительных процессов в организме и/или вирусных инфекций;</a:t>
            </a:r>
          </a:p>
          <a:p>
            <a:r>
              <a:rPr lang="ru-RU" dirty="0" smtClean="0"/>
              <a:t>рентген, МРТ и использование другого оборудования, необходимого для постановки точного диагноза.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050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В случае, когда анализ крови выявил наличие онкологических заболеваний, дополнительно назначается пункция спинного мозга. Диагностика шейной </a:t>
            </a:r>
            <a:r>
              <a:rPr lang="ru-RU" b="1" dirty="0" err="1" smtClean="0"/>
              <a:t>миелопатии</a:t>
            </a:r>
            <a:r>
              <a:rPr lang="ru-RU" b="1" dirty="0" smtClean="0"/>
              <a:t> также предполагает проверку рефлекторных функций мышц и активности тканей.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90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Лечение КСМ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fontAlgn="base">
              <a:buNone/>
            </a:pPr>
            <a:endParaRPr lang="ru-RU" dirty="0" smtClean="0"/>
          </a:p>
          <a:p>
            <a:pPr marL="0" indent="0" algn="ctr" fontAlgn="base">
              <a:buNone/>
            </a:pPr>
            <a:r>
              <a:rPr lang="ru-RU" dirty="0" smtClean="0"/>
              <a:t>Лечение </a:t>
            </a:r>
            <a:r>
              <a:rPr lang="ru-RU" dirty="0"/>
              <a:t>КСМ часто оказывается очень непростым. При острой компрессии, возникшей в результате травмы или </a:t>
            </a:r>
            <a:r>
              <a:rPr lang="ru-RU" dirty="0" err="1"/>
              <a:t>эпидурального</a:t>
            </a:r>
            <a:r>
              <a:rPr lang="ru-RU" dirty="0"/>
              <a:t> абсцесса счет может идти на часы, и за это время нужно принять все меры, чтобы уменьшить абсцесс или отек.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534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Лечение КСМ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Консервативное лечение:</a:t>
            </a:r>
          </a:p>
          <a:p>
            <a:pPr fontAlgn="base"/>
            <a:r>
              <a:rPr lang="ru-RU" dirty="0"/>
              <a:t>Для обезболивания используют </a:t>
            </a:r>
            <a:r>
              <a:rPr lang="ru-RU" dirty="0" err="1"/>
              <a:t>глюкокортикостероиды</a:t>
            </a:r>
            <a:r>
              <a:rPr lang="ru-RU" dirty="0"/>
              <a:t> (в основном, </a:t>
            </a:r>
            <a:r>
              <a:rPr lang="ru-RU" dirty="0" err="1"/>
              <a:t>дексаметазон</a:t>
            </a:r>
            <a:r>
              <a:rPr lang="ru-RU" dirty="0"/>
              <a:t>)</a:t>
            </a:r>
          </a:p>
          <a:p>
            <a:pPr fontAlgn="base"/>
            <a:r>
              <a:rPr lang="ru-RU" dirty="0"/>
              <a:t>Назначаются мочегонные, </a:t>
            </a:r>
            <a:r>
              <a:rPr lang="ru-RU" dirty="0" err="1"/>
              <a:t>противоотечные</a:t>
            </a:r>
            <a:r>
              <a:rPr lang="ru-RU" dirty="0"/>
              <a:t> средства</a:t>
            </a:r>
          </a:p>
          <a:p>
            <a:pPr fontAlgn="base"/>
            <a:r>
              <a:rPr lang="ru-RU" dirty="0"/>
              <a:t>К радикальному способу прибегают при дальнейшем развитии функциональных расстройств и малой эффективности консервативного лечения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140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Лечение КСМ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Хирургическое лечение:</a:t>
            </a:r>
          </a:p>
          <a:p>
            <a:pPr fontAlgn="base"/>
            <a:r>
              <a:rPr lang="ru-RU" dirty="0"/>
              <a:t>Обездвижение больного сегмента при помощи пластины</a:t>
            </a:r>
          </a:p>
          <a:p>
            <a:pPr fontAlgn="base"/>
            <a:r>
              <a:rPr lang="ru-RU" dirty="0"/>
              <a:t>Удаление патологического участка</a:t>
            </a:r>
          </a:p>
          <a:p>
            <a:pPr fontAlgn="base"/>
            <a:r>
              <a:rPr lang="ru-RU" dirty="0" err="1"/>
              <a:t>Кифопластика</a:t>
            </a:r>
            <a:r>
              <a:rPr lang="ru-RU" dirty="0"/>
              <a:t> и </a:t>
            </a:r>
            <a:r>
              <a:rPr lang="ru-RU" dirty="0" err="1"/>
              <a:t>вертебропластинка</a:t>
            </a:r>
            <a:endParaRPr lang="ru-RU" dirty="0"/>
          </a:p>
          <a:p>
            <a:pPr fontAlgn="base"/>
            <a:r>
              <a:rPr lang="ru-RU" dirty="0" err="1"/>
              <a:t>Ламинопластика</a:t>
            </a:r>
            <a:r>
              <a:rPr lang="ru-RU" dirty="0"/>
              <a:t> (операция по расширению позвоночного канала)</a:t>
            </a:r>
          </a:p>
          <a:p>
            <a:pPr fontAlgn="base"/>
            <a:r>
              <a:rPr lang="ru-RU" dirty="0" err="1"/>
              <a:t>Дискэктомия</a:t>
            </a:r>
            <a:r>
              <a:rPr lang="ru-RU" dirty="0"/>
              <a:t> (удаление пораженного диска) и т.д.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628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Лечение компрессии при опухолях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ru-RU" i="1" dirty="0" smtClean="0"/>
              <a:t>В </a:t>
            </a:r>
            <a:r>
              <a:rPr lang="ru-RU" i="1" dirty="0"/>
              <a:t>львиной доли случаев </a:t>
            </a:r>
            <a:r>
              <a:rPr lang="ru-RU" i="1" dirty="0" err="1"/>
              <a:t>компримирование</a:t>
            </a:r>
            <a:r>
              <a:rPr lang="ru-RU" i="1" dirty="0"/>
              <a:t> спинного мозга происходит по вине опухолевых и метастатических образований позвоночника</a:t>
            </a:r>
            <a:r>
              <a:rPr lang="ru-RU" dirty="0"/>
              <a:t>.</a:t>
            </a:r>
          </a:p>
          <a:p>
            <a:pPr fontAlgn="base"/>
            <a:r>
              <a:rPr lang="ru-RU" dirty="0" smtClean="0">
                <a:effectLst/>
              </a:rPr>
              <a:t>В почти 80 % причиной метастазов в спинной мозг является карцинома. Чаще всего в позвоночник </a:t>
            </a:r>
            <a:r>
              <a:rPr lang="ru-RU" dirty="0" err="1" smtClean="0">
                <a:effectLst/>
              </a:rPr>
              <a:t>метастазируют</a:t>
            </a:r>
            <a:r>
              <a:rPr lang="ru-RU" dirty="0" smtClean="0">
                <a:effectLst/>
              </a:rPr>
              <a:t> карциномы молочной, предстательной желез, легочные и почечные, а также миеломы</a:t>
            </a:r>
          </a:p>
          <a:p>
            <a:pPr fontAlgn="base"/>
            <a:r>
              <a:rPr lang="ru-RU" i="1" dirty="0"/>
              <a:t>Схема введения </a:t>
            </a:r>
            <a:r>
              <a:rPr lang="ru-RU" i="1" dirty="0" err="1"/>
              <a:t>дексаметазона</a:t>
            </a:r>
            <a:r>
              <a:rPr lang="ru-RU" i="1" dirty="0"/>
              <a:t> при опухолях</a:t>
            </a:r>
            <a:r>
              <a:rPr lang="ru-RU" dirty="0"/>
              <a:t>:</a:t>
            </a:r>
          </a:p>
          <a:p>
            <a:pPr fontAlgn="base"/>
            <a:r>
              <a:rPr lang="ru-RU" dirty="0"/>
              <a:t>Экстренно внутривенно вводится разовая доза – 100 мг</a:t>
            </a:r>
          </a:p>
          <a:p>
            <a:pPr fontAlgn="base"/>
            <a:r>
              <a:rPr lang="ru-RU" dirty="0"/>
              <a:t>Затем каждые 6 часов – по 25 мг</a:t>
            </a:r>
          </a:p>
          <a:p>
            <a:pPr fontAlgn="base"/>
            <a:r>
              <a:rPr lang="ru-RU" b="1" dirty="0"/>
              <a:t>После проведенной терапии производится срочная операция или ЛТ (лучевая терапия)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104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363272" cy="6264696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b="1" dirty="0"/>
              <a:t>Показания для операции</a:t>
            </a:r>
          </a:p>
          <a:p>
            <a:pPr fontAlgn="base"/>
            <a:r>
              <a:rPr lang="ru-RU" i="1" dirty="0"/>
              <a:t>Основанием для хирургического вмешательства являются</a:t>
            </a:r>
            <a:r>
              <a:rPr lang="ru-RU" dirty="0"/>
              <a:t>:</a:t>
            </a:r>
          </a:p>
          <a:p>
            <a:pPr fontAlgn="base"/>
            <a:r>
              <a:rPr lang="ru-RU" dirty="0"/>
              <a:t>Нарастание сенсорных, двигательных и рефлекторных нарушений</a:t>
            </a:r>
          </a:p>
          <a:p>
            <a:pPr fontAlgn="base"/>
            <a:r>
              <a:rPr lang="ru-RU" dirty="0"/>
              <a:t>Рецидив после ЛТ</a:t>
            </a:r>
          </a:p>
          <a:p>
            <a:pPr fontAlgn="base"/>
            <a:r>
              <a:rPr lang="ru-RU" dirty="0"/>
              <a:t>Нестабильность позвоночника</a:t>
            </a:r>
          </a:p>
          <a:p>
            <a:pPr fontAlgn="base"/>
            <a:r>
              <a:rPr lang="ru-RU" dirty="0"/>
              <a:t>Наличие абсцесса или гематомы</a:t>
            </a:r>
          </a:p>
          <a:p>
            <a:pPr fontAlgn="base"/>
            <a:r>
              <a:rPr lang="ru-RU" b="1" dirty="0"/>
              <a:t>Показания к лучевой терапии</a:t>
            </a:r>
          </a:p>
          <a:p>
            <a:pPr fontAlgn="base"/>
            <a:r>
              <a:rPr lang="ru-RU" i="1" dirty="0"/>
              <a:t>Лучевая терапия назначается в случае</a:t>
            </a:r>
            <a:r>
              <a:rPr lang="ru-RU" dirty="0"/>
              <a:t>:</a:t>
            </a:r>
          </a:p>
          <a:p>
            <a:pPr fontAlgn="base"/>
            <a:r>
              <a:rPr lang="ru-RU" dirty="0"/>
              <a:t>Радиочувствительности опухоли (такими опухолями являются рак молочной железы, миелома, </a:t>
            </a:r>
            <a:r>
              <a:rPr lang="ru-RU" dirty="0" err="1"/>
              <a:t>нейробластома</a:t>
            </a:r>
            <a:r>
              <a:rPr lang="ru-RU" dirty="0"/>
              <a:t>)</a:t>
            </a:r>
          </a:p>
          <a:p>
            <a:pPr fontAlgn="base"/>
            <a:r>
              <a:rPr lang="ru-RU" dirty="0"/>
              <a:t>Если противопоказана операция</a:t>
            </a:r>
          </a:p>
          <a:p>
            <a:pPr fontAlgn="base"/>
            <a:r>
              <a:rPr lang="ru-RU" dirty="0"/>
              <a:t>При множественных компрессионных очагах</a:t>
            </a:r>
          </a:p>
          <a:p>
            <a:pPr fontAlgn="base"/>
            <a:r>
              <a:rPr lang="ru-RU" dirty="0"/>
              <a:t>При медленно развивающемся процессе компрессии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36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Лекции по нейрохирургии: учебник/ ред. Профессор </a:t>
            </a:r>
            <a:r>
              <a:rPr lang="ru-RU" dirty="0" err="1" smtClean="0"/>
              <a:t>Луцик</a:t>
            </a:r>
            <a:r>
              <a:rPr lang="ru-RU" dirty="0" smtClean="0"/>
              <a:t> Анатолий Андреевич</a:t>
            </a:r>
          </a:p>
          <a:p>
            <a:r>
              <a:rPr lang="ru-RU" dirty="0" smtClean="0"/>
              <a:t>Никифоров А</a:t>
            </a:r>
            <a:r>
              <a:rPr lang="ru-RU" dirty="0"/>
              <a:t>. С., Коновалов Л. Н. Гусев Е.И. "Клиническая неврология", т. II. М.. "Медицина", 2002, стр. 297-312. </a:t>
            </a:r>
            <a:endParaRPr lang="ru-RU" dirty="0" smtClean="0"/>
          </a:p>
          <a:p>
            <a:r>
              <a:rPr lang="ru-RU" dirty="0" smtClean="0"/>
              <a:t>Бондаренко. Задние </a:t>
            </a:r>
            <a:r>
              <a:rPr lang="ru-RU" dirty="0" err="1"/>
              <a:t>декомпрессивные</a:t>
            </a:r>
            <a:r>
              <a:rPr lang="ru-RU" dirty="0"/>
              <a:t>, стабилизирующие и </a:t>
            </a:r>
            <a:r>
              <a:rPr lang="ru-RU" dirty="0" err="1"/>
              <a:t>декомпрессивно</a:t>
            </a:r>
            <a:r>
              <a:rPr lang="ru-RU" dirty="0"/>
              <a:t> - стабилизирующие операции при травме и заболеваниях позвоночника и спинного </a:t>
            </a:r>
            <a:r>
              <a:rPr lang="ru-RU" dirty="0" smtClean="0"/>
              <a:t>мозга</a:t>
            </a:r>
          </a:p>
          <a:p>
            <a:r>
              <a:rPr lang="ru-RU" dirty="0" smtClean="0"/>
              <a:t>Гусев </a:t>
            </a:r>
            <a:r>
              <a:rPr lang="ru-RU" dirty="0"/>
              <a:t>Е. И. Неврология и нейрохирургия [Комплект] : учебник: в 2 т. Т.2 : Нейрохирургия / ред.: А. Н. Коновалов, А. В. Козлов. - 2-е </a:t>
            </a:r>
            <a:r>
              <a:rPr lang="ru-RU" dirty="0" err="1"/>
              <a:t>изд</a:t>
            </a:r>
            <a:r>
              <a:rPr lang="ru-RU" dirty="0"/>
              <a:t>.,</a:t>
            </a:r>
            <a:r>
              <a:rPr lang="ru-RU" dirty="0" err="1"/>
              <a:t>испр.и</a:t>
            </a:r>
            <a:r>
              <a:rPr lang="ru-RU" dirty="0"/>
              <a:t> доп. - М. : ГЭОТАР-Медиа, 2009. - 420 с. </a:t>
            </a:r>
          </a:p>
          <a:p>
            <a:r>
              <a:rPr lang="ru-RU" dirty="0" err="1" smtClean="0"/>
              <a:t>Можаев</a:t>
            </a:r>
            <a:r>
              <a:rPr lang="ru-RU" dirty="0" smtClean="0"/>
              <a:t> </a:t>
            </a:r>
            <a:r>
              <a:rPr lang="ru-RU" dirty="0"/>
              <a:t>С. В. Нейрохирургия: учебник / С. В. </a:t>
            </a:r>
            <a:r>
              <a:rPr lang="ru-RU" dirty="0" err="1"/>
              <a:t>Можаев</a:t>
            </a:r>
            <a:r>
              <a:rPr lang="ru-RU" dirty="0"/>
              <a:t>, А. А. </a:t>
            </a:r>
            <a:r>
              <a:rPr lang="ru-RU" dirty="0" err="1"/>
              <a:t>Скоромец</a:t>
            </a:r>
            <a:r>
              <a:rPr lang="ru-RU" dirty="0"/>
              <a:t>, Т. А. </a:t>
            </a:r>
            <a:r>
              <a:rPr lang="ru-RU" dirty="0" err="1"/>
              <a:t>Скоромец</a:t>
            </a:r>
            <a:r>
              <a:rPr lang="ru-RU" dirty="0"/>
              <a:t>. - 2-е изд., </a:t>
            </a:r>
            <a:r>
              <a:rPr lang="ru-RU" dirty="0" err="1"/>
              <a:t>перераб</a:t>
            </a:r>
            <a:r>
              <a:rPr lang="ru-RU" dirty="0"/>
              <a:t>. и доп. - М. : ГЭОТАР-Медиа, 2009. - 480 с.</a:t>
            </a:r>
          </a:p>
          <a:p>
            <a:r>
              <a:rPr lang="ru-RU" dirty="0" smtClean="0"/>
              <a:t>Неврология </a:t>
            </a:r>
            <a:r>
              <a:rPr lang="ru-RU" dirty="0"/>
              <a:t>и нейрохирургия : клинические рекомендации / ред. Е. И. Гусев, А. Н. Коновалов, А. Б. </a:t>
            </a:r>
            <a:r>
              <a:rPr lang="ru-RU" dirty="0" err="1"/>
              <a:t>Гехт</a:t>
            </a:r>
            <a:r>
              <a:rPr lang="ru-RU" dirty="0"/>
              <a:t>. - М. : ГЭОТАР-Медиа, 2007. – 368 с.</a:t>
            </a:r>
          </a:p>
          <a:p>
            <a:r>
              <a:rPr lang="ru-RU" dirty="0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88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1146</Words>
  <Application>Microsoft Office PowerPoint</Application>
  <PresentationFormat>Экран (4:3)</PresentationFormat>
  <Paragraphs>132</Paragraphs>
  <Slides>30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MSPhotoEd.3</vt:lpstr>
      <vt:lpstr>Дегенеративный стеноз позвоночного канала на шейном уровне. Факторы компрессии спинного мозга и его корешков. Шейная миелопатия. Консервативное и хирургическое лечение шейного спондилоартроза.. </vt:lpstr>
      <vt:lpstr>Цель:</vt:lpstr>
      <vt:lpstr>Задачи:</vt:lpstr>
      <vt:lpstr>Актуальность</vt:lpstr>
      <vt:lpstr>Презентация PowerPoint</vt:lpstr>
      <vt:lpstr>Движения в шейных дугоотростчатых суставах </vt:lpstr>
      <vt:lpstr>Клиническое значение врожденного стеноза шейного межпозвонкового отверстия (канала)</vt:lpstr>
      <vt:lpstr>На шейных спондилограммах в косой проекции хорошо дифференцируются структуры позвонков, формирующие стенки межпозвонковых отверстий </vt:lpstr>
      <vt:lpstr>Межпозвонковое отверстие («латеральный канал»)</vt:lpstr>
      <vt:lpstr>Клиническое значение врожденного стеноза позвоночного канала</vt:lpstr>
      <vt:lpstr> Компрессия спинного мозга причины и симптомы </vt:lpstr>
      <vt:lpstr>Компрессия спинного мозга причины и симптомы</vt:lpstr>
      <vt:lpstr> Типы КСМ </vt:lpstr>
      <vt:lpstr>Презентация PowerPoint</vt:lpstr>
      <vt:lpstr>Презентация PowerPoint</vt:lpstr>
      <vt:lpstr>Хроническая компрессия развивается медленно: порой этот период растягивается на многие месяцы и даже годы. Основой формирующейся патологии становятся:</vt:lpstr>
      <vt:lpstr>Шейная миелопатия</vt:lpstr>
      <vt:lpstr>Шейная миелопатия</vt:lpstr>
      <vt:lpstr>Презентация PowerPoint</vt:lpstr>
      <vt:lpstr>Презентация PowerPoint</vt:lpstr>
      <vt:lpstr>Пирамидные симптомы</vt:lpstr>
      <vt:lpstr>Презентация PowerPoint</vt:lpstr>
      <vt:lpstr>диагностика</vt:lpstr>
      <vt:lpstr>Презентация PowerPoint</vt:lpstr>
      <vt:lpstr> Лечение КСМ </vt:lpstr>
      <vt:lpstr>Лечение КСМ</vt:lpstr>
      <vt:lpstr>Лечение КСМ</vt:lpstr>
      <vt:lpstr> Лечение компрессии при опухолях </vt:lpstr>
      <vt:lpstr>Презентация PowerPoint</vt:lpstr>
      <vt:lpstr>Литература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Дегенеративный стеноз позвоночного канала на шейном уровне. Факторы компрессии спинного мозга и его корешков. Шейная миелопатия. Консервативное и хирургическое лечение шейного спондилоартроза..</dc:title>
  <dc:creator>Kolyan</dc:creator>
  <cp:lastModifiedBy>Kolyan</cp:lastModifiedBy>
  <cp:revision>8</cp:revision>
  <dcterms:created xsi:type="dcterms:W3CDTF">2016-10-29T13:39:12Z</dcterms:created>
  <dcterms:modified xsi:type="dcterms:W3CDTF">2016-10-29T15:10:24Z</dcterms:modified>
</cp:coreProperties>
</file>