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257" r:id="rId3"/>
    <p:sldId id="258" r:id="rId4"/>
    <p:sldId id="259" r:id="rId5"/>
    <p:sldId id="260" r:id="rId6"/>
    <p:sldId id="261" r:id="rId7"/>
    <p:sldId id="265" r:id="rId8"/>
    <p:sldId id="266" r:id="rId9"/>
    <p:sldId id="267" r:id="rId10"/>
    <p:sldId id="268" r:id="rId11"/>
    <p:sldId id="269" r:id="rId12"/>
    <p:sldId id="262" r:id="rId13"/>
    <p:sldId id="263" r:id="rId14"/>
    <p:sldId id="264"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15" r:id="rId51"/>
    <p:sldId id="314" r:id="rId52"/>
    <p:sldId id="306" r:id="rId53"/>
    <p:sldId id="307" r:id="rId54"/>
    <p:sldId id="308" r:id="rId55"/>
    <p:sldId id="309" r:id="rId56"/>
    <p:sldId id="310" r:id="rId57"/>
    <p:sldId id="311" r:id="rId58"/>
    <p:sldId id="312" r:id="rId59"/>
    <p:sldId id="313" r:id="rId60"/>
    <p:sldId id="286" r:id="rId6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101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AD01C5-2B02-4D9C-82E0-F60E7D757445}" type="datetimeFigureOut">
              <a:rPr lang="ru-RU" smtClean="0"/>
              <a:t>30.10.2016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63D0F7-6A76-48C7-A795-6EBF0B46A156}" type="slidenum">
              <a:rPr lang="ru-RU" smtClean="0"/>
              <a:t>‹#›</a:t>
            </a:fld>
            <a:endParaRPr lang="ru-RU"/>
          </a:p>
        </p:txBody>
      </p:sp>
    </p:spTree>
    <p:extLst>
      <p:ext uri="{BB962C8B-B14F-4D97-AF65-F5344CB8AC3E}">
        <p14:creationId xmlns:p14="http://schemas.microsoft.com/office/powerpoint/2010/main" val="3151518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ahoma" pitchFamily="34" charset="0"/>
              </a:defRPr>
            </a:lvl1pPr>
            <a:lvl2pPr marL="742950" indent="-285750" eaLnBrk="0" hangingPunct="0">
              <a:defRPr sz="2000">
                <a:solidFill>
                  <a:schemeClr val="tx1"/>
                </a:solidFill>
                <a:latin typeface="Tahoma" pitchFamily="34" charset="0"/>
              </a:defRPr>
            </a:lvl2pPr>
            <a:lvl3pPr marL="1143000" indent="-228600" eaLnBrk="0" hangingPunct="0">
              <a:defRPr sz="2000">
                <a:solidFill>
                  <a:schemeClr val="tx1"/>
                </a:solidFill>
                <a:latin typeface="Tahoma" pitchFamily="34" charset="0"/>
              </a:defRPr>
            </a:lvl3pPr>
            <a:lvl4pPr marL="1600200" indent="-228600" eaLnBrk="0" hangingPunct="0">
              <a:defRPr sz="2000">
                <a:solidFill>
                  <a:schemeClr val="tx1"/>
                </a:solidFill>
                <a:latin typeface="Tahoma" pitchFamily="34" charset="0"/>
              </a:defRPr>
            </a:lvl4pPr>
            <a:lvl5pPr marL="2057400" indent="-228600" eaLnBrk="0" hangingPunct="0">
              <a:defRPr sz="2000">
                <a:solidFill>
                  <a:schemeClr val="tx1"/>
                </a:solidFill>
                <a:latin typeface="Tahoma" pitchFamily="34" charset="0"/>
              </a:defRPr>
            </a:lvl5pPr>
            <a:lvl6pPr marL="2514600" indent="-228600" eaLnBrk="0" fontAlgn="base" hangingPunct="0">
              <a:spcBef>
                <a:spcPct val="0"/>
              </a:spcBef>
              <a:spcAft>
                <a:spcPct val="0"/>
              </a:spcAft>
              <a:defRPr sz="2000">
                <a:solidFill>
                  <a:schemeClr val="tx1"/>
                </a:solidFill>
                <a:latin typeface="Tahoma" pitchFamily="34" charset="0"/>
              </a:defRPr>
            </a:lvl6pPr>
            <a:lvl7pPr marL="2971800" indent="-228600" eaLnBrk="0" fontAlgn="base" hangingPunct="0">
              <a:spcBef>
                <a:spcPct val="0"/>
              </a:spcBef>
              <a:spcAft>
                <a:spcPct val="0"/>
              </a:spcAft>
              <a:defRPr sz="2000">
                <a:solidFill>
                  <a:schemeClr val="tx1"/>
                </a:solidFill>
                <a:latin typeface="Tahoma" pitchFamily="34" charset="0"/>
              </a:defRPr>
            </a:lvl7pPr>
            <a:lvl8pPr marL="3429000" indent="-228600" eaLnBrk="0" fontAlgn="base" hangingPunct="0">
              <a:spcBef>
                <a:spcPct val="0"/>
              </a:spcBef>
              <a:spcAft>
                <a:spcPct val="0"/>
              </a:spcAft>
              <a:defRPr sz="2000">
                <a:solidFill>
                  <a:schemeClr val="tx1"/>
                </a:solidFill>
                <a:latin typeface="Tahoma" pitchFamily="34" charset="0"/>
              </a:defRPr>
            </a:lvl8pPr>
            <a:lvl9pPr marL="3886200" indent="-228600" eaLnBrk="0" fontAlgn="base" hangingPunct="0">
              <a:spcBef>
                <a:spcPct val="0"/>
              </a:spcBef>
              <a:spcAft>
                <a:spcPct val="0"/>
              </a:spcAft>
              <a:defRPr sz="2000">
                <a:solidFill>
                  <a:schemeClr val="tx1"/>
                </a:solidFill>
                <a:latin typeface="Tahoma" pitchFamily="34" charset="0"/>
              </a:defRPr>
            </a:lvl9pPr>
          </a:lstStyle>
          <a:p>
            <a:pPr eaLnBrk="1" hangingPunct="1"/>
            <a:fld id="{D6ADB24C-A5A5-4E19-BFCB-94662BD97294}" type="slidenum">
              <a:rPr lang="ru-RU" sz="1200" smtClean="0">
                <a:latin typeface="Arial" charset="0"/>
              </a:rPr>
              <a:pPr eaLnBrk="1" hangingPunct="1"/>
              <a:t>18</a:t>
            </a:fld>
            <a:endParaRPr lang="ru-RU" sz="1200" smtClean="0">
              <a:latin typeface="Arial" charset="0"/>
            </a:endParaRPr>
          </a:p>
        </p:txBody>
      </p:sp>
      <p:sp>
        <p:nvSpPr>
          <p:cNvPr id="194563" name="Rectangle 2"/>
          <p:cNvSpPr>
            <a:spLocks noRot="1" noChangeArrowheads="1" noTextEdit="1"/>
          </p:cNvSpPr>
          <p:nvPr>
            <p:ph type="sldImg"/>
          </p:nvPr>
        </p:nvSpPr>
        <p:spPr>
          <a:ln/>
        </p:spPr>
      </p:sp>
      <p:sp>
        <p:nvSpPr>
          <p:cNvPr id="194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ahoma" pitchFamily="34" charset="0"/>
              </a:defRPr>
            </a:lvl1pPr>
            <a:lvl2pPr marL="742950" indent="-285750" eaLnBrk="0" hangingPunct="0">
              <a:defRPr sz="2000">
                <a:solidFill>
                  <a:schemeClr val="tx1"/>
                </a:solidFill>
                <a:latin typeface="Tahoma" pitchFamily="34" charset="0"/>
              </a:defRPr>
            </a:lvl2pPr>
            <a:lvl3pPr marL="1143000" indent="-228600" eaLnBrk="0" hangingPunct="0">
              <a:defRPr sz="2000">
                <a:solidFill>
                  <a:schemeClr val="tx1"/>
                </a:solidFill>
                <a:latin typeface="Tahoma" pitchFamily="34" charset="0"/>
              </a:defRPr>
            </a:lvl3pPr>
            <a:lvl4pPr marL="1600200" indent="-228600" eaLnBrk="0" hangingPunct="0">
              <a:defRPr sz="2000">
                <a:solidFill>
                  <a:schemeClr val="tx1"/>
                </a:solidFill>
                <a:latin typeface="Tahoma" pitchFamily="34" charset="0"/>
              </a:defRPr>
            </a:lvl4pPr>
            <a:lvl5pPr marL="2057400" indent="-228600" eaLnBrk="0" hangingPunct="0">
              <a:defRPr sz="2000">
                <a:solidFill>
                  <a:schemeClr val="tx1"/>
                </a:solidFill>
                <a:latin typeface="Tahoma" pitchFamily="34" charset="0"/>
              </a:defRPr>
            </a:lvl5pPr>
            <a:lvl6pPr marL="2514600" indent="-228600" eaLnBrk="0" fontAlgn="base" hangingPunct="0">
              <a:spcBef>
                <a:spcPct val="0"/>
              </a:spcBef>
              <a:spcAft>
                <a:spcPct val="0"/>
              </a:spcAft>
              <a:defRPr sz="2000">
                <a:solidFill>
                  <a:schemeClr val="tx1"/>
                </a:solidFill>
                <a:latin typeface="Tahoma" pitchFamily="34" charset="0"/>
              </a:defRPr>
            </a:lvl6pPr>
            <a:lvl7pPr marL="2971800" indent="-228600" eaLnBrk="0" fontAlgn="base" hangingPunct="0">
              <a:spcBef>
                <a:spcPct val="0"/>
              </a:spcBef>
              <a:spcAft>
                <a:spcPct val="0"/>
              </a:spcAft>
              <a:defRPr sz="2000">
                <a:solidFill>
                  <a:schemeClr val="tx1"/>
                </a:solidFill>
                <a:latin typeface="Tahoma" pitchFamily="34" charset="0"/>
              </a:defRPr>
            </a:lvl7pPr>
            <a:lvl8pPr marL="3429000" indent="-228600" eaLnBrk="0" fontAlgn="base" hangingPunct="0">
              <a:spcBef>
                <a:spcPct val="0"/>
              </a:spcBef>
              <a:spcAft>
                <a:spcPct val="0"/>
              </a:spcAft>
              <a:defRPr sz="2000">
                <a:solidFill>
                  <a:schemeClr val="tx1"/>
                </a:solidFill>
                <a:latin typeface="Tahoma" pitchFamily="34" charset="0"/>
              </a:defRPr>
            </a:lvl8pPr>
            <a:lvl9pPr marL="3886200" indent="-228600" eaLnBrk="0" fontAlgn="base" hangingPunct="0">
              <a:spcBef>
                <a:spcPct val="0"/>
              </a:spcBef>
              <a:spcAft>
                <a:spcPct val="0"/>
              </a:spcAft>
              <a:defRPr sz="2000">
                <a:solidFill>
                  <a:schemeClr val="tx1"/>
                </a:solidFill>
                <a:latin typeface="Tahoma" pitchFamily="34" charset="0"/>
              </a:defRPr>
            </a:lvl9pPr>
          </a:lstStyle>
          <a:p>
            <a:pPr eaLnBrk="1" hangingPunct="1"/>
            <a:fld id="{2D7B82EF-5F5C-4AB8-BCE9-E0BF9EB017D7}" type="slidenum">
              <a:rPr lang="ru-RU" sz="1200" smtClean="0">
                <a:latin typeface="Arial" charset="0"/>
              </a:rPr>
              <a:pPr eaLnBrk="1" hangingPunct="1"/>
              <a:t>25</a:t>
            </a:fld>
            <a:endParaRPr lang="ru-RU" sz="1200" smtClean="0">
              <a:latin typeface="Arial" charset="0"/>
            </a:endParaRPr>
          </a:p>
        </p:txBody>
      </p:sp>
      <p:sp>
        <p:nvSpPr>
          <p:cNvPr id="195587" name="Rectangle 2"/>
          <p:cNvSpPr>
            <a:spLocks noRot="1" noChangeArrowheads="1" noTextEdit="1"/>
          </p:cNvSpPr>
          <p:nvPr>
            <p:ph type="sldImg"/>
          </p:nvPr>
        </p:nvSpPr>
        <p:spPr>
          <a:ln/>
        </p:spPr>
      </p:sp>
      <p:sp>
        <p:nvSpPr>
          <p:cNvPr id="195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Wingdings" pitchFamily="2" charset="2"/>
              <a:buNone/>
            </a:pPr>
            <a:endParaRPr lang="ru-R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ahoma" pitchFamily="34" charset="0"/>
              </a:defRPr>
            </a:lvl1pPr>
            <a:lvl2pPr marL="742950" indent="-285750" eaLnBrk="0" hangingPunct="0">
              <a:defRPr sz="2000">
                <a:solidFill>
                  <a:schemeClr val="tx1"/>
                </a:solidFill>
                <a:latin typeface="Tahoma" pitchFamily="34" charset="0"/>
              </a:defRPr>
            </a:lvl2pPr>
            <a:lvl3pPr marL="1143000" indent="-228600" eaLnBrk="0" hangingPunct="0">
              <a:defRPr sz="2000">
                <a:solidFill>
                  <a:schemeClr val="tx1"/>
                </a:solidFill>
                <a:latin typeface="Tahoma" pitchFamily="34" charset="0"/>
              </a:defRPr>
            </a:lvl3pPr>
            <a:lvl4pPr marL="1600200" indent="-228600" eaLnBrk="0" hangingPunct="0">
              <a:defRPr sz="2000">
                <a:solidFill>
                  <a:schemeClr val="tx1"/>
                </a:solidFill>
                <a:latin typeface="Tahoma" pitchFamily="34" charset="0"/>
              </a:defRPr>
            </a:lvl4pPr>
            <a:lvl5pPr marL="2057400" indent="-228600" eaLnBrk="0" hangingPunct="0">
              <a:defRPr sz="2000">
                <a:solidFill>
                  <a:schemeClr val="tx1"/>
                </a:solidFill>
                <a:latin typeface="Tahoma" pitchFamily="34" charset="0"/>
              </a:defRPr>
            </a:lvl5pPr>
            <a:lvl6pPr marL="2514600" indent="-228600" eaLnBrk="0" fontAlgn="base" hangingPunct="0">
              <a:spcBef>
                <a:spcPct val="0"/>
              </a:spcBef>
              <a:spcAft>
                <a:spcPct val="0"/>
              </a:spcAft>
              <a:defRPr sz="2000">
                <a:solidFill>
                  <a:schemeClr val="tx1"/>
                </a:solidFill>
                <a:latin typeface="Tahoma" pitchFamily="34" charset="0"/>
              </a:defRPr>
            </a:lvl6pPr>
            <a:lvl7pPr marL="2971800" indent="-228600" eaLnBrk="0" fontAlgn="base" hangingPunct="0">
              <a:spcBef>
                <a:spcPct val="0"/>
              </a:spcBef>
              <a:spcAft>
                <a:spcPct val="0"/>
              </a:spcAft>
              <a:defRPr sz="2000">
                <a:solidFill>
                  <a:schemeClr val="tx1"/>
                </a:solidFill>
                <a:latin typeface="Tahoma" pitchFamily="34" charset="0"/>
              </a:defRPr>
            </a:lvl7pPr>
            <a:lvl8pPr marL="3429000" indent="-228600" eaLnBrk="0" fontAlgn="base" hangingPunct="0">
              <a:spcBef>
                <a:spcPct val="0"/>
              </a:spcBef>
              <a:spcAft>
                <a:spcPct val="0"/>
              </a:spcAft>
              <a:defRPr sz="2000">
                <a:solidFill>
                  <a:schemeClr val="tx1"/>
                </a:solidFill>
                <a:latin typeface="Tahoma" pitchFamily="34" charset="0"/>
              </a:defRPr>
            </a:lvl8pPr>
            <a:lvl9pPr marL="3886200" indent="-228600" eaLnBrk="0" fontAlgn="base" hangingPunct="0">
              <a:spcBef>
                <a:spcPct val="0"/>
              </a:spcBef>
              <a:spcAft>
                <a:spcPct val="0"/>
              </a:spcAft>
              <a:defRPr sz="2000">
                <a:solidFill>
                  <a:schemeClr val="tx1"/>
                </a:solidFill>
                <a:latin typeface="Tahoma" pitchFamily="34" charset="0"/>
              </a:defRPr>
            </a:lvl9pPr>
          </a:lstStyle>
          <a:p>
            <a:pPr eaLnBrk="1" hangingPunct="1"/>
            <a:fld id="{DAB37CC4-2923-471B-8AB6-2916DF9C26A9}" type="slidenum">
              <a:rPr lang="ru-RU" sz="1200" smtClean="0">
                <a:latin typeface="Arial" charset="0"/>
              </a:rPr>
              <a:pPr eaLnBrk="1" hangingPunct="1"/>
              <a:t>27</a:t>
            </a:fld>
            <a:endParaRPr lang="ru-RU" sz="1200" smtClean="0">
              <a:latin typeface="Arial" charset="0"/>
            </a:endParaRPr>
          </a:p>
        </p:txBody>
      </p:sp>
      <p:sp>
        <p:nvSpPr>
          <p:cNvPr id="196611" name="Rectangle 2"/>
          <p:cNvSpPr>
            <a:spLocks noRot="1" noChangeArrowheads="1" noTextEdit="1"/>
          </p:cNvSpPr>
          <p:nvPr>
            <p:ph type="sldImg"/>
          </p:nvPr>
        </p:nvSpPr>
        <p:spPr>
          <a:ln/>
        </p:spPr>
      </p:sp>
      <p:sp>
        <p:nvSpPr>
          <p:cNvPr id="196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ahoma" pitchFamily="34" charset="0"/>
              </a:defRPr>
            </a:lvl1pPr>
            <a:lvl2pPr marL="742950" indent="-285750" eaLnBrk="0" hangingPunct="0">
              <a:defRPr sz="2000">
                <a:solidFill>
                  <a:schemeClr val="tx1"/>
                </a:solidFill>
                <a:latin typeface="Tahoma" pitchFamily="34" charset="0"/>
              </a:defRPr>
            </a:lvl2pPr>
            <a:lvl3pPr marL="1143000" indent="-228600" eaLnBrk="0" hangingPunct="0">
              <a:defRPr sz="2000">
                <a:solidFill>
                  <a:schemeClr val="tx1"/>
                </a:solidFill>
                <a:latin typeface="Tahoma" pitchFamily="34" charset="0"/>
              </a:defRPr>
            </a:lvl3pPr>
            <a:lvl4pPr marL="1600200" indent="-228600" eaLnBrk="0" hangingPunct="0">
              <a:defRPr sz="2000">
                <a:solidFill>
                  <a:schemeClr val="tx1"/>
                </a:solidFill>
                <a:latin typeface="Tahoma" pitchFamily="34" charset="0"/>
              </a:defRPr>
            </a:lvl4pPr>
            <a:lvl5pPr marL="2057400" indent="-228600" eaLnBrk="0" hangingPunct="0">
              <a:defRPr sz="2000">
                <a:solidFill>
                  <a:schemeClr val="tx1"/>
                </a:solidFill>
                <a:latin typeface="Tahoma" pitchFamily="34" charset="0"/>
              </a:defRPr>
            </a:lvl5pPr>
            <a:lvl6pPr marL="2514600" indent="-228600" eaLnBrk="0" fontAlgn="base" hangingPunct="0">
              <a:spcBef>
                <a:spcPct val="0"/>
              </a:spcBef>
              <a:spcAft>
                <a:spcPct val="0"/>
              </a:spcAft>
              <a:defRPr sz="2000">
                <a:solidFill>
                  <a:schemeClr val="tx1"/>
                </a:solidFill>
                <a:latin typeface="Tahoma" pitchFamily="34" charset="0"/>
              </a:defRPr>
            </a:lvl6pPr>
            <a:lvl7pPr marL="2971800" indent="-228600" eaLnBrk="0" fontAlgn="base" hangingPunct="0">
              <a:spcBef>
                <a:spcPct val="0"/>
              </a:spcBef>
              <a:spcAft>
                <a:spcPct val="0"/>
              </a:spcAft>
              <a:defRPr sz="2000">
                <a:solidFill>
                  <a:schemeClr val="tx1"/>
                </a:solidFill>
                <a:latin typeface="Tahoma" pitchFamily="34" charset="0"/>
              </a:defRPr>
            </a:lvl7pPr>
            <a:lvl8pPr marL="3429000" indent="-228600" eaLnBrk="0" fontAlgn="base" hangingPunct="0">
              <a:spcBef>
                <a:spcPct val="0"/>
              </a:spcBef>
              <a:spcAft>
                <a:spcPct val="0"/>
              </a:spcAft>
              <a:defRPr sz="2000">
                <a:solidFill>
                  <a:schemeClr val="tx1"/>
                </a:solidFill>
                <a:latin typeface="Tahoma" pitchFamily="34" charset="0"/>
              </a:defRPr>
            </a:lvl8pPr>
            <a:lvl9pPr marL="3886200" indent="-228600" eaLnBrk="0" fontAlgn="base" hangingPunct="0">
              <a:spcBef>
                <a:spcPct val="0"/>
              </a:spcBef>
              <a:spcAft>
                <a:spcPct val="0"/>
              </a:spcAft>
              <a:defRPr sz="2000">
                <a:solidFill>
                  <a:schemeClr val="tx1"/>
                </a:solidFill>
                <a:latin typeface="Tahoma" pitchFamily="34" charset="0"/>
              </a:defRPr>
            </a:lvl9pPr>
          </a:lstStyle>
          <a:p>
            <a:pPr eaLnBrk="1" hangingPunct="1"/>
            <a:fld id="{A3925BF4-56CE-49C6-AA32-7ED8AE10F161}" type="slidenum">
              <a:rPr lang="ru-RU" sz="1200" smtClean="0">
                <a:latin typeface="Arial" charset="0"/>
              </a:rPr>
              <a:pPr eaLnBrk="1" hangingPunct="1"/>
              <a:t>30</a:t>
            </a:fld>
            <a:endParaRPr lang="ru-RU" sz="1200" smtClean="0">
              <a:latin typeface="Arial" charset="0"/>
            </a:endParaRPr>
          </a:p>
        </p:txBody>
      </p:sp>
      <p:sp>
        <p:nvSpPr>
          <p:cNvPr id="197635" name="Rectangle 2"/>
          <p:cNvSpPr>
            <a:spLocks noRot="1" noChangeArrowheads="1" noTextEdit="1"/>
          </p:cNvSpPr>
          <p:nvPr>
            <p:ph type="sldImg"/>
          </p:nvPr>
        </p:nvSpPr>
        <p:spPr>
          <a:ln/>
        </p:spPr>
      </p:sp>
      <p:sp>
        <p:nvSpPr>
          <p:cNvPr id="197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u="sng"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BE5F6B7-0162-45F8-8BFF-56A2203F4513}" type="datetimeFigureOut">
              <a:rPr lang="ru-RU" smtClean="0"/>
              <a:t>29.10.2016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949082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BE5F6B7-0162-45F8-8BFF-56A2203F4513}" type="datetimeFigureOut">
              <a:rPr lang="ru-RU" smtClean="0"/>
              <a:t>29.10.2016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3623571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BE5F6B7-0162-45F8-8BFF-56A2203F4513}" type="datetimeFigureOut">
              <a:rPr lang="ru-RU" smtClean="0"/>
              <a:t>29.10.2016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1209916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BE5F6B7-0162-45F8-8BFF-56A2203F4513}" type="datetimeFigureOut">
              <a:rPr lang="ru-RU" smtClean="0"/>
              <a:t>29.10.2016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3106820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BE5F6B7-0162-45F8-8BFF-56A2203F4513}" type="datetimeFigureOut">
              <a:rPr lang="ru-RU" smtClean="0"/>
              <a:t>29.10.2016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4141208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BE5F6B7-0162-45F8-8BFF-56A2203F4513}" type="datetimeFigureOut">
              <a:rPr lang="ru-RU" smtClean="0"/>
              <a:t>29.10.2016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1703843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BE5F6B7-0162-45F8-8BFF-56A2203F4513}" type="datetimeFigureOut">
              <a:rPr lang="ru-RU" smtClean="0"/>
              <a:t>29.10.2016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300529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BE5F6B7-0162-45F8-8BFF-56A2203F4513}" type="datetimeFigureOut">
              <a:rPr lang="ru-RU" smtClean="0"/>
              <a:t>29.10.2016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2730116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BE5F6B7-0162-45F8-8BFF-56A2203F4513}" type="datetimeFigureOut">
              <a:rPr lang="ru-RU" smtClean="0"/>
              <a:t>29.10.2016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301015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BE5F6B7-0162-45F8-8BFF-56A2203F4513}" type="datetimeFigureOut">
              <a:rPr lang="ru-RU" smtClean="0"/>
              <a:t>29.10.2016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3287843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BE5F6B7-0162-45F8-8BFF-56A2203F4513}" type="datetimeFigureOut">
              <a:rPr lang="ru-RU" smtClean="0"/>
              <a:t>29.10.2016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496FD9B-2B52-43D0-9F13-9A8C2300915D}" type="slidenum">
              <a:rPr lang="ru-RU" smtClean="0"/>
              <a:t>‹#›</a:t>
            </a:fld>
            <a:endParaRPr lang="ru-RU"/>
          </a:p>
        </p:txBody>
      </p:sp>
    </p:spTree>
    <p:extLst>
      <p:ext uri="{BB962C8B-B14F-4D97-AF65-F5344CB8AC3E}">
        <p14:creationId xmlns:p14="http://schemas.microsoft.com/office/powerpoint/2010/main" val="4033245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E5F6B7-0162-45F8-8BFF-56A2203F4513}" type="datetimeFigureOut">
              <a:rPr lang="ru-RU" smtClean="0"/>
              <a:t>29.10.2016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6FD9B-2B52-43D0-9F13-9A8C2300915D}" type="slidenum">
              <a:rPr lang="ru-RU" smtClean="0"/>
              <a:t>‹#›</a:t>
            </a:fld>
            <a:endParaRPr lang="ru-RU"/>
          </a:p>
        </p:txBody>
      </p:sp>
    </p:spTree>
    <p:extLst>
      <p:ext uri="{BB962C8B-B14F-4D97-AF65-F5344CB8AC3E}">
        <p14:creationId xmlns:p14="http://schemas.microsoft.com/office/powerpoint/2010/main" val="5475530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23528" y="260648"/>
            <a:ext cx="8352928" cy="6264696"/>
          </a:xfrm>
        </p:spPr>
        <p:txBody>
          <a:bodyPr>
            <a:normAutofit fontScale="90000"/>
          </a:bodyPr>
          <a:lstStyle/>
          <a:p>
            <a:r>
              <a:rPr lang="ru-RU" dirty="0" smtClean="0"/>
              <a:t>Дегенеративное поражение грудных межпозвонковых дисков: этиология и патогенез. Грыжа грудного межпозвонкового диска. Диско-</a:t>
            </a:r>
            <a:r>
              <a:rPr lang="ru-RU" dirty="0" err="1" smtClean="0"/>
              <a:t>радикулярный</a:t>
            </a:r>
            <a:r>
              <a:rPr lang="ru-RU" dirty="0" smtClean="0"/>
              <a:t> конфликт на грудном уровне  и компрессионная грудная </a:t>
            </a:r>
            <a:r>
              <a:rPr lang="ru-RU" dirty="0" err="1" smtClean="0"/>
              <a:t>миелопатия</a:t>
            </a:r>
            <a:r>
              <a:rPr lang="ru-RU" dirty="0" smtClean="0"/>
              <a:t>: клиника, диагностика, консервативное и хирургическое лечение, малоинвазивные процедуры.</a:t>
            </a:r>
            <a:endParaRPr lang="ru-RU" dirty="0"/>
          </a:p>
        </p:txBody>
      </p:sp>
    </p:spTree>
    <p:extLst>
      <p:ext uri="{BB962C8B-B14F-4D97-AF65-F5344CB8AC3E}">
        <p14:creationId xmlns:p14="http://schemas.microsoft.com/office/powerpoint/2010/main" val="123143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l"/>
            <a:r>
              <a:rPr lang="ru-RU" dirty="0" smtClean="0"/>
              <a:t>Цель:</a:t>
            </a:r>
            <a:endParaRPr lang="ru-RU" dirty="0"/>
          </a:p>
        </p:txBody>
      </p:sp>
      <p:sp>
        <p:nvSpPr>
          <p:cNvPr id="3" name="Объект 2"/>
          <p:cNvSpPr>
            <a:spLocks noGrp="1"/>
          </p:cNvSpPr>
          <p:nvPr>
            <p:ph idx="1"/>
          </p:nvPr>
        </p:nvSpPr>
        <p:spPr/>
        <p:txBody>
          <a:bodyPr/>
          <a:lstStyle/>
          <a:p>
            <a:r>
              <a:rPr lang="ru-RU" dirty="0" smtClean="0"/>
              <a:t>Изучить </a:t>
            </a:r>
            <a:r>
              <a:rPr lang="ru-RU" dirty="0"/>
              <a:t>д</a:t>
            </a:r>
            <a:r>
              <a:rPr lang="ru-RU" dirty="0" smtClean="0"/>
              <a:t>егенеративное поражение грудных межпозвонковых дисков: этиология и патогенез. Грыжа грудного межпозвонкового диска. Диско-</a:t>
            </a:r>
            <a:r>
              <a:rPr lang="ru-RU" dirty="0" err="1" smtClean="0"/>
              <a:t>радикулярный</a:t>
            </a:r>
            <a:r>
              <a:rPr lang="ru-RU" dirty="0" smtClean="0"/>
              <a:t> конфликт на грудном уровне  и компрессионная грудная </a:t>
            </a:r>
            <a:r>
              <a:rPr lang="ru-RU" dirty="0" err="1" smtClean="0"/>
              <a:t>миелопатия</a:t>
            </a:r>
            <a:r>
              <a:rPr lang="ru-RU" dirty="0" smtClean="0"/>
              <a:t>: клиника, диагностика, консервативное и хирургическое лечение, малоинвазивные процедуры.</a:t>
            </a:r>
            <a:endParaRPr lang="ru-RU" dirty="0"/>
          </a:p>
        </p:txBody>
      </p:sp>
    </p:spTree>
    <p:extLst>
      <p:ext uri="{BB962C8B-B14F-4D97-AF65-F5344CB8AC3E}">
        <p14:creationId xmlns:p14="http://schemas.microsoft.com/office/powerpoint/2010/main" val="2515166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l"/>
            <a:r>
              <a:rPr lang="ru-RU" dirty="0" smtClean="0"/>
              <a:t>Задачи:</a:t>
            </a:r>
            <a:endParaRPr lang="ru-RU" dirty="0"/>
          </a:p>
        </p:txBody>
      </p:sp>
      <p:sp>
        <p:nvSpPr>
          <p:cNvPr id="3" name="Объект 2"/>
          <p:cNvSpPr>
            <a:spLocks noGrp="1"/>
          </p:cNvSpPr>
          <p:nvPr>
            <p:ph idx="1"/>
          </p:nvPr>
        </p:nvSpPr>
        <p:spPr/>
        <p:txBody>
          <a:bodyPr>
            <a:normAutofit fontScale="92500" lnSpcReduction="10000"/>
          </a:bodyPr>
          <a:lstStyle/>
          <a:p>
            <a:r>
              <a:rPr lang="ru-RU" dirty="0" smtClean="0"/>
              <a:t>Рассмотреть </a:t>
            </a:r>
            <a:r>
              <a:rPr lang="ru-RU" dirty="0" smtClean="0"/>
              <a:t>дегенеративное поражение грудных межпозвонковых дисков: этиология и патогенез.</a:t>
            </a:r>
          </a:p>
          <a:p>
            <a:r>
              <a:rPr lang="ru-RU" dirty="0" smtClean="0"/>
              <a:t>Рассмотреть г</a:t>
            </a:r>
            <a:r>
              <a:rPr lang="ru-RU" dirty="0" smtClean="0"/>
              <a:t>рыжи грудного межпозвонкового диска.</a:t>
            </a:r>
          </a:p>
          <a:p>
            <a:r>
              <a:rPr lang="ru-RU" dirty="0" smtClean="0"/>
              <a:t> Диско-</a:t>
            </a:r>
            <a:r>
              <a:rPr lang="ru-RU" dirty="0" err="1" smtClean="0"/>
              <a:t>радикулярный</a:t>
            </a:r>
            <a:r>
              <a:rPr lang="ru-RU" dirty="0" smtClean="0"/>
              <a:t> конфликт на грудном уровне  и компрессионная грудная </a:t>
            </a:r>
            <a:r>
              <a:rPr lang="ru-RU" dirty="0" err="1" smtClean="0"/>
              <a:t>миелопатия</a:t>
            </a:r>
            <a:r>
              <a:rPr lang="ru-RU" dirty="0" smtClean="0"/>
              <a:t>: клиника, диагностика, консервативное и хирургическое лечение, малоинвазивные процедуры.</a:t>
            </a:r>
          </a:p>
          <a:p>
            <a:endParaRPr lang="ru-RU" dirty="0"/>
          </a:p>
        </p:txBody>
      </p:sp>
    </p:spTree>
    <p:extLst>
      <p:ext uri="{BB962C8B-B14F-4D97-AF65-F5344CB8AC3E}">
        <p14:creationId xmlns:p14="http://schemas.microsoft.com/office/powerpoint/2010/main" val="3965413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7" name="Rectangle 5"/>
          <p:cNvSpPr>
            <a:spLocks noGrp="1" noChangeArrowheads="1"/>
          </p:cNvSpPr>
          <p:nvPr>
            <p:ph type="title"/>
          </p:nvPr>
        </p:nvSpPr>
        <p:spPr>
          <a:ln>
            <a:solidFill>
              <a:srgbClr val="FF0000"/>
            </a:solidFill>
            <a:miter lim="800000"/>
            <a:headEnd/>
            <a:tailEnd/>
          </a:ln>
        </p:spPr>
        <p:txBody>
          <a:bodyPr/>
          <a:lstStyle/>
          <a:p>
            <a:r>
              <a:rPr lang="ru-RU" sz="2400" b="1"/>
              <a:t>Особенности строения грудных позвонков</a:t>
            </a:r>
          </a:p>
        </p:txBody>
      </p:sp>
      <p:graphicFrame>
        <p:nvGraphicFramePr>
          <p:cNvPr id="44036" name="Object 4"/>
          <p:cNvGraphicFramePr>
            <a:graphicFrameLocks noChangeAspect="1"/>
          </p:cNvGraphicFramePr>
          <p:nvPr>
            <p:ph idx="1"/>
          </p:nvPr>
        </p:nvGraphicFramePr>
        <p:xfrm>
          <a:off x="457200" y="2082800"/>
          <a:ext cx="8229600" cy="3560763"/>
        </p:xfrm>
        <a:graphic>
          <a:graphicData uri="http://schemas.openxmlformats.org/presentationml/2006/ole">
            <mc:AlternateContent xmlns:mc="http://schemas.openxmlformats.org/markup-compatibility/2006">
              <mc:Choice xmlns:v="urn:schemas-microsoft-com:vml" Requires="v">
                <p:oleObj spid="_x0000_s1028" r:id="rId3" imgW="9619048" imgH="4161905" progId="MSPhotoEd.3">
                  <p:embed/>
                </p:oleObj>
              </mc:Choice>
              <mc:Fallback>
                <p:oleObj r:id="rId3" imgW="9619048" imgH="4161905" progId="MSPhotoEd.3">
                  <p:embed/>
                  <p:pic>
                    <p:nvPicPr>
                      <p:cNvPr id="0" name=""/>
                      <p:cNvPicPr>
                        <a:picLocks noChangeAspect="1" noChangeArrowheads="1"/>
                      </p:cNvPicPr>
                      <p:nvPr/>
                    </p:nvPicPr>
                    <p:blipFill>
                      <a:blip r:embed="rId4">
                        <a:lum bright="-12000" contrast="18000"/>
                        <a:extLst>
                          <a:ext uri="{28A0092B-C50C-407E-A947-70E740481C1C}">
                            <a14:useLocalDpi xmlns:a14="http://schemas.microsoft.com/office/drawing/2010/main" val="0"/>
                          </a:ext>
                        </a:extLst>
                      </a:blip>
                      <a:srcRect t="1740"/>
                      <a:stretch>
                        <a:fillRect/>
                      </a:stretch>
                    </p:blipFill>
                    <p:spPr bwMode="auto">
                      <a:xfrm>
                        <a:off x="457200" y="2082800"/>
                        <a:ext cx="8229600" cy="3560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2428226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539750" y="260350"/>
            <a:ext cx="8147050" cy="1081088"/>
          </a:xfrm>
          <a:ln>
            <a:solidFill>
              <a:srgbClr val="FF0000"/>
            </a:solidFill>
            <a:miter lim="800000"/>
            <a:headEnd/>
            <a:tailEnd/>
          </a:ln>
        </p:spPr>
        <p:txBody>
          <a:bodyPr>
            <a:normAutofit fontScale="90000"/>
          </a:bodyPr>
          <a:lstStyle/>
          <a:p>
            <a:r>
              <a:rPr lang="ru-RU" sz="4000" b="1" i="1"/>
              <a:t> </a:t>
            </a:r>
            <a:r>
              <a:rPr lang="ru-RU" sz="2000" b="1">
                <a:solidFill>
                  <a:schemeClr val="tx1"/>
                </a:solidFill>
              </a:rPr>
              <a:t>Соединение грудного позвонка с рёбрами: рёберно-поперечные и рёберно-позвоночные суставы</a:t>
            </a:r>
            <a:r>
              <a:rPr lang="ru-RU" sz="4000"/>
              <a:t> </a:t>
            </a:r>
          </a:p>
        </p:txBody>
      </p:sp>
      <p:pic>
        <p:nvPicPr>
          <p:cNvPr id="47107" name="Picture 3" descr="сканирование002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403350" y="1412875"/>
            <a:ext cx="6769100" cy="47561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9687995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pic>
        <p:nvPicPr>
          <p:cNvPr id="48134" name="Picture 6" descr="Рисунок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50022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418" name="Rectangle 2"/>
          <p:cNvSpPr>
            <a:spLocks noGrp="1" noChangeArrowheads="1"/>
          </p:cNvSpPr>
          <p:nvPr>
            <p:ph type="title"/>
          </p:nvPr>
        </p:nvSpPr>
        <p:spPr>
          <a:xfrm>
            <a:off x="457200" y="193675"/>
            <a:ext cx="8229600" cy="571500"/>
          </a:xfrm>
        </p:spPr>
        <p:txBody>
          <a:bodyPr/>
          <a:lstStyle/>
          <a:p>
            <a:pPr eaLnBrk="1" hangingPunct="1">
              <a:defRPr/>
            </a:pPr>
            <a:r>
              <a:rPr lang="ru-RU" sz="2400" b="1" smtClean="0"/>
              <a:t>Тела грудных позвонков</a:t>
            </a:r>
            <a:endParaRPr lang="en-US" smtClean="0"/>
          </a:p>
        </p:txBody>
      </p:sp>
      <p:sp>
        <p:nvSpPr>
          <p:cNvPr id="133123" name="Rectangle 3"/>
          <p:cNvSpPr>
            <a:spLocks noChangeArrowheads="1"/>
          </p:cNvSpPr>
          <p:nvPr/>
        </p:nvSpPr>
        <p:spPr bwMode="auto">
          <a:xfrm>
            <a:off x="179388" y="908050"/>
            <a:ext cx="5651500" cy="503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ru-RU" sz="1800">
                <a:latin typeface="Arial" charset="0"/>
              </a:rPr>
              <a:t>Высота тел постепенно и равномерно нарастает в каудальном направлении. </a:t>
            </a:r>
          </a:p>
          <a:p>
            <a:endParaRPr lang="ru-RU" sz="1800">
              <a:latin typeface="Arial" charset="0"/>
            </a:endParaRPr>
          </a:p>
          <a:p>
            <a:r>
              <a:rPr lang="ru-RU" sz="1800">
                <a:latin typeface="Arial" charset="0"/>
              </a:rPr>
              <a:t>Поперечник меняется неравномерно, самый малый поперечник имеют </a:t>
            </a:r>
            <a:r>
              <a:rPr lang="ru-RU" sz="1800" b="1">
                <a:latin typeface="Arial" charset="0"/>
              </a:rPr>
              <a:t>Тн4</a:t>
            </a:r>
            <a:r>
              <a:rPr lang="ru-RU" sz="1800">
                <a:latin typeface="Arial" charset="0"/>
              </a:rPr>
              <a:t> и </a:t>
            </a:r>
            <a:r>
              <a:rPr lang="ru-RU" sz="1800" b="1">
                <a:latin typeface="Arial" charset="0"/>
              </a:rPr>
              <a:t>Тн5</a:t>
            </a:r>
            <a:r>
              <a:rPr lang="ru-RU" sz="1800">
                <a:latin typeface="Arial" charset="0"/>
              </a:rPr>
              <a:t>. </a:t>
            </a:r>
          </a:p>
          <a:p>
            <a:endParaRPr lang="ru-RU" sz="1800">
              <a:latin typeface="Arial" charset="0"/>
            </a:endParaRPr>
          </a:p>
          <a:p>
            <a:r>
              <a:rPr lang="ru-RU" sz="1800">
                <a:latin typeface="Arial" charset="0"/>
              </a:rPr>
              <a:t>От </a:t>
            </a:r>
            <a:r>
              <a:rPr lang="ru-RU" sz="1800" b="1">
                <a:latin typeface="Arial" charset="0"/>
              </a:rPr>
              <a:t>Тн4</a:t>
            </a:r>
            <a:r>
              <a:rPr lang="ru-RU" sz="1800">
                <a:latin typeface="Arial" charset="0"/>
              </a:rPr>
              <a:t> кверху и от </a:t>
            </a:r>
            <a:r>
              <a:rPr lang="ru-RU" sz="1800" b="1">
                <a:latin typeface="Arial" charset="0"/>
              </a:rPr>
              <a:t>Тн5</a:t>
            </a:r>
            <a:r>
              <a:rPr lang="ru-RU" sz="1800">
                <a:latin typeface="Arial" charset="0"/>
              </a:rPr>
              <a:t> книзу поперечник тел увеличивается. В верхних грудных позвонках поперечник превышает высоту, в нижних грудных -поперечник и высота тел равны.</a:t>
            </a:r>
          </a:p>
          <a:p>
            <a:endParaRPr lang="ru-RU" sz="1800">
              <a:latin typeface="Arial" charset="0"/>
            </a:endParaRPr>
          </a:p>
          <a:p>
            <a:r>
              <a:rPr lang="ru-RU" sz="1800">
                <a:latin typeface="Arial" charset="0"/>
              </a:rPr>
              <a:t>Особенностью тел грудных позвонков является наличие парных суставных площадок для сочленения с головками ребер.</a:t>
            </a:r>
          </a:p>
          <a:p>
            <a:pPr>
              <a:buFontTx/>
              <a:buChar char="-"/>
            </a:pPr>
            <a:r>
              <a:rPr lang="ru-RU" sz="1800">
                <a:latin typeface="Arial" charset="0"/>
              </a:rPr>
              <a:t> у </a:t>
            </a:r>
            <a:r>
              <a:rPr lang="ru-RU" sz="1800" b="1">
                <a:latin typeface="Arial" charset="0"/>
              </a:rPr>
              <a:t>Тн1</a:t>
            </a:r>
            <a:r>
              <a:rPr lang="ru-RU" sz="1800">
                <a:latin typeface="Arial" charset="0"/>
              </a:rPr>
              <a:t> имеется верхняя ямка, нижняя полуямка, </a:t>
            </a:r>
          </a:p>
          <a:p>
            <a:r>
              <a:rPr lang="ru-RU" sz="1800">
                <a:latin typeface="Arial" charset="0"/>
              </a:rPr>
              <a:t>- у </a:t>
            </a:r>
            <a:r>
              <a:rPr lang="ru-RU" sz="1800" b="1">
                <a:latin typeface="Arial" charset="0"/>
              </a:rPr>
              <a:t>Тн2</a:t>
            </a:r>
            <a:r>
              <a:rPr lang="ru-RU" sz="1800">
                <a:latin typeface="Arial" charset="0"/>
              </a:rPr>
              <a:t> - </a:t>
            </a:r>
            <a:r>
              <a:rPr lang="ru-RU" sz="1800" b="1">
                <a:latin typeface="Arial" charset="0"/>
              </a:rPr>
              <a:t>Тн9</a:t>
            </a:r>
            <a:r>
              <a:rPr lang="ru-RU" sz="1800">
                <a:latin typeface="Arial" charset="0"/>
              </a:rPr>
              <a:t>  - по две полуямки,</a:t>
            </a:r>
          </a:p>
          <a:p>
            <a:pPr>
              <a:buFontTx/>
              <a:buChar char="-"/>
            </a:pPr>
            <a:r>
              <a:rPr lang="ru-RU" sz="1800">
                <a:latin typeface="Arial" charset="0"/>
              </a:rPr>
              <a:t> у </a:t>
            </a:r>
            <a:r>
              <a:rPr lang="ru-RU" sz="1800" b="1">
                <a:latin typeface="Arial" charset="0"/>
              </a:rPr>
              <a:t>Тн10</a:t>
            </a:r>
            <a:r>
              <a:rPr lang="ru-RU" sz="1800">
                <a:latin typeface="Arial" charset="0"/>
              </a:rPr>
              <a:t> - верхняя полуямка.</a:t>
            </a:r>
          </a:p>
          <a:p>
            <a:r>
              <a:rPr lang="ru-RU" sz="1800">
                <a:latin typeface="Arial" charset="0"/>
              </a:rPr>
              <a:t>- у </a:t>
            </a:r>
            <a:r>
              <a:rPr lang="ru-RU" sz="1800" b="1">
                <a:latin typeface="Arial" charset="0"/>
              </a:rPr>
              <a:t>Тн11</a:t>
            </a:r>
            <a:r>
              <a:rPr lang="ru-RU" sz="1800">
                <a:latin typeface="Arial" charset="0"/>
              </a:rPr>
              <a:t>, </a:t>
            </a:r>
            <a:r>
              <a:rPr lang="ru-RU" sz="1800" b="1">
                <a:latin typeface="Arial" charset="0"/>
              </a:rPr>
              <a:t>Тн12</a:t>
            </a:r>
            <a:r>
              <a:rPr lang="ru-RU" sz="1800">
                <a:latin typeface="Arial" charset="0"/>
              </a:rPr>
              <a:t> - по полной ямке.</a:t>
            </a:r>
          </a:p>
        </p:txBody>
      </p:sp>
      <p:pic>
        <p:nvPicPr>
          <p:cNvPr id="133124" name="Picture 4"/>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183313" y="620713"/>
            <a:ext cx="2960687" cy="5975350"/>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1304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42" name="Rectangle 2"/>
          <p:cNvSpPr>
            <a:spLocks noGrp="1" noChangeArrowheads="1"/>
          </p:cNvSpPr>
          <p:nvPr>
            <p:ph type="title"/>
          </p:nvPr>
        </p:nvSpPr>
        <p:spPr>
          <a:xfrm>
            <a:off x="457200" y="188913"/>
            <a:ext cx="8229600" cy="561975"/>
          </a:xfrm>
        </p:spPr>
        <p:txBody>
          <a:bodyPr/>
          <a:lstStyle/>
          <a:p>
            <a:pPr eaLnBrk="1" hangingPunct="1">
              <a:defRPr/>
            </a:pPr>
            <a:r>
              <a:rPr lang="ru-RU" sz="2400" b="1" smtClean="0"/>
              <a:t>Межпозвонковые отверстия</a:t>
            </a:r>
            <a:endParaRPr lang="en-US" smtClean="0"/>
          </a:p>
        </p:txBody>
      </p:sp>
      <p:sp>
        <p:nvSpPr>
          <p:cNvPr id="134147" name="Rectangle 3"/>
          <p:cNvSpPr>
            <a:spLocks noChangeArrowheads="1"/>
          </p:cNvSpPr>
          <p:nvPr/>
        </p:nvSpPr>
        <p:spPr bwMode="auto">
          <a:xfrm>
            <a:off x="863600" y="5105400"/>
            <a:ext cx="745331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ru-RU" sz="1800">
                <a:latin typeface="Arial" charset="0"/>
              </a:rPr>
              <a:t>Особенность их на грудном уровне от Тн2 до Тн12 в том, что их передневнутреннюю стенку дополнительно формируют реберно-позвонковые суставы.</a:t>
            </a:r>
          </a:p>
        </p:txBody>
      </p:sp>
      <p:pic>
        <p:nvPicPr>
          <p:cNvPr id="134148" name="Picture 4"/>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319338" y="1930400"/>
            <a:ext cx="4505325" cy="2909888"/>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93940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5490" name="Rectangle 2"/>
          <p:cNvSpPr>
            <a:spLocks noGrp="1" noChangeArrowheads="1"/>
          </p:cNvSpPr>
          <p:nvPr>
            <p:ph type="title"/>
          </p:nvPr>
        </p:nvSpPr>
        <p:spPr>
          <a:xfrm>
            <a:off x="457200" y="379413"/>
            <a:ext cx="8229600" cy="419100"/>
          </a:xfrm>
        </p:spPr>
        <p:txBody>
          <a:bodyPr>
            <a:normAutofit fontScale="90000"/>
          </a:bodyPr>
          <a:lstStyle/>
          <a:p>
            <a:pPr eaLnBrk="1" hangingPunct="1">
              <a:defRPr/>
            </a:pPr>
            <a:r>
              <a:rPr lang="ru-RU" sz="2400" b="1" smtClean="0"/>
              <a:t>Поперечные отростки</a:t>
            </a:r>
            <a:endParaRPr lang="en-US" smtClean="0"/>
          </a:p>
        </p:txBody>
      </p:sp>
      <p:sp>
        <p:nvSpPr>
          <p:cNvPr id="136195" name="Rectangle 3"/>
          <p:cNvSpPr>
            <a:spLocks noChangeArrowheads="1"/>
          </p:cNvSpPr>
          <p:nvPr/>
        </p:nvSpPr>
        <p:spPr bwMode="auto">
          <a:xfrm>
            <a:off x="0" y="4568825"/>
            <a:ext cx="9144000"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ru-RU" sz="1800">
                <a:latin typeface="Arial" charset="0"/>
              </a:rPr>
              <a:t>имеют почти цилиндрическую форму. Они обращены в стороны и несколько кзади. </a:t>
            </a:r>
          </a:p>
          <a:p>
            <a:r>
              <a:rPr lang="ru-RU" sz="1800">
                <a:latin typeface="Arial" charset="0"/>
              </a:rPr>
              <a:t>От Тн1 до Тн 9  длина отростков нарастает (самые длинные у Тн 8 и Тн 9), а затем уменьшаются. </a:t>
            </a:r>
          </a:p>
          <a:p>
            <a:r>
              <a:rPr lang="ru-RU" sz="1800">
                <a:latin typeface="Arial" charset="0"/>
              </a:rPr>
              <a:t>У Тн11 и Тн12 отростки очень короткие. Концы отростков несколько утолщены, с тупыми шероховатыми верхушками. </a:t>
            </a:r>
          </a:p>
          <a:p>
            <a:r>
              <a:rPr lang="ru-RU" sz="1800">
                <a:latin typeface="Arial" charset="0"/>
              </a:rPr>
              <a:t>На передней поверхности верхних 10 пар отростков имеются суставные площадки для сочленения с бугорками ребер. </a:t>
            </a:r>
          </a:p>
          <a:p>
            <a:r>
              <a:rPr lang="ru-RU" sz="1800">
                <a:latin typeface="Arial" charset="0"/>
              </a:rPr>
              <a:t>В отростках Тн11 и Тн12 позвонков суставные площадки отсутствуют </a:t>
            </a:r>
          </a:p>
        </p:txBody>
      </p:sp>
      <p:pic>
        <p:nvPicPr>
          <p:cNvPr id="136196" name="Picture 4"/>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547813" y="847725"/>
            <a:ext cx="5665787" cy="3733800"/>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2788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4" name="Rectangle 2"/>
          <p:cNvSpPr>
            <a:spLocks noGrp="1" noChangeArrowheads="1"/>
          </p:cNvSpPr>
          <p:nvPr>
            <p:ph type="title"/>
          </p:nvPr>
        </p:nvSpPr>
        <p:spPr>
          <a:xfrm>
            <a:off x="457200" y="379413"/>
            <a:ext cx="8229600" cy="419100"/>
          </a:xfrm>
        </p:spPr>
        <p:txBody>
          <a:bodyPr>
            <a:normAutofit fontScale="90000"/>
          </a:bodyPr>
          <a:lstStyle/>
          <a:p>
            <a:pPr eaLnBrk="1" hangingPunct="1">
              <a:defRPr/>
            </a:pPr>
            <a:r>
              <a:rPr lang="ru-RU" sz="2400" b="1" smtClean="0"/>
              <a:t>Суставные отростки</a:t>
            </a:r>
            <a:endParaRPr lang="en-US" sz="2400" b="1" smtClean="0"/>
          </a:p>
        </p:txBody>
      </p:sp>
      <p:sp>
        <p:nvSpPr>
          <p:cNvPr id="137219" name="Rectangle 3"/>
          <p:cNvSpPr>
            <a:spLocks noChangeArrowheads="1"/>
          </p:cNvSpPr>
          <p:nvPr/>
        </p:nvSpPr>
        <p:spPr bwMode="auto">
          <a:xfrm>
            <a:off x="395288" y="5445125"/>
            <a:ext cx="8351837"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ru-RU" sz="1800">
                <a:latin typeface="Arial" charset="0"/>
              </a:rPr>
              <a:t>располагаются почти во фронтальной плоскости, слегка конвергируя кнутри. Нижние отростки каждого вышележащего позвонка накладываются на верхние отростки нижележащего позвонка наподобие черепицы и между ними образуются плоские суставы.</a:t>
            </a:r>
          </a:p>
        </p:txBody>
      </p:sp>
      <p:pic>
        <p:nvPicPr>
          <p:cNvPr id="137220" name="Picture 4"/>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427163" y="1136650"/>
            <a:ext cx="5881687" cy="3876675"/>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12070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8018" name="Rectangle 2"/>
          <p:cNvSpPr>
            <a:spLocks noGrp="1" noChangeArrowheads="1"/>
          </p:cNvSpPr>
          <p:nvPr>
            <p:ph type="title"/>
          </p:nvPr>
        </p:nvSpPr>
        <p:spPr/>
        <p:txBody>
          <a:bodyPr/>
          <a:lstStyle/>
          <a:p>
            <a:pPr eaLnBrk="1" hangingPunct="1">
              <a:defRPr/>
            </a:pPr>
            <a:r>
              <a:rPr lang="ru-RU" sz="2800" b="1" smtClean="0"/>
              <a:t>Размеры позвоночного канала</a:t>
            </a:r>
          </a:p>
        </p:txBody>
      </p:sp>
      <p:sp>
        <p:nvSpPr>
          <p:cNvPr id="598019" name="Rectangle 3"/>
          <p:cNvSpPr>
            <a:spLocks noGrp="1" noChangeArrowheads="1"/>
          </p:cNvSpPr>
          <p:nvPr>
            <p:ph type="body" idx="1"/>
          </p:nvPr>
        </p:nvSpPr>
        <p:spPr/>
        <p:txBody>
          <a:bodyPr/>
          <a:lstStyle/>
          <a:p>
            <a:pPr eaLnBrk="1" hangingPunct="1">
              <a:defRPr/>
            </a:pPr>
            <a:r>
              <a:rPr lang="ru-RU" b="1" smtClean="0">
                <a:effectLst/>
              </a:rPr>
              <a:t>Грудной отдел (сагиттальный размер)</a:t>
            </a:r>
            <a:endParaRPr lang="ru-RU" smtClean="0">
              <a:effectLst/>
            </a:endParaRPr>
          </a:p>
          <a:p>
            <a:pPr eaLnBrk="1" hangingPunct="1">
              <a:defRPr/>
            </a:pPr>
            <a:r>
              <a:rPr lang="ru-RU" smtClean="0">
                <a:effectLst/>
              </a:rPr>
              <a:t> 13 – 15 мм (не менее)</a:t>
            </a:r>
            <a:endParaRPr lang="ru-RU" b="1" smtClean="0">
              <a:effectLst/>
            </a:endParaRPr>
          </a:p>
          <a:p>
            <a:pPr eaLnBrk="1" hangingPunct="1">
              <a:defRPr/>
            </a:pPr>
            <a:endParaRPr lang="ru-RU" smtClean="0"/>
          </a:p>
        </p:txBody>
      </p:sp>
    </p:spTree>
    <p:extLst>
      <p:ext uri="{BB962C8B-B14F-4D97-AF65-F5344CB8AC3E}">
        <p14:creationId xmlns:p14="http://schemas.microsoft.com/office/powerpoint/2010/main" val="16727961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57200" y="274638"/>
            <a:ext cx="8229600" cy="777875"/>
          </a:xfrm>
          <a:ln>
            <a:solidFill>
              <a:srgbClr val="FF0000"/>
            </a:solidFill>
            <a:miter lim="800000"/>
            <a:headEnd/>
            <a:tailEnd/>
          </a:ln>
        </p:spPr>
        <p:txBody>
          <a:bodyPr/>
          <a:lstStyle/>
          <a:p>
            <a:r>
              <a:rPr lang="ru-RU" sz="2400" b="1"/>
              <a:t>Стенки межпозвонковых отверстий (каналов)</a:t>
            </a:r>
          </a:p>
        </p:txBody>
      </p:sp>
      <p:sp>
        <p:nvSpPr>
          <p:cNvPr id="49155" name="Rectangle 3"/>
          <p:cNvSpPr>
            <a:spLocks noGrp="1" noChangeArrowheads="1"/>
          </p:cNvSpPr>
          <p:nvPr>
            <p:ph type="body" idx="1"/>
          </p:nvPr>
        </p:nvSpPr>
        <p:spPr>
          <a:xfrm>
            <a:off x="457200" y="1268413"/>
            <a:ext cx="8229600" cy="4857750"/>
          </a:xfrm>
        </p:spPr>
        <p:txBody>
          <a:bodyPr/>
          <a:lstStyle/>
          <a:p>
            <a:pPr>
              <a:lnSpc>
                <a:spcPct val="80000"/>
              </a:lnSpc>
            </a:pPr>
            <a:r>
              <a:rPr lang="ru-RU" sz="2000"/>
              <a:t>Нервные корешки проходят через межпозвонковые отверстия наискось сверху вниз. В отверстии </a:t>
            </a:r>
            <a:r>
              <a:rPr lang="ru-RU" sz="2000" b="1">
                <a:solidFill>
                  <a:schemeClr val="accent2"/>
                </a:solidFill>
              </a:rPr>
              <a:t>спереди от корешков</a:t>
            </a:r>
            <a:r>
              <a:rPr lang="ru-RU" sz="2000"/>
              <a:t> находится нижняя часть тел позвонков и межпозвонковый диск. </a:t>
            </a:r>
          </a:p>
          <a:p>
            <a:pPr>
              <a:lnSpc>
                <a:spcPct val="80000"/>
              </a:lnSpc>
            </a:pPr>
            <a:r>
              <a:rPr lang="ru-RU" sz="2000"/>
              <a:t>В формировании </a:t>
            </a:r>
            <a:r>
              <a:rPr lang="ru-RU" sz="2000" b="1">
                <a:solidFill>
                  <a:schemeClr val="accent2"/>
                </a:solidFill>
              </a:rPr>
              <a:t>заднелатеральной стенки</a:t>
            </a:r>
            <a:r>
              <a:rPr lang="ru-RU" sz="2000"/>
              <a:t> межпозвонкового отверстия большее участие принимает верхний суставной отросток, нежели нижний, а также желтая связка. </a:t>
            </a:r>
          </a:p>
          <a:p>
            <a:pPr>
              <a:lnSpc>
                <a:spcPct val="80000"/>
              </a:lnSpc>
            </a:pPr>
            <a:endParaRPr lang="ru-RU" sz="2000"/>
          </a:p>
          <a:p>
            <a:pPr>
              <a:lnSpc>
                <a:spcPct val="80000"/>
              </a:lnSpc>
            </a:pPr>
            <a:r>
              <a:rPr lang="ru-RU" sz="2000">
                <a:solidFill>
                  <a:schemeClr val="accent2"/>
                </a:solidFill>
              </a:rPr>
              <a:t>При сгибании позвоночника</a:t>
            </a:r>
            <a:r>
              <a:rPr lang="ru-RU" sz="2000"/>
              <a:t> увеличивается не только вертикальный размер межпозвонкового отверстия, но также горизонтальный – за счет увеличения кривизны его задней стенки. </a:t>
            </a:r>
          </a:p>
          <a:p>
            <a:pPr>
              <a:lnSpc>
                <a:spcPct val="80000"/>
              </a:lnSpc>
            </a:pPr>
            <a:r>
              <a:rPr lang="ru-RU" sz="2000">
                <a:solidFill>
                  <a:schemeClr val="accent2"/>
                </a:solidFill>
              </a:rPr>
              <a:t>При разгибании</a:t>
            </a:r>
            <a:r>
              <a:rPr lang="ru-RU" sz="2000"/>
              <a:t>, наоборот, размеры отверстия уменьшаются в связи с укорочением задней стенки и смещением вперед верхнего суставного отростка и желтой связки, а также за счет увеличения пролабирования диска.</a:t>
            </a:r>
          </a:p>
        </p:txBody>
      </p:sp>
    </p:spTree>
    <p:extLst>
      <p:ext uri="{BB962C8B-B14F-4D97-AF65-F5344CB8AC3E}">
        <p14:creationId xmlns:p14="http://schemas.microsoft.com/office/powerpoint/2010/main" val="2421759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ChangeArrowheads="1"/>
          </p:cNvSpPr>
          <p:nvPr/>
        </p:nvSpPr>
        <p:spPr bwMode="auto">
          <a:xfrm>
            <a:off x="468313" y="1557338"/>
            <a:ext cx="2303462" cy="9144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ru-RU" b="1"/>
              <a:t>Местные б.с</a:t>
            </a:r>
            <a:r>
              <a:rPr lang="ru-RU"/>
              <a:t>.</a:t>
            </a:r>
          </a:p>
        </p:txBody>
      </p:sp>
      <p:sp>
        <p:nvSpPr>
          <p:cNvPr id="3078" name="Rectangle 6"/>
          <p:cNvSpPr>
            <a:spLocks noChangeArrowheads="1"/>
          </p:cNvSpPr>
          <p:nvPr/>
        </p:nvSpPr>
        <p:spPr bwMode="auto">
          <a:xfrm>
            <a:off x="1258888" y="2708275"/>
            <a:ext cx="2160587" cy="9144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ru-RU" b="1"/>
              <a:t>Миодистонические</a:t>
            </a:r>
          </a:p>
        </p:txBody>
      </p:sp>
      <p:sp>
        <p:nvSpPr>
          <p:cNvPr id="3079" name="Rectangle 7"/>
          <p:cNvSpPr>
            <a:spLocks noChangeArrowheads="1"/>
          </p:cNvSpPr>
          <p:nvPr/>
        </p:nvSpPr>
        <p:spPr bwMode="auto">
          <a:xfrm>
            <a:off x="1908175" y="3789363"/>
            <a:ext cx="2087563" cy="9144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ru-RU" b="1"/>
              <a:t>Ангиопатические</a:t>
            </a:r>
          </a:p>
        </p:txBody>
      </p:sp>
      <p:sp>
        <p:nvSpPr>
          <p:cNvPr id="3080" name="Rectangle 8"/>
          <p:cNvSpPr>
            <a:spLocks noChangeArrowheads="1"/>
          </p:cNvSpPr>
          <p:nvPr/>
        </p:nvSpPr>
        <p:spPr bwMode="auto">
          <a:xfrm>
            <a:off x="5292725" y="2708275"/>
            <a:ext cx="2303463" cy="9144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ru-RU" b="1"/>
              <a:t>Дистрофические</a:t>
            </a:r>
          </a:p>
        </p:txBody>
      </p:sp>
      <p:sp>
        <p:nvSpPr>
          <p:cNvPr id="3081" name="Rectangle 9"/>
          <p:cNvSpPr>
            <a:spLocks noChangeArrowheads="1"/>
          </p:cNvSpPr>
          <p:nvPr/>
        </p:nvSpPr>
        <p:spPr bwMode="auto">
          <a:xfrm>
            <a:off x="4284663" y="3789363"/>
            <a:ext cx="2087562" cy="9144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ru-RU" b="1"/>
              <a:t>Патобиомехани-</a:t>
            </a:r>
          </a:p>
          <a:p>
            <a:pPr algn="ctr"/>
            <a:r>
              <a:rPr lang="ru-RU" b="1"/>
              <a:t>ческие</a:t>
            </a:r>
          </a:p>
        </p:txBody>
      </p:sp>
      <p:sp>
        <p:nvSpPr>
          <p:cNvPr id="3082" name="Rectangle 10"/>
          <p:cNvSpPr>
            <a:spLocks noChangeArrowheads="1"/>
          </p:cNvSpPr>
          <p:nvPr/>
        </p:nvSpPr>
        <p:spPr bwMode="auto">
          <a:xfrm>
            <a:off x="6156325" y="1557338"/>
            <a:ext cx="2592388" cy="9144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ru-RU" b="1"/>
              <a:t>Отраженные б.с.</a:t>
            </a:r>
          </a:p>
        </p:txBody>
      </p:sp>
      <p:sp>
        <p:nvSpPr>
          <p:cNvPr id="3083" name="Rectangle 11"/>
          <p:cNvSpPr>
            <a:spLocks noChangeArrowheads="1"/>
          </p:cNvSpPr>
          <p:nvPr/>
        </p:nvSpPr>
        <p:spPr bwMode="auto">
          <a:xfrm>
            <a:off x="755650" y="404813"/>
            <a:ext cx="7129463" cy="936625"/>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b="1">
                <a:solidFill>
                  <a:schemeClr val="bg1"/>
                </a:solidFill>
              </a:rPr>
              <a:t>I. </a:t>
            </a:r>
            <a:r>
              <a:rPr lang="ru-RU" sz="2400" b="1">
                <a:solidFill>
                  <a:schemeClr val="bg1"/>
                </a:solidFill>
              </a:rPr>
              <a:t>Рефлекторные синдромы</a:t>
            </a:r>
          </a:p>
        </p:txBody>
      </p:sp>
      <p:sp>
        <p:nvSpPr>
          <p:cNvPr id="3086" name="Rectangle 14"/>
          <p:cNvSpPr>
            <a:spLocks noChangeArrowheads="1"/>
          </p:cNvSpPr>
          <p:nvPr/>
        </p:nvSpPr>
        <p:spPr bwMode="auto">
          <a:xfrm>
            <a:off x="755650" y="5013325"/>
            <a:ext cx="7272338" cy="914400"/>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b="1"/>
              <a:t>2. </a:t>
            </a:r>
            <a:r>
              <a:rPr lang="ru-RU" sz="2400" b="1"/>
              <a:t>Компрессионные: а) миелопатия;</a:t>
            </a:r>
          </a:p>
          <a:p>
            <a:pPr algn="ctr"/>
            <a:r>
              <a:rPr lang="ru-RU" sz="2400" b="1"/>
              <a:t>       б) корешковый компрессионный синдром</a:t>
            </a:r>
          </a:p>
        </p:txBody>
      </p:sp>
      <p:sp>
        <p:nvSpPr>
          <p:cNvPr id="3088" name="AutoShape 16"/>
          <p:cNvSpPr>
            <a:spLocks noChangeArrowheads="1"/>
          </p:cNvSpPr>
          <p:nvPr/>
        </p:nvSpPr>
        <p:spPr bwMode="auto">
          <a:xfrm>
            <a:off x="3203575" y="1557338"/>
            <a:ext cx="485775" cy="976312"/>
          </a:xfrm>
          <a:prstGeom prst="downArrow">
            <a:avLst>
              <a:gd name="adj1" fmla="val 50000"/>
              <a:gd name="adj2" fmla="val 5024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089" name="AutoShape 17"/>
          <p:cNvSpPr>
            <a:spLocks noChangeArrowheads="1"/>
          </p:cNvSpPr>
          <p:nvPr/>
        </p:nvSpPr>
        <p:spPr bwMode="auto">
          <a:xfrm>
            <a:off x="5148263" y="1557338"/>
            <a:ext cx="485775" cy="976312"/>
          </a:xfrm>
          <a:prstGeom prst="downArrow">
            <a:avLst>
              <a:gd name="adj1" fmla="val 50000"/>
              <a:gd name="adj2" fmla="val 5024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3090" name="AutoShape 18"/>
          <p:cNvSpPr>
            <a:spLocks noChangeArrowheads="1"/>
          </p:cNvSpPr>
          <p:nvPr/>
        </p:nvSpPr>
        <p:spPr bwMode="auto">
          <a:xfrm>
            <a:off x="4140200" y="2205038"/>
            <a:ext cx="485775" cy="976312"/>
          </a:xfrm>
          <a:prstGeom prst="downArrow">
            <a:avLst>
              <a:gd name="adj1" fmla="val 50000"/>
              <a:gd name="adj2" fmla="val 5024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extLst>
      <p:ext uri="{BB962C8B-B14F-4D97-AF65-F5344CB8AC3E}">
        <p14:creationId xmlns:p14="http://schemas.microsoft.com/office/powerpoint/2010/main" val="32376336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r>
              <a:rPr lang="ru-RU" sz="4000"/>
              <a:t/>
            </a:r>
            <a:br>
              <a:rPr lang="ru-RU" sz="4000"/>
            </a:br>
            <a:r>
              <a:rPr lang="ru-RU" sz="4000"/>
              <a:t/>
            </a:r>
            <a:br>
              <a:rPr lang="ru-RU" sz="4000"/>
            </a:br>
            <a:r>
              <a:rPr lang="ru-RU" sz="4000"/>
              <a:t/>
            </a:r>
            <a:br>
              <a:rPr lang="ru-RU" sz="4000"/>
            </a:br>
            <a:r>
              <a:rPr lang="ru-RU" sz="4000"/>
              <a:t/>
            </a:r>
            <a:br>
              <a:rPr lang="ru-RU" sz="4000"/>
            </a:br>
            <a:r>
              <a:rPr lang="ru-RU" sz="4000"/>
              <a:t/>
            </a:r>
            <a:br>
              <a:rPr lang="ru-RU" sz="4000"/>
            </a:br>
            <a:r>
              <a:rPr lang="ru-RU" sz="4000"/>
              <a:t/>
            </a:r>
            <a:br>
              <a:rPr lang="ru-RU" sz="4000"/>
            </a:br>
            <a:r>
              <a:rPr lang="ru-RU" sz="4000"/>
              <a:t/>
            </a:r>
            <a:br>
              <a:rPr lang="ru-RU" sz="4000"/>
            </a:br>
            <a:r>
              <a:rPr lang="ru-RU" sz="4000"/>
              <a:t/>
            </a:r>
            <a:br>
              <a:rPr lang="ru-RU" sz="4000"/>
            </a:br>
            <a:r>
              <a:rPr lang="ru-RU" sz="4000"/>
              <a:t/>
            </a:r>
            <a:br>
              <a:rPr lang="ru-RU" sz="4000"/>
            </a:br>
            <a:r>
              <a:rPr lang="ru-RU" sz="3600">
                <a:solidFill>
                  <a:srgbClr val="FF0066"/>
                </a:solidFill>
              </a:rPr>
              <a:t>Дегенеративно-д</a:t>
            </a:r>
            <a:r>
              <a:rPr lang="ru-RU" sz="3600">
                <a:solidFill>
                  <a:srgbClr val="FF0066"/>
                </a:solidFill>
                <a:cs typeface="Times New Roman" pitchFamily="18" charset="0"/>
              </a:rPr>
              <a:t>истрофические поражения позвоночного двигательного сегмента (ПДС) включают</a:t>
            </a:r>
            <a:r>
              <a:rPr lang="ru-RU" sz="3600">
                <a:solidFill>
                  <a:srgbClr val="FF99FF"/>
                </a:solidFill>
                <a:cs typeface="Times New Roman" pitchFamily="18" charset="0"/>
              </a:rPr>
              <a:t>:</a:t>
            </a:r>
            <a:r>
              <a:rPr lang="ru-RU" sz="3600">
                <a:cs typeface="Times New Roman" pitchFamily="18" charset="0"/>
              </a:rPr>
              <a:t> </a:t>
            </a:r>
            <a:br>
              <a:rPr lang="ru-RU" sz="3600">
                <a:cs typeface="Times New Roman" pitchFamily="18" charset="0"/>
              </a:rPr>
            </a:br>
            <a:r>
              <a:rPr lang="ru-RU" sz="3600">
                <a:cs typeface="Times New Roman" pitchFamily="18" charset="0"/>
              </a:rPr>
              <a:t>1)остеохондроз; </a:t>
            </a:r>
            <a:br>
              <a:rPr lang="ru-RU" sz="3600">
                <a:cs typeface="Times New Roman" pitchFamily="18" charset="0"/>
              </a:rPr>
            </a:br>
            <a:r>
              <a:rPr lang="ru-RU" sz="3600">
                <a:cs typeface="Times New Roman" pitchFamily="18" charset="0"/>
              </a:rPr>
              <a:t>2)деформирующий артроз межпозвонковых суставов (спондилоартроз); </a:t>
            </a:r>
            <a:br>
              <a:rPr lang="ru-RU" sz="3600">
                <a:cs typeface="Times New Roman" pitchFamily="18" charset="0"/>
              </a:rPr>
            </a:br>
            <a:r>
              <a:rPr lang="ru-RU" sz="3600">
                <a:cs typeface="Times New Roman" pitchFamily="18" charset="0"/>
              </a:rPr>
              <a:t>3)лигаментоз; </a:t>
            </a:r>
            <a:br>
              <a:rPr lang="ru-RU" sz="3600">
                <a:cs typeface="Times New Roman" pitchFamily="18" charset="0"/>
              </a:rPr>
            </a:br>
            <a:r>
              <a:rPr lang="ru-RU" sz="3600">
                <a:solidFill>
                  <a:schemeClr val="tx1"/>
                </a:solidFill>
                <a:cs typeface="Times New Roman" pitchFamily="18" charset="0"/>
              </a:rPr>
              <a:t>4)деформирующий спондилез</a:t>
            </a:r>
            <a:r>
              <a:rPr lang="ru-RU" sz="4000">
                <a:solidFill>
                  <a:schemeClr val="tx1"/>
                </a:solidFill>
                <a:cs typeface="Times New Roman" pitchFamily="18" charset="0"/>
              </a:rPr>
              <a:t> </a:t>
            </a:r>
            <a:br>
              <a:rPr lang="ru-RU" sz="4000">
                <a:solidFill>
                  <a:schemeClr val="tx1"/>
                </a:solidFill>
                <a:cs typeface="Times New Roman" pitchFamily="18" charset="0"/>
              </a:rPr>
            </a:br>
            <a:endParaRPr lang="ru-RU" sz="4000">
              <a:solidFill>
                <a:schemeClr val="tx1"/>
              </a:solidFill>
              <a:cs typeface="Times New Roman" pitchFamily="18" charset="0"/>
            </a:endParaRPr>
          </a:p>
        </p:txBody>
      </p:sp>
      <p:sp>
        <p:nvSpPr>
          <p:cNvPr id="15363" name="Rectangle 3"/>
          <p:cNvSpPr>
            <a:spLocks noChangeArrowheads="1"/>
          </p:cNvSpPr>
          <p:nvPr/>
        </p:nvSpPr>
        <p:spPr bwMode="auto">
          <a:xfrm>
            <a:off x="9467850" y="3789363"/>
            <a:ext cx="1149350" cy="2836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20000"/>
              </a:spcBef>
              <a:buSzPct val="85000"/>
              <a:buFontTx/>
              <a:buBlip>
                <a:blip r:embed="rId2"/>
              </a:buBlip>
            </a:pPr>
            <a:r>
              <a:rPr lang="ru-RU"/>
              <a:t>дистрофические поражения </a:t>
            </a:r>
            <a:r>
              <a:rPr lang="ru-RU" sz="1000"/>
              <a:t>позвоночного двигательного сегмента (ПДС) включают: </a:t>
            </a:r>
          </a:p>
          <a:p>
            <a:pPr>
              <a:lnSpc>
                <a:spcPct val="80000"/>
              </a:lnSpc>
              <a:spcBef>
                <a:spcPct val="20000"/>
              </a:spcBef>
              <a:buSzPct val="85000"/>
              <a:buFontTx/>
              <a:buBlip>
                <a:blip r:embed="rId2"/>
              </a:buBlip>
            </a:pPr>
            <a:r>
              <a:rPr lang="ru-RU" sz="1000"/>
              <a:t>остеохондроз, деформирующий артроз межпозвонковых суставов (спондилоартроз), лигаментоз, </a:t>
            </a:r>
          </a:p>
          <a:p>
            <a:pPr>
              <a:lnSpc>
                <a:spcPct val="80000"/>
              </a:lnSpc>
              <a:spcBef>
                <a:spcPct val="20000"/>
              </a:spcBef>
              <a:buSzPct val="85000"/>
              <a:buFontTx/>
              <a:buBlip>
                <a:blip r:embed="rId2"/>
              </a:buBlip>
            </a:pPr>
            <a:r>
              <a:rPr lang="ru-RU" sz="1000"/>
              <a:t>деформирующий спондилез, </a:t>
            </a:r>
          </a:p>
        </p:txBody>
      </p:sp>
    </p:spTree>
    <p:extLst>
      <p:ext uri="{BB962C8B-B14F-4D97-AF65-F5344CB8AC3E}">
        <p14:creationId xmlns:p14="http://schemas.microsoft.com/office/powerpoint/2010/main" val="41974158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6" name="Rectangle 2"/>
          <p:cNvSpPr>
            <a:spLocks noGrp="1" noChangeArrowheads="1"/>
          </p:cNvSpPr>
          <p:nvPr>
            <p:ph type="title"/>
          </p:nvPr>
        </p:nvSpPr>
        <p:spPr/>
        <p:txBody>
          <a:bodyPr/>
          <a:lstStyle/>
          <a:p>
            <a:pPr eaLnBrk="1" hangingPunct="1">
              <a:defRPr/>
            </a:pPr>
            <a:r>
              <a:rPr lang="ru-RU" smtClean="0"/>
              <a:t>Грудной остеохондроз</a:t>
            </a:r>
          </a:p>
        </p:txBody>
      </p:sp>
      <p:sp>
        <p:nvSpPr>
          <p:cNvPr id="405507" name="Rectangle 3"/>
          <p:cNvSpPr>
            <a:spLocks noGrp="1" noChangeArrowheads="1"/>
          </p:cNvSpPr>
          <p:nvPr>
            <p:ph type="body" idx="1"/>
          </p:nvPr>
        </p:nvSpPr>
        <p:spPr/>
        <p:txBody>
          <a:bodyPr/>
          <a:lstStyle/>
          <a:p>
            <a:pPr eaLnBrk="1" hangingPunct="1">
              <a:buFont typeface="Wingdings" pitchFamily="2" charset="2"/>
              <a:buChar char="Ø"/>
              <a:defRPr/>
            </a:pPr>
            <a:r>
              <a:rPr lang="ru-RU" smtClean="0"/>
              <a:t> Нижнегрудной остеохондроз протекает  </a:t>
            </a:r>
          </a:p>
          <a:p>
            <a:pPr eaLnBrk="1" hangingPunct="1">
              <a:buFont typeface="Wingdings" pitchFamily="2" charset="2"/>
              <a:buNone/>
              <a:defRPr/>
            </a:pPr>
            <a:r>
              <a:rPr lang="ru-RU" smtClean="0"/>
              <a:t>    как поясничный остеохондроз</a:t>
            </a:r>
          </a:p>
          <a:p>
            <a:pPr eaLnBrk="1" hangingPunct="1">
              <a:buFont typeface="Wingdings" pitchFamily="2" charset="2"/>
              <a:buChar char="Ø"/>
              <a:defRPr/>
            </a:pPr>
            <a:r>
              <a:rPr lang="ru-RU" smtClean="0"/>
              <a:t> Верхне- и среднегрудной остеохондроз </a:t>
            </a:r>
          </a:p>
          <a:p>
            <a:pPr eaLnBrk="1" hangingPunct="1">
              <a:buFont typeface="Wingdings" pitchFamily="2" charset="2"/>
              <a:buNone/>
              <a:defRPr/>
            </a:pPr>
            <a:r>
              <a:rPr lang="ru-RU" smtClean="0"/>
              <a:t>    развивается как процесс естественного </a:t>
            </a:r>
          </a:p>
          <a:p>
            <a:pPr eaLnBrk="1" hangingPunct="1">
              <a:buFont typeface="Wingdings" pitchFamily="2" charset="2"/>
              <a:buNone/>
              <a:defRPr/>
            </a:pPr>
            <a:r>
              <a:rPr lang="ru-RU" smtClean="0"/>
              <a:t>    старения.</a:t>
            </a:r>
          </a:p>
        </p:txBody>
      </p:sp>
    </p:spTree>
    <p:extLst>
      <p:ext uri="{BB962C8B-B14F-4D97-AF65-F5344CB8AC3E}">
        <p14:creationId xmlns:p14="http://schemas.microsoft.com/office/powerpoint/2010/main" val="16410738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3" name="Rectangle 3"/>
          <p:cNvSpPr>
            <a:spLocks noGrp="1" noChangeArrowheads="1"/>
          </p:cNvSpPr>
          <p:nvPr>
            <p:ph type="body" idx="1"/>
          </p:nvPr>
        </p:nvSpPr>
        <p:spPr>
          <a:xfrm>
            <a:off x="381000" y="914400"/>
            <a:ext cx="5410200" cy="5791200"/>
          </a:xfrm>
        </p:spPr>
        <p:txBody>
          <a:bodyPr/>
          <a:lstStyle/>
          <a:p>
            <a:pPr eaLnBrk="1" hangingPunct="1">
              <a:buFont typeface="Wingdings" pitchFamily="2" charset="2"/>
              <a:buChar char="v"/>
              <a:defRPr/>
            </a:pPr>
            <a:r>
              <a:rPr lang="ru-RU" smtClean="0"/>
              <a:t>Снижение высоты межпозвонкового диска (преимущественно в переднем отделе)</a:t>
            </a:r>
          </a:p>
          <a:p>
            <a:pPr eaLnBrk="1" hangingPunct="1">
              <a:buFont typeface="Wingdings" pitchFamily="2" charset="2"/>
              <a:buChar char="v"/>
              <a:defRPr/>
            </a:pPr>
            <a:r>
              <a:rPr lang="ru-RU" smtClean="0"/>
              <a:t>Склероз замыкательных пластинок тел</a:t>
            </a:r>
          </a:p>
        </p:txBody>
      </p:sp>
      <p:sp>
        <p:nvSpPr>
          <p:cNvPr id="141315" name="Line 6"/>
          <p:cNvSpPr>
            <a:spLocks noChangeShapeType="1"/>
          </p:cNvSpPr>
          <p:nvPr/>
        </p:nvSpPr>
        <p:spPr bwMode="auto">
          <a:xfrm>
            <a:off x="6781800" y="1371600"/>
            <a:ext cx="1524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pic>
        <p:nvPicPr>
          <p:cNvPr id="141316"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533400"/>
            <a:ext cx="2647950" cy="2282825"/>
          </a:xfrm>
          <a:prstGeom prst="rect">
            <a:avLst/>
          </a:prstGeom>
          <a:solidFill>
            <a:schemeClr val="hlink"/>
          </a:solidFill>
          <a:ln w="9525">
            <a:solidFill>
              <a:schemeClr val="hlink"/>
            </a:solidFill>
            <a:miter lim="800000"/>
            <a:headEnd/>
            <a:tailEnd/>
          </a:ln>
        </p:spPr>
      </p:pic>
      <p:sp>
        <p:nvSpPr>
          <p:cNvPr id="141317" name="Line 8"/>
          <p:cNvSpPr>
            <a:spLocks noChangeShapeType="1"/>
          </p:cNvSpPr>
          <p:nvPr/>
        </p:nvSpPr>
        <p:spPr bwMode="auto">
          <a:xfrm>
            <a:off x="6858000" y="1676400"/>
            <a:ext cx="0" cy="3048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41318" name="Line 9"/>
          <p:cNvSpPr>
            <a:spLocks noChangeShapeType="1"/>
          </p:cNvSpPr>
          <p:nvPr/>
        </p:nvSpPr>
        <p:spPr bwMode="auto">
          <a:xfrm>
            <a:off x="6934200" y="1371600"/>
            <a:ext cx="22860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Tree>
    <p:extLst>
      <p:ext uri="{BB962C8B-B14F-4D97-AF65-F5344CB8AC3E}">
        <p14:creationId xmlns:p14="http://schemas.microsoft.com/office/powerpoint/2010/main" val="2580803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9826" name="Rectangle 2"/>
          <p:cNvSpPr>
            <a:spLocks noGrp="1" noChangeArrowheads="1"/>
          </p:cNvSpPr>
          <p:nvPr>
            <p:ph type="title"/>
          </p:nvPr>
        </p:nvSpPr>
        <p:spPr>
          <a:xfrm>
            <a:off x="457200" y="292100"/>
            <a:ext cx="8229600" cy="774700"/>
          </a:xfrm>
        </p:spPr>
        <p:txBody>
          <a:bodyPr>
            <a:normAutofit fontScale="90000"/>
          </a:bodyPr>
          <a:lstStyle/>
          <a:p>
            <a:pPr eaLnBrk="1" hangingPunct="1">
              <a:buClr>
                <a:schemeClr val="hlink"/>
              </a:buClr>
              <a:buFont typeface="Wingdings" pitchFamily="2" charset="2"/>
              <a:buChar char="v"/>
              <a:defRPr/>
            </a:pPr>
            <a:r>
              <a:rPr lang="ru-RU" sz="4000" smtClean="0"/>
              <a:t>Усиление грудного кифоза</a:t>
            </a:r>
            <a:br>
              <a:rPr lang="ru-RU" sz="4000" smtClean="0"/>
            </a:br>
            <a:endParaRPr lang="ru-RU" sz="4000" smtClean="0"/>
          </a:p>
        </p:txBody>
      </p:sp>
      <p:pic>
        <p:nvPicPr>
          <p:cNvPr id="142339"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590800" y="1066800"/>
            <a:ext cx="4197350" cy="5486400"/>
          </a:xfrm>
          <a:solidFill>
            <a:schemeClr val="hlink"/>
          </a:solidFill>
          <a:ln>
            <a:solidFill>
              <a:schemeClr val="hlink"/>
            </a:solidFill>
          </a:ln>
        </p:spPr>
      </p:pic>
      <p:sp>
        <p:nvSpPr>
          <p:cNvPr id="142340" name="Freeform 6"/>
          <p:cNvSpPr>
            <a:spLocks/>
          </p:cNvSpPr>
          <p:nvPr/>
        </p:nvSpPr>
        <p:spPr bwMode="auto">
          <a:xfrm>
            <a:off x="4724400" y="1066800"/>
            <a:ext cx="484188" cy="5449888"/>
          </a:xfrm>
          <a:custGeom>
            <a:avLst/>
            <a:gdLst>
              <a:gd name="T0" fmla="*/ 0 w 305"/>
              <a:gd name="T1" fmla="*/ 0 h 3433"/>
              <a:gd name="T2" fmla="*/ 650200922 w 305"/>
              <a:gd name="T3" fmla="*/ 2147483647 h 3433"/>
              <a:gd name="T4" fmla="*/ 768649135 w 305"/>
              <a:gd name="T5" fmla="*/ 2147483647 h 3433"/>
              <a:gd name="T6" fmla="*/ 118448262 w 305"/>
              <a:gd name="T7" fmla="*/ 2147483647 h 3433"/>
              <a:gd name="T8" fmla="*/ 0 60000 65536"/>
              <a:gd name="T9" fmla="*/ 0 60000 65536"/>
              <a:gd name="T10" fmla="*/ 0 60000 65536"/>
              <a:gd name="T11" fmla="*/ 0 60000 65536"/>
              <a:gd name="T12" fmla="*/ 0 w 305"/>
              <a:gd name="T13" fmla="*/ 0 h 3433"/>
              <a:gd name="T14" fmla="*/ 305 w 305"/>
              <a:gd name="T15" fmla="*/ 3433 h 3433"/>
            </a:gdLst>
            <a:ahLst/>
            <a:cxnLst>
              <a:cxn ang="T8">
                <a:pos x="T0" y="T1"/>
              </a:cxn>
              <a:cxn ang="T9">
                <a:pos x="T2" y="T3"/>
              </a:cxn>
              <a:cxn ang="T10">
                <a:pos x="T4" y="T5"/>
              </a:cxn>
              <a:cxn ang="T11">
                <a:pos x="T6" y="T7"/>
              </a:cxn>
            </a:cxnLst>
            <a:rect l="T12" t="T13" r="T14" b="T15"/>
            <a:pathLst>
              <a:path w="305" h="3433">
                <a:moveTo>
                  <a:pt x="0" y="0"/>
                </a:moveTo>
                <a:lnTo>
                  <a:pt x="258" y="857"/>
                </a:lnTo>
                <a:lnTo>
                  <a:pt x="305" y="1862"/>
                </a:lnTo>
                <a:lnTo>
                  <a:pt x="47" y="3433"/>
                </a:lnTo>
              </a:path>
            </a:pathLst>
          </a:custGeom>
          <a:noFill/>
          <a:ln w="9525">
            <a:solidFill>
              <a:schemeClr val="hlink"/>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Tree>
    <p:extLst>
      <p:ext uri="{BB962C8B-B14F-4D97-AF65-F5344CB8AC3E}">
        <p14:creationId xmlns:p14="http://schemas.microsoft.com/office/powerpoint/2010/main" val="41841141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851" name="Rectangle 3"/>
          <p:cNvSpPr>
            <a:spLocks noGrp="1" noChangeArrowheads="1"/>
          </p:cNvSpPr>
          <p:nvPr>
            <p:ph type="body" idx="1"/>
          </p:nvPr>
        </p:nvSpPr>
        <p:spPr>
          <a:xfrm>
            <a:off x="457200" y="533400"/>
            <a:ext cx="8229600" cy="5486400"/>
          </a:xfrm>
        </p:spPr>
        <p:txBody>
          <a:bodyPr/>
          <a:lstStyle/>
          <a:p>
            <a:pPr eaLnBrk="1" hangingPunct="1">
              <a:lnSpc>
                <a:spcPct val="80000"/>
              </a:lnSpc>
              <a:buFont typeface="Wingdings" pitchFamily="2" charset="2"/>
              <a:buChar char="v"/>
              <a:defRPr/>
            </a:pPr>
            <a:r>
              <a:rPr lang="ru-RU" sz="2800" dirty="0" smtClean="0"/>
              <a:t>Могут быть задние грыжи дисков</a:t>
            </a:r>
          </a:p>
          <a:p>
            <a:pPr eaLnBrk="1" hangingPunct="1">
              <a:lnSpc>
                <a:spcPct val="80000"/>
              </a:lnSpc>
              <a:buFont typeface="Wingdings" pitchFamily="2" charset="2"/>
              <a:buChar char="v"/>
              <a:defRPr/>
            </a:pPr>
            <a:r>
              <a:rPr lang="ru-RU" sz="2800" dirty="0" err="1" smtClean="0"/>
              <a:t>Кальцифицированные</a:t>
            </a:r>
            <a:r>
              <a:rPr lang="ru-RU" sz="2800" dirty="0" smtClean="0"/>
              <a:t> фрагменты грыжи дисков в просвете позвоночного канала</a:t>
            </a:r>
          </a:p>
          <a:p>
            <a:pPr eaLnBrk="1" hangingPunct="1">
              <a:lnSpc>
                <a:spcPct val="80000"/>
              </a:lnSpc>
              <a:buFont typeface="Wingdings" pitchFamily="2" charset="2"/>
              <a:buChar char="v"/>
              <a:defRPr/>
            </a:pPr>
            <a:r>
              <a:rPr lang="ru-RU" sz="2800" dirty="0" smtClean="0"/>
              <a:t>Грыжи </a:t>
            </a:r>
            <a:r>
              <a:rPr lang="ru-RU" sz="2800" dirty="0" err="1" smtClean="0"/>
              <a:t>Шморля</a:t>
            </a:r>
            <a:r>
              <a:rPr lang="ru-RU" sz="2800" dirty="0" smtClean="0"/>
              <a:t> (хрящевые вдавления в тела позвонков</a:t>
            </a:r>
            <a:r>
              <a:rPr lang="en-US" sz="2800" dirty="0" smtClean="0"/>
              <a:t> - </a:t>
            </a:r>
            <a:r>
              <a:rPr lang="ru-RU" sz="2800" dirty="0" smtClean="0"/>
              <a:t>секвестры разрушенного </a:t>
            </a:r>
            <a:r>
              <a:rPr lang="ru-RU" sz="2800" dirty="0" err="1" smtClean="0"/>
              <a:t>пульпозного</a:t>
            </a:r>
            <a:r>
              <a:rPr lang="ru-RU" sz="2800" dirty="0" smtClean="0"/>
              <a:t> ядра внедряются в замыкательные пластинки тел, продавливаются и структура костных трабекул здесь гораздо гуще, чем в остальных отделах тел – склеротические изменения). В виде дуг.</a:t>
            </a:r>
          </a:p>
          <a:p>
            <a:pPr eaLnBrk="1" hangingPunct="1">
              <a:lnSpc>
                <a:spcPct val="80000"/>
              </a:lnSpc>
              <a:buFont typeface="Wingdings" pitchFamily="2" charset="2"/>
              <a:buChar char="ü"/>
              <a:defRPr/>
            </a:pPr>
            <a:r>
              <a:rPr lang="ru-RU" sz="2800" dirty="0" smtClean="0"/>
              <a:t>Передние</a:t>
            </a:r>
          </a:p>
          <a:p>
            <a:pPr eaLnBrk="1" hangingPunct="1">
              <a:lnSpc>
                <a:spcPct val="80000"/>
              </a:lnSpc>
              <a:buFont typeface="Wingdings" pitchFamily="2" charset="2"/>
              <a:buChar char="ü"/>
              <a:defRPr/>
            </a:pPr>
            <a:r>
              <a:rPr lang="ru-RU" sz="2800" dirty="0" smtClean="0"/>
              <a:t>Центральные</a:t>
            </a:r>
          </a:p>
          <a:p>
            <a:pPr eaLnBrk="1" hangingPunct="1">
              <a:lnSpc>
                <a:spcPct val="80000"/>
              </a:lnSpc>
              <a:buFont typeface="Wingdings" pitchFamily="2" charset="2"/>
              <a:buChar char="ü"/>
              <a:defRPr/>
            </a:pPr>
            <a:r>
              <a:rPr lang="ru-RU" sz="2800" dirty="0" smtClean="0"/>
              <a:t>Задние  </a:t>
            </a:r>
          </a:p>
        </p:txBody>
      </p:sp>
    </p:spTree>
    <p:extLst>
      <p:ext uri="{BB962C8B-B14F-4D97-AF65-F5344CB8AC3E}">
        <p14:creationId xmlns:p14="http://schemas.microsoft.com/office/powerpoint/2010/main" val="5194629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6" name="Rectangle 2"/>
          <p:cNvSpPr>
            <a:spLocks noGrp="1" noChangeArrowheads="1"/>
          </p:cNvSpPr>
          <p:nvPr>
            <p:ph type="title"/>
          </p:nvPr>
        </p:nvSpPr>
        <p:spPr>
          <a:xfrm>
            <a:off x="457200" y="292100"/>
            <a:ext cx="8229600" cy="855663"/>
          </a:xfrm>
        </p:spPr>
        <p:txBody>
          <a:bodyPr/>
          <a:lstStyle/>
          <a:p>
            <a:pPr eaLnBrk="1" hangingPunct="1">
              <a:defRPr/>
            </a:pPr>
            <a:r>
              <a:rPr lang="ru-RU" sz="2800" b="1" smtClean="0"/>
              <a:t>ГРУДНОЙ ОТДЕЛ</a:t>
            </a:r>
            <a:endParaRPr lang="ru-RU" sz="2800" smtClean="0"/>
          </a:p>
        </p:txBody>
      </p:sp>
      <p:sp>
        <p:nvSpPr>
          <p:cNvPr id="144387" name="Text Box 3"/>
          <p:cNvSpPr txBox="1">
            <a:spLocks noChangeArrowheads="1"/>
          </p:cNvSpPr>
          <p:nvPr/>
        </p:nvSpPr>
        <p:spPr bwMode="auto">
          <a:xfrm>
            <a:off x="231775" y="5392738"/>
            <a:ext cx="870585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Tahoma" pitchFamily="34" charset="0"/>
              </a:defRPr>
            </a:lvl1pPr>
            <a:lvl2pPr marL="742950" indent="-285750" eaLnBrk="0" hangingPunct="0">
              <a:defRPr sz="2000">
                <a:solidFill>
                  <a:schemeClr val="tx1"/>
                </a:solidFill>
                <a:latin typeface="Tahoma" pitchFamily="34" charset="0"/>
              </a:defRPr>
            </a:lvl2pPr>
            <a:lvl3pPr marL="1143000" indent="-228600" eaLnBrk="0" hangingPunct="0">
              <a:defRPr sz="2000">
                <a:solidFill>
                  <a:schemeClr val="tx1"/>
                </a:solidFill>
                <a:latin typeface="Tahoma" pitchFamily="34" charset="0"/>
              </a:defRPr>
            </a:lvl3pPr>
            <a:lvl4pPr marL="1600200" indent="-228600" eaLnBrk="0" hangingPunct="0">
              <a:defRPr sz="2000">
                <a:solidFill>
                  <a:schemeClr val="tx1"/>
                </a:solidFill>
                <a:latin typeface="Tahoma" pitchFamily="34" charset="0"/>
              </a:defRPr>
            </a:lvl4pPr>
            <a:lvl5pPr marL="2057400" indent="-228600" eaLnBrk="0" hangingPunct="0">
              <a:defRPr sz="2000">
                <a:solidFill>
                  <a:schemeClr val="tx1"/>
                </a:solidFill>
                <a:latin typeface="Tahoma" pitchFamily="34" charset="0"/>
              </a:defRPr>
            </a:lvl5pPr>
            <a:lvl6pPr marL="2514600" indent="-228600" eaLnBrk="0" fontAlgn="base" hangingPunct="0">
              <a:spcBef>
                <a:spcPct val="0"/>
              </a:spcBef>
              <a:spcAft>
                <a:spcPct val="0"/>
              </a:spcAft>
              <a:defRPr sz="2000">
                <a:solidFill>
                  <a:schemeClr val="tx1"/>
                </a:solidFill>
                <a:latin typeface="Tahoma" pitchFamily="34" charset="0"/>
              </a:defRPr>
            </a:lvl6pPr>
            <a:lvl7pPr marL="2971800" indent="-228600" eaLnBrk="0" fontAlgn="base" hangingPunct="0">
              <a:spcBef>
                <a:spcPct val="0"/>
              </a:spcBef>
              <a:spcAft>
                <a:spcPct val="0"/>
              </a:spcAft>
              <a:defRPr sz="2000">
                <a:solidFill>
                  <a:schemeClr val="tx1"/>
                </a:solidFill>
                <a:latin typeface="Tahoma" pitchFamily="34" charset="0"/>
              </a:defRPr>
            </a:lvl7pPr>
            <a:lvl8pPr marL="3429000" indent="-228600" eaLnBrk="0" fontAlgn="base" hangingPunct="0">
              <a:spcBef>
                <a:spcPct val="0"/>
              </a:spcBef>
              <a:spcAft>
                <a:spcPct val="0"/>
              </a:spcAft>
              <a:defRPr sz="2000">
                <a:solidFill>
                  <a:schemeClr val="tx1"/>
                </a:solidFill>
                <a:latin typeface="Tahoma" pitchFamily="34" charset="0"/>
              </a:defRPr>
            </a:lvl8pPr>
            <a:lvl9pPr marL="3886200" indent="-228600" eaLnBrk="0" fontAlgn="base" hangingPunct="0">
              <a:spcBef>
                <a:spcPct val="0"/>
              </a:spcBef>
              <a:spcAft>
                <a:spcPct val="0"/>
              </a:spcAft>
              <a:defRPr sz="2000">
                <a:solidFill>
                  <a:schemeClr val="tx1"/>
                </a:solidFill>
                <a:latin typeface="Tahoma" pitchFamily="34" charset="0"/>
              </a:defRPr>
            </a:lvl9pPr>
          </a:lstStyle>
          <a:p>
            <a:pPr eaLnBrk="1" hangingPunct="1"/>
            <a:r>
              <a:rPr lang="ru-RU" sz="1800">
                <a:latin typeface="Arial" charset="0"/>
              </a:rPr>
              <a:t>КТ – симптоматика как при поясничных грыжах. Визуализация грыж затруднена</a:t>
            </a:r>
          </a:p>
          <a:p>
            <a:pPr eaLnBrk="1" hangingPunct="1"/>
            <a:r>
              <a:rPr lang="ru-RU" sz="1800">
                <a:latin typeface="Arial" charset="0"/>
              </a:rPr>
              <a:t>из-за того, что в грудном так же как и в шейном отделе позвоночника слабо</a:t>
            </a:r>
          </a:p>
          <a:p>
            <a:pPr eaLnBrk="1" hangingPunct="1"/>
            <a:r>
              <a:rPr lang="ru-RU" sz="1800">
                <a:latin typeface="Arial" charset="0"/>
              </a:rPr>
              <a:t>развита эпидуральная клетчатка. </a:t>
            </a:r>
          </a:p>
        </p:txBody>
      </p:sp>
      <p:pic>
        <p:nvPicPr>
          <p:cNvPr id="144388" name="Picture 4" descr="96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052513"/>
            <a:ext cx="4679950" cy="376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389" name="Picture 5" descr="96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1089025"/>
            <a:ext cx="4248150"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4390" name="Text Box 6"/>
          <p:cNvSpPr txBox="1">
            <a:spLocks noChangeArrowheads="1"/>
          </p:cNvSpPr>
          <p:nvPr/>
        </p:nvSpPr>
        <p:spPr bwMode="auto">
          <a:xfrm>
            <a:off x="4911725" y="3232150"/>
            <a:ext cx="3762375"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Tahoma" pitchFamily="34" charset="0"/>
              </a:defRPr>
            </a:lvl1pPr>
            <a:lvl2pPr marL="742950" indent="-285750" eaLnBrk="0" hangingPunct="0">
              <a:defRPr sz="2000">
                <a:solidFill>
                  <a:schemeClr val="tx1"/>
                </a:solidFill>
                <a:latin typeface="Tahoma" pitchFamily="34" charset="0"/>
              </a:defRPr>
            </a:lvl2pPr>
            <a:lvl3pPr marL="1143000" indent="-228600" eaLnBrk="0" hangingPunct="0">
              <a:defRPr sz="2000">
                <a:solidFill>
                  <a:schemeClr val="tx1"/>
                </a:solidFill>
                <a:latin typeface="Tahoma" pitchFamily="34" charset="0"/>
              </a:defRPr>
            </a:lvl3pPr>
            <a:lvl4pPr marL="1600200" indent="-228600" eaLnBrk="0" hangingPunct="0">
              <a:defRPr sz="2000">
                <a:solidFill>
                  <a:schemeClr val="tx1"/>
                </a:solidFill>
                <a:latin typeface="Tahoma" pitchFamily="34" charset="0"/>
              </a:defRPr>
            </a:lvl4pPr>
            <a:lvl5pPr marL="2057400" indent="-228600" eaLnBrk="0" hangingPunct="0">
              <a:defRPr sz="2000">
                <a:solidFill>
                  <a:schemeClr val="tx1"/>
                </a:solidFill>
                <a:latin typeface="Tahoma" pitchFamily="34" charset="0"/>
              </a:defRPr>
            </a:lvl5pPr>
            <a:lvl6pPr marL="2514600" indent="-228600" eaLnBrk="0" fontAlgn="base" hangingPunct="0">
              <a:spcBef>
                <a:spcPct val="0"/>
              </a:spcBef>
              <a:spcAft>
                <a:spcPct val="0"/>
              </a:spcAft>
              <a:defRPr sz="2000">
                <a:solidFill>
                  <a:schemeClr val="tx1"/>
                </a:solidFill>
                <a:latin typeface="Tahoma" pitchFamily="34" charset="0"/>
              </a:defRPr>
            </a:lvl6pPr>
            <a:lvl7pPr marL="2971800" indent="-228600" eaLnBrk="0" fontAlgn="base" hangingPunct="0">
              <a:spcBef>
                <a:spcPct val="0"/>
              </a:spcBef>
              <a:spcAft>
                <a:spcPct val="0"/>
              </a:spcAft>
              <a:defRPr sz="2000">
                <a:solidFill>
                  <a:schemeClr val="tx1"/>
                </a:solidFill>
                <a:latin typeface="Tahoma" pitchFamily="34" charset="0"/>
              </a:defRPr>
            </a:lvl7pPr>
            <a:lvl8pPr marL="3429000" indent="-228600" eaLnBrk="0" fontAlgn="base" hangingPunct="0">
              <a:spcBef>
                <a:spcPct val="0"/>
              </a:spcBef>
              <a:spcAft>
                <a:spcPct val="0"/>
              </a:spcAft>
              <a:defRPr sz="2000">
                <a:solidFill>
                  <a:schemeClr val="tx1"/>
                </a:solidFill>
                <a:latin typeface="Tahoma" pitchFamily="34" charset="0"/>
              </a:defRPr>
            </a:lvl8pPr>
            <a:lvl9pPr marL="3886200" indent="-228600" eaLnBrk="0" fontAlgn="base" hangingPunct="0">
              <a:spcBef>
                <a:spcPct val="0"/>
              </a:spcBef>
              <a:spcAft>
                <a:spcPct val="0"/>
              </a:spcAft>
              <a:defRPr sz="2000">
                <a:solidFill>
                  <a:schemeClr val="tx1"/>
                </a:solidFill>
                <a:latin typeface="Tahoma" pitchFamily="34" charset="0"/>
              </a:defRPr>
            </a:lvl9pPr>
          </a:lstStyle>
          <a:p>
            <a:pPr eaLnBrk="1" hangingPunct="1"/>
            <a:r>
              <a:rPr lang="ru-RU" sz="1800">
                <a:latin typeface="Arial" charset="0"/>
              </a:rPr>
              <a:t>Парамедианная правосторонняя </a:t>
            </a:r>
          </a:p>
          <a:p>
            <a:pPr eaLnBrk="1" hangingPunct="1"/>
            <a:r>
              <a:rPr lang="ru-RU" sz="1800">
                <a:latin typeface="Arial" charset="0"/>
              </a:rPr>
              <a:t>дорсальная грыжа Тн11-Тн12 с</a:t>
            </a:r>
          </a:p>
          <a:p>
            <a:pPr eaLnBrk="1" hangingPunct="1"/>
            <a:r>
              <a:rPr lang="ru-RU" sz="1800">
                <a:latin typeface="Arial" charset="0"/>
              </a:rPr>
              <a:t>обызвествлением и сдавлением</a:t>
            </a:r>
          </a:p>
          <a:p>
            <a:pPr eaLnBrk="1" hangingPunct="1"/>
            <a:r>
              <a:rPr lang="ru-RU" sz="1800">
                <a:latin typeface="Arial" charset="0"/>
              </a:rPr>
              <a:t>спинного мозга.</a:t>
            </a:r>
          </a:p>
          <a:p>
            <a:pPr eaLnBrk="1" hangingPunct="1"/>
            <a:r>
              <a:rPr lang="en-US" sz="1800">
                <a:latin typeface="Arial" charset="0"/>
              </a:rPr>
              <a:t>d.</a:t>
            </a:r>
            <a:r>
              <a:rPr lang="ru-RU" sz="1800">
                <a:latin typeface="Arial" charset="0"/>
              </a:rPr>
              <a:t> М/позвонковые диски.</a:t>
            </a:r>
          </a:p>
          <a:p>
            <a:pPr eaLnBrk="1" hangingPunct="1"/>
            <a:r>
              <a:rPr lang="ru-RU" sz="1800">
                <a:latin typeface="Arial" charset="0"/>
              </a:rPr>
              <a:t>с. Спинной мозг.</a:t>
            </a:r>
          </a:p>
        </p:txBody>
      </p:sp>
    </p:spTree>
    <p:extLst>
      <p:ext uri="{BB962C8B-B14F-4D97-AF65-F5344CB8AC3E}">
        <p14:creationId xmlns:p14="http://schemas.microsoft.com/office/powerpoint/2010/main" val="15895543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Rectangle 2"/>
          <p:cNvSpPr>
            <a:spLocks noGrp="1" noChangeArrowheads="1"/>
          </p:cNvSpPr>
          <p:nvPr>
            <p:ph type="title"/>
          </p:nvPr>
        </p:nvSpPr>
        <p:spPr/>
        <p:txBody>
          <a:bodyPr/>
          <a:lstStyle/>
          <a:p>
            <a:pPr eaLnBrk="1" hangingPunct="1">
              <a:defRPr/>
            </a:pPr>
            <a:endParaRPr lang="ru-RU" smtClean="0"/>
          </a:p>
        </p:txBody>
      </p:sp>
      <p:pic>
        <p:nvPicPr>
          <p:cNvPr id="145411" name="Picture 3" descr="img47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288" y="0"/>
            <a:ext cx="3981450"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412" name="Picture 4" descr="img46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1025" y="3048000"/>
            <a:ext cx="4464050"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413" name="Picture 5" descr="img46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1025" y="0"/>
            <a:ext cx="4464050"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5414" name="Line 6"/>
          <p:cNvSpPr>
            <a:spLocks noChangeShapeType="1"/>
          </p:cNvSpPr>
          <p:nvPr/>
        </p:nvSpPr>
        <p:spPr bwMode="auto">
          <a:xfrm>
            <a:off x="2362200" y="3048000"/>
            <a:ext cx="609600" cy="2286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45415" name="Line 7"/>
          <p:cNvSpPr>
            <a:spLocks noChangeShapeType="1"/>
          </p:cNvSpPr>
          <p:nvPr/>
        </p:nvSpPr>
        <p:spPr bwMode="auto">
          <a:xfrm>
            <a:off x="5791200" y="1143000"/>
            <a:ext cx="609600" cy="1524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Tree>
    <p:extLst>
      <p:ext uri="{BB962C8B-B14F-4D97-AF65-F5344CB8AC3E}">
        <p14:creationId xmlns:p14="http://schemas.microsoft.com/office/powerpoint/2010/main" val="13063608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6755" name="Rectangle 3"/>
          <p:cNvSpPr>
            <a:spLocks noGrp="1" noChangeArrowheads="1"/>
          </p:cNvSpPr>
          <p:nvPr>
            <p:ph type="body" idx="1"/>
          </p:nvPr>
        </p:nvSpPr>
        <p:spPr>
          <a:xfrm>
            <a:off x="457200" y="304800"/>
            <a:ext cx="5334000" cy="5943600"/>
          </a:xfrm>
        </p:spPr>
        <p:txBody>
          <a:bodyPr/>
          <a:lstStyle/>
          <a:p>
            <a:pPr eaLnBrk="1" hangingPunct="1">
              <a:lnSpc>
                <a:spcPct val="80000"/>
              </a:lnSpc>
              <a:buFont typeface="Wingdings" pitchFamily="2" charset="2"/>
              <a:buChar char="v"/>
              <a:defRPr/>
            </a:pPr>
            <a:r>
              <a:rPr lang="ru-RU" sz="2800" smtClean="0"/>
              <a:t>Передние и боковые остеофиты</a:t>
            </a:r>
          </a:p>
          <a:p>
            <a:pPr eaLnBrk="1" hangingPunct="1">
              <a:lnSpc>
                <a:spcPct val="80000"/>
              </a:lnSpc>
              <a:buFont typeface="Wingdings" pitchFamily="2" charset="2"/>
              <a:buChar char="v"/>
              <a:defRPr/>
            </a:pPr>
            <a:r>
              <a:rPr lang="ru-RU" sz="2800" smtClean="0"/>
              <a:t>Деформирующий артроз межпозвонковых суставов</a:t>
            </a:r>
            <a:r>
              <a:rPr lang="en-US" sz="2800" smtClean="0"/>
              <a:t> </a:t>
            </a:r>
          </a:p>
          <a:p>
            <a:pPr eaLnBrk="1" hangingPunct="1">
              <a:lnSpc>
                <a:spcPct val="80000"/>
              </a:lnSpc>
              <a:buFont typeface="Wingdings" pitchFamily="2" charset="2"/>
              <a:buChar char="Ø"/>
              <a:defRPr/>
            </a:pPr>
            <a:r>
              <a:rPr lang="en-US" sz="2800" smtClean="0"/>
              <a:t>c</a:t>
            </a:r>
            <a:r>
              <a:rPr lang="ru-RU" sz="2800" smtClean="0"/>
              <a:t>ужение рентгеновской межпозвонковой суставной щели (менее 2 мм).</a:t>
            </a:r>
          </a:p>
          <a:p>
            <a:pPr eaLnBrk="1" hangingPunct="1">
              <a:lnSpc>
                <a:spcPct val="80000"/>
              </a:lnSpc>
              <a:buFont typeface="Wingdings" pitchFamily="2" charset="2"/>
              <a:buChar char="Ø"/>
              <a:defRPr/>
            </a:pPr>
            <a:r>
              <a:rPr lang="ru-RU" sz="2800" smtClean="0"/>
              <a:t>Широкие склерозированные замыкательные пластинки</a:t>
            </a:r>
          </a:p>
          <a:p>
            <a:pPr eaLnBrk="1" hangingPunct="1">
              <a:lnSpc>
                <a:spcPct val="80000"/>
              </a:lnSpc>
              <a:buFont typeface="Wingdings" pitchFamily="2" charset="2"/>
              <a:buChar char="Ø"/>
              <a:defRPr/>
            </a:pPr>
            <a:r>
              <a:rPr lang="ru-RU" sz="2800" smtClean="0"/>
              <a:t>На верхушке верхнесуставного  отростка(нижележащего позвонка) и нижнесуставного (вышележащего) костные разрастания.</a:t>
            </a:r>
          </a:p>
        </p:txBody>
      </p:sp>
      <p:pic>
        <p:nvPicPr>
          <p:cNvPr id="14643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990600"/>
            <a:ext cx="3128963" cy="4343400"/>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46436" name="Line 12"/>
          <p:cNvSpPr>
            <a:spLocks noChangeShapeType="1"/>
          </p:cNvSpPr>
          <p:nvPr/>
        </p:nvSpPr>
        <p:spPr bwMode="auto">
          <a:xfrm flipV="1">
            <a:off x="7848600" y="3352800"/>
            <a:ext cx="152400" cy="228600"/>
          </a:xfrm>
          <a:prstGeom prst="line">
            <a:avLst/>
          </a:prstGeom>
          <a:noFill/>
          <a:ln w="9525">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Tree>
    <p:extLst>
      <p:ext uri="{BB962C8B-B14F-4D97-AF65-F5344CB8AC3E}">
        <p14:creationId xmlns:p14="http://schemas.microsoft.com/office/powerpoint/2010/main" val="42129541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42" name="Rectangle 2"/>
          <p:cNvSpPr>
            <a:spLocks noGrp="1" noChangeArrowheads="1"/>
          </p:cNvSpPr>
          <p:nvPr>
            <p:ph type="title"/>
          </p:nvPr>
        </p:nvSpPr>
        <p:spPr/>
        <p:txBody>
          <a:bodyPr>
            <a:normAutofit fontScale="90000"/>
          </a:bodyPr>
          <a:lstStyle/>
          <a:p>
            <a:pPr eaLnBrk="1" hangingPunct="1">
              <a:buClr>
                <a:schemeClr val="hlink"/>
              </a:buClr>
              <a:buFont typeface="Wingdings" pitchFamily="2" charset="2"/>
              <a:buChar char="v"/>
              <a:defRPr/>
            </a:pPr>
            <a:r>
              <a:rPr lang="ru-RU" sz="4000" smtClean="0"/>
              <a:t>Деформирующий артроз межпозвонковых суставов</a:t>
            </a:r>
          </a:p>
        </p:txBody>
      </p:sp>
      <p:pic>
        <p:nvPicPr>
          <p:cNvPr id="14745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275" y="1905000"/>
            <a:ext cx="2244725" cy="4114800"/>
          </a:xfrm>
          <a:prstGeom prst="rect">
            <a:avLst/>
          </a:prstGeom>
          <a:noFill/>
          <a:ln w="3810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47460"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5950" y="1905000"/>
            <a:ext cx="2400300" cy="4114800"/>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47461" name="Picture 6"/>
          <p:cNvPicPr>
            <a:picLocks noChangeAspect="1" noChangeArrowheads="1"/>
          </p:cNvPicPr>
          <p:nvPr>
            <p:ph type="body" idx="1"/>
          </p:nvPr>
        </p:nvPicPr>
        <p:blipFill>
          <a:blip r:embed="rId4">
            <a:extLst>
              <a:ext uri="{28A0092B-C50C-407E-A947-70E740481C1C}">
                <a14:useLocalDpi xmlns:a14="http://schemas.microsoft.com/office/drawing/2010/main" val="0"/>
              </a:ext>
            </a:extLst>
          </a:blip>
          <a:srcRect/>
          <a:stretch>
            <a:fillRect/>
          </a:stretch>
        </p:blipFill>
        <p:spPr>
          <a:xfrm>
            <a:off x="5791200" y="2133600"/>
            <a:ext cx="3095625" cy="2714625"/>
          </a:xfrm>
          <a:solidFill>
            <a:schemeClr val="hlink"/>
          </a:solidFill>
          <a:ln w="28575">
            <a:solidFill>
              <a:schemeClr val="hlink"/>
            </a:solidFill>
          </a:ln>
        </p:spPr>
      </p:pic>
      <p:sp>
        <p:nvSpPr>
          <p:cNvPr id="147462" name="Line 7"/>
          <p:cNvSpPr>
            <a:spLocks noChangeShapeType="1"/>
          </p:cNvSpPr>
          <p:nvPr/>
        </p:nvSpPr>
        <p:spPr bwMode="auto">
          <a:xfrm flipH="1" flipV="1">
            <a:off x="1981200" y="4495800"/>
            <a:ext cx="76200" cy="3048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47463" name="Line 8"/>
          <p:cNvSpPr>
            <a:spLocks noChangeShapeType="1"/>
          </p:cNvSpPr>
          <p:nvPr/>
        </p:nvSpPr>
        <p:spPr bwMode="auto">
          <a:xfrm flipH="1" flipV="1">
            <a:off x="1905000" y="3962400"/>
            <a:ext cx="152400" cy="2286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47464" name="Line 9"/>
          <p:cNvSpPr>
            <a:spLocks noChangeShapeType="1"/>
          </p:cNvSpPr>
          <p:nvPr/>
        </p:nvSpPr>
        <p:spPr bwMode="auto">
          <a:xfrm flipH="1" flipV="1">
            <a:off x="4800600" y="3733800"/>
            <a:ext cx="304800" cy="228600"/>
          </a:xfrm>
          <a:prstGeom prst="line">
            <a:avLst/>
          </a:prstGeom>
          <a:noFill/>
          <a:ln w="9525">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47465" name="Line 10"/>
          <p:cNvSpPr>
            <a:spLocks noChangeShapeType="1"/>
          </p:cNvSpPr>
          <p:nvPr/>
        </p:nvSpPr>
        <p:spPr bwMode="auto">
          <a:xfrm flipH="1" flipV="1">
            <a:off x="5105400" y="5029200"/>
            <a:ext cx="381000" cy="457200"/>
          </a:xfrm>
          <a:prstGeom prst="line">
            <a:avLst/>
          </a:prstGeom>
          <a:noFill/>
          <a:ln w="9525">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47466" name="Line 11"/>
          <p:cNvSpPr>
            <a:spLocks noChangeShapeType="1"/>
          </p:cNvSpPr>
          <p:nvPr/>
        </p:nvSpPr>
        <p:spPr bwMode="auto">
          <a:xfrm>
            <a:off x="6705600" y="3810000"/>
            <a:ext cx="304800" cy="76200"/>
          </a:xfrm>
          <a:prstGeom prst="line">
            <a:avLst/>
          </a:prstGeom>
          <a:noFill/>
          <a:ln w="9525">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47467" name="Line 12"/>
          <p:cNvSpPr>
            <a:spLocks noChangeShapeType="1"/>
          </p:cNvSpPr>
          <p:nvPr/>
        </p:nvSpPr>
        <p:spPr bwMode="auto">
          <a:xfrm flipH="1" flipV="1">
            <a:off x="7696200" y="3886200"/>
            <a:ext cx="457200" cy="76200"/>
          </a:xfrm>
          <a:prstGeom prst="line">
            <a:avLst/>
          </a:prstGeom>
          <a:noFill/>
          <a:ln w="9525">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Tree>
    <p:extLst>
      <p:ext uri="{BB962C8B-B14F-4D97-AF65-F5344CB8AC3E}">
        <p14:creationId xmlns:p14="http://schemas.microsoft.com/office/powerpoint/2010/main" val="36337683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8258" name="Rectangle 2"/>
          <p:cNvSpPr>
            <a:spLocks noGrp="1" noChangeArrowheads="1"/>
          </p:cNvSpPr>
          <p:nvPr>
            <p:ph type="title"/>
          </p:nvPr>
        </p:nvSpPr>
        <p:spPr/>
        <p:txBody>
          <a:bodyPr>
            <a:normAutofit fontScale="90000"/>
          </a:bodyPr>
          <a:lstStyle/>
          <a:p>
            <a:pPr eaLnBrk="1" hangingPunct="1">
              <a:buClr>
                <a:schemeClr val="hlink"/>
              </a:buClr>
              <a:buFont typeface="Wingdings" pitchFamily="2" charset="2"/>
              <a:buChar char="v"/>
              <a:defRPr/>
            </a:pPr>
            <a:r>
              <a:rPr lang="ru-RU" sz="2800" smtClean="0">
                <a:solidFill>
                  <a:schemeClr val="tx1"/>
                </a:solidFill>
              </a:rPr>
              <a:t>Спондилоартроз (деформирующий артроз межпозвонковых суставов)</a:t>
            </a:r>
            <a:br>
              <a:rPr lang="ru-RU" sz="2800" smtClean="0">
                <a:solidFill>
                  <a:schemeClr val="tx1"/>
                </a:solidFill>
              </a:rPr>
            </a:br>
            <a:endParaRPr lang="ru-RU" sz="2800" smtClean="0">
              <a:solidFill>
                <a:schemeClr val="tx1"/>
              </a:solidFill>
            </a:endParaRPr>
          </a:p>
        </p:txBody>
      </p:sp>
      <p:sp>
        <p:nvSpPr>
          <p:cNvPr id="608259" name="Rectangle 3"/>
          <p:cNvSpPr>
            <a:spLocks noGrp="1" noChangeArrowheads="1"/>
          </p:cNvSpPr>
          <p:nvPr>
            <p:ph type="body" idx="1"/>
          </p:nvPr>
        </p:nvSpPr>
        <p:spPr/>
        <p:txBody>
          <a:bodyPr/>
          <a:lstStyle/>
          <a:p>
            <a:pPr eaLnBrk="1" hangingPunct="1">
              <a:lnSpc>
                <a:spcPct val="80000"/>
              </a:lnSpc>
              <a:defRPr/>
            </a:pPr>
            <a:r>
              <a:rPr lang="ru-RU" sz="2400" smtClean="0"/>
              <a:t>ДА межпозвонковых суставов ГОП не вызывает инвалидности, если неврологический статус остаётся нормальным</a:t>
            </a:r>
          </a:p>
          <a:p>
            <a:pPr eaLnBrk="1" hangingPunct="1">
              <a:lnSpc>
                <a:spcPct val="80000"/>
              </a:lnSpc>
              <a:defRPr/>
            </a:pPr>
            <a:r>
              <a:rPr lang="ru-RU" sz="2400" smtClean="0"/>
              <a:t>Вторичные неврологические нарушения  возникают, если костные краевые разрастания, окружающие суставные поверхности, вдаются в МПО и суживают его или вызывают значительную деформацию задней стенки позвоночного канала.</a:t>
            </a:r>
          </a:p>
          <a:p>
            <a:pPr eaLnBrk="1" hangingPunct="1">
              <a:lnSpc>
                <a:spcPct val="80000"/>
              </a:lnSpc>
              <a:defRPr/>
            </a:pPr>
            <a:r>
              <a:rPr lang="ru-RU" sz="2400" smtClean="0"/>
              <a:t>Задний участок позвоночного канала может оказаться суженным, если в процесс оссификации вовлекается жёлтая связка, тесно связанная с капсулой межпозвонкового сустава.</a:t>
            </a:r>
          </a:p>
        </p:txBody>
      </p:sp>
    </p:spTree>
    <p:extLst>
      <p:ext uri="{BB962C8B-B14F-4D97-AF65-F5344CB8AC3E}">
        <p14:creationId xmlns:p14="http://schemas.microsoft.com/office/powerpoint/2010/main" val="20978208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9282" name="Rectangle 2"/>
          <p:cNvSpPr>
            <a:spLocks noGrp="1" noChangeArrowheads="1"/>
          </p:cNvSpPr>
          <p:nvPr>
            <p:ph type="title"/>
          </p:nvPr>
        </p:nvSpPr>
        <p:spPr>
          <a:xfrm>
            <a:off x="457200" y="0"/>
            <a:ext cx="8229600" cy="1384300"/>
          </a:xfrm>
        </p:spPr>
        <p:txBody>
          <a:bodyPr/>
          <a:lstStyle/>
          <a:p>
            <a:pPr eaLnBrk="1" hangingPunct="1">
              <a:buClr>
                <a:schemeClr val="hlink"/>
              </a:buClr>
              <a:buFont typeface="Wingdings" pitchFamily="2" charset="2"/>
              <a:buChar char="v"/>
              <a:defRPr/>
            </a:pPr>
            <a:r>
              <a:rPr lang="ru-RU" sz="2800" smtClean="0"/>
              <a:t>Деформирующий артроз ребернопозвоночных </a:t>
            </a:r>
            <a:br>
              <a:rPr lang="ru-RU" sz="2800" smtClean="0"/>
            </a:br>
            <a:r>
              <a:rPr lang="ru-RU" sz="2800" smtClean="0"/>
              <a:t>   суставов бугорков ребер с поперечными   </a:t>
            </a:r>
            <a:br>
              <a:rPr lang="ru-RU" sz="2800" smtClean="0"/>
            </a:br>
            <a:r>
              <a:rPr lang="ru-RU" sz="2800" smtClean="0"/>
              <a:t>   отростками позвонков</a:t>
            </a:r>
          </a:p>
        </p:txBody>
      </p:sp>
      <p:sp>
        <p:nvSpPr>
          <p:cNvPr id="609283" name="Rectangle 3"/>
          <p:cNvSpPr>
            <a:spLocks noGrp="1" noChangeArrowheads="1"/>
          </p:cNvSpPr>
          <p:nvPr>
            <p:ph type="body" idx="1"/>
          </p:nvPr>
        </p:nvSpPr>
        <p:spPr>
          <a:xfrm>
            <a:off x="0" y="1447800"/>
            <a:ext cx="9144000" cy="5410200"/>
          </a:xfrm>
        </p:spPr>
        <p:txBody>
          <a:bodyPr/>
          <a:lstStyle/>
          <a:p>
            <a:pPr eaLnBrk="1" hangingPunct="1">
              <a:lnSpc>
                <a:spcPct val="80000"/>
              </a:lnSpc>
              <a:buFont typeface="Wingdings" pitchFamily="2" charset="2"/>
              <a:buChar char="Ø"/>
              <a:defRPr/>
            </a:pPr>
            <a:r>
              <a:rPr lang="ru-RU" sz="2300" smtClean="0"/>
              <a:t>Рентгеновская суставная щель значительно снижается, вплоть до соприкасания суставных поверхностей из-за полного разрушения суставных хрящей</a:t>
            </a:r>
          </a:p>
          <a:p>
            <a:pPr eaLnBrk="1" hangingPunct="1">
              <a:lnSpc>
                <a:spcPct val="80000"/>
              </a:lnSpc>
              <a:buFont typeface="Wingdings" pitchFamily="2" charset="2"/>
              <a:buChar char="Ø"/>
              <a:defRPr/>
            </a:pPr>
            <a:r>
              <a:rPr lang="ru-RU" sz="2300" smtClean="0"/>
              <a:t>Дегенерация суставных хрящей часто идёт неравномерно, поэтому суставные поверхности утрачивают параллельность и рентгеновская суставная щель становится клиновидной</a:t>
            </a:r>
          </a:p>
          <a:p>
            <a:pPr eaLnBrk="1" hangingPunct="1">
              <a:lnSpc>
                <a:spcPct val="80000"/>
              </a:lnSpc>
              <a:buFont typeface="Wingdings" pitchFamily="2" charset="2"/>
              <a:buChar char="Ø"/>
              <a:defRPr/>
            </a:pPr>
            <a:r>
              <a:rPr lang="ru-RU" sz="2300" smtClean="0"/>
              <a:t>Значительные краевые костные разрастания, резко деформирующие суставные поверхности</a:t>
            </a:r>
          </a:p>
          <a:p>
            <a:pPr eaLnBrk="1" hangingPunct="1">
              <a:lnSpc>
                <a:spcPct val="80000"/>
              </a:lnSpc>
              <a:buFont typeface="Wingdings" pitchFamily="2" charset="2"/>
              <a:buChar char="Ø"/>
              <a:defRPr/>
            </a:pPr>
            <a:r>
              <a:rPr lang="ru-RU" sz="2300" smtClean="0"/>
              <a:t>Иногда выраженность костных краевых разрастаний отчётливо преобладает над степенью дегенерации суставных хрящей.</a:t>
            </a:r>
          </a:p>
          <a:p>
            <a:pPr eaLnBrk="1" hangingPunct="1">
              <a:lnSpc>
                <a:spcPct val="80000"/>
              </a:lnSpc>
              <a:buFont typeface="Wingdings" pitchFamily="2" charset="2"/>
              <a:buChar char="Ø"/>
              <a:defRPr/>
            </a:pPr>
            <a:r>
              <a:rPr lang="ru-RU" sz="2300" smtClean="0"/>
              <a:t>Чаще развивается в суставах бугорков нижних ребёр, т.е.</a:t>
            </a:r>
            <a:r>
              <a:rPr lang="en-US" sz="2300" smtClean="0"/>
              <a:t> X ,</a:t>
            </a:r>
            <a:r>
              <a:rPr lang="ru-RU" sz="2300" smtClean="0"/>
              <a:t> реже</a:t>
            </a:r>
            <a:r>
              <a:rPr lang="en-US" sz="2300" smtClean="0"/>
              <a:t> IX</a:t>
            </a:r>
            <a:r>
              <a:rPr lang="ru-RU" sz="2300" smtClean="0"/>
              <a:t>,</a:t>
            </a:r>
            <a:r>
              <a:rPr lang="en-US" sz="2300" smtClean="0"/>
              <a:t> VIII </a:t>
            </a:r>
            <a:r>
              <a:rPr lang="ru-RU" sz="2300" smtClean="0"/>
              <a:t> и </a:t>
            </a:r>
            <a:r>
              <a:rPr lang="en-US" sz="2300" smtClean="0"/>
              <a:t>VII</a:t>
            </a:r>
            <a:r>
              <a:rPr lang="ru-RU" sz="2300" smtClean="0"/>
              <a:t> ( как известно </a:t>
            </a:r>
            <a:r>
              <a:rPr lang="en-US" sz="2300" smtClean="0"/>
              <a:t>XI </a:t>
            </a:r>
            <a:r>
              <a:rPr lang="ru-RU" sz="2300" smtClean="0"/>
              <a:t>и </a:t>
            </a:r>
            <a:r>
              <a:rPr lang="en-US" sz="2300" smtClean="0"/>
              <a:t>XII</a:t>
            </a:r>
            <a:r>
              <a:rPr lang="ru-RU" sz="2300" smtClean="0"/>
              <a:t> рёбра не имеют бугорка и не сочленяются с поперечными отростками позвонков).</a:t>
            </a:r>
          </a:p>
          <a:p>
            <a:pPr eaLnBrk="1" hangingPunct="1">
              <a:lnSpc>
                <a:spcPct val="80000"/>
              </a:lnSpc>
              <a:buFont typeface="Wingdings" pitchFamily="2" charset="2"/>
              <a:buChar char="Ø"/>
              <a:defRPr/>
            </a:pPr>
            <a:r>
              <a:rPr lang="ru-RU" sz="2300" smtClean="0"/>
              <a:t>Чаще при поражении нескольких нижних суставов выраженность ДА нарастает в каудальном направлении</a:t>
            </a:r>
          </a:p>
        </p:txBody>
      </p:sp>
    </p:spTree>
    <p:extLst>
      <p:ext uri="{BB962C8B-B14F-4D97-AF65-F5344CB8AC3E}">
        <p14:creationId xmlns:p14="http://schemas.microsoft.com/office/powerpoint/2010/main" val="9718715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0306" name="Rectangle 2"/>
          <p:cNvSpPr>
            <a:spLocks noGrp="1" noChangeArrowheads="1"/>
          </p:cNvSpPr>
          <p:nvPr>
            <p:ph type="body" idx="1"/>
          </p:nvPr>
        </p:nvSpPr>
        <p:spPr>
          <a:xfrm>
            <a:off x="152400" y="685800"/>
            <a:ext cx="5486400" cy="5410200"/>
          </a:xfrm>
        </p:spPr>
        <p:txBody>
          <a:bodyPr/>
          <a:lstStyle/>
          <a:p>
            <a:pPr eaLnBrk="1" hangingPunct="1">
              <a:buFont typeface="Wingdings" pitchFamily="2" charset="2"/>
              <a:buChar char="v"/>
              <a:defRPr/>
            </a:pPr>
            <a:r>
              <a:rPr lang="ru-RU" dirty="0" smtClean="0"/>
              <a:t>Деформирующий артроз </a:t>
            </a:r>
            <a:r>
              <a:rPr lang="ru-RU" dirty="0" err="1" smtClean="0"/>
              <a:t>ребернопозвоночных</a:t>
            </a:r>
            <a:r>
              <a:rPr lang="ru-RU" dirty="0" smtClean="0"/>
              <a:t> </a:t>
            </a:r>
          </a:p>
          <a:p>
            <a:pPr eaLnBrk="1" hangingPunct="1">
              <a:buFontTx/>
              <a:buNone/>
              <a:defRPr/>
            </a:pPr>
            <a:r>
              <a:rPr lang="ru-RU" dirty="0" smtClean="0"/>
              <a:t>   суставов (бугорков ребер с поперечными отростками позвонков)</a:t>
            </a:r>
          </a:p>
          <a:p>
            <a:pPr eaLnBrk="1" hangingPunct="1">
              <a:defRPr/>
            </a:pPr>
            <a:endParaRPr lang="ru-RU" dirty="0" smtClean="0"/>
          </a:p>
          <a:p>
            <a:pPr eaLnBrk="1" hangingPunct="1">
              <a:buFontTx/>
              <a:buNone/>
              <a:defRPr/>
            </a:pPr>
            <a:endParaRPr lang="ru-RU" dirty="0" smtClean="0"/>
          </a:p>
          <a:p>
            <a:pPr eaLnBrk="1" hangingPunct="1">
              <a:defRPr/>
            </a:pPr>
            <a:endParaRPr lang="ru-RU" dirty="0" smtClean="0"/>
          </a:p>
        </p:txBody>
      </p:sp>
      <p:pic>
        <p:nvPicPr>
          <p:cNvPr id="150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685800"/>
            <a:ext cx="2857500"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532" name="Line 4"/>
          <p:cNvSpPr>
            <a:spLocks noChangeShapeType="1"/>
          </p:cNvSpPr>
          <p:nvPr/>
        </p:nvSpPr>
        <p:spPr bwMode="auto">
          <a:xfrm flipH="1">
            <a:off x="7924800" y="1828800"/>
            <a:ext cx="381000" cy="76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50533" name="Line 5"/>
          <p:cNvSpPr>
            <a:spLocks noChangeShapeType="1"/>
          </p:cNvSpPr>
          <p:nvPr/>
        </p:nvSpPr>
        <p:spPr bwMode="auto">
          <a:xfrm>
            <a:off x="7620000" y="1676400"/>
            <a:ext cx="22860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pic>
        <p:nvPicPr>
          <p:cNvPr id="15053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4600" y="3505200"/>
            <a:ext cx="3248025" cy="309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535" name="Line 7"/>
          <p:cNvSpPr>
            <a:spLocks noChangeShapeType="1"/>
          </p:cNvSpPr>
          <p:nvPr/>
        </p:nvSpPr>
        <p:spPr bwMode="auto">
          <a:xfrm flipV="1">
            <a:off x="2743200" y="4572000"/>
            <a:ext cx="609600" cy="609600"/>
          </a:xfrm>
          <a:prstGeom prst="line">
            <a:avLst/>
          </a:prstGeom>
          <a:noFill/>
          <a:ln w="9525">
            <a:solidFill>
              <a:srgbClr val="F612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Tree>
    <p:extLst>
      <p:ext uri="{BB962C8B-B14F-4D97-AF65-F5344CB8AC3E}">
        <p14:creationId xmlns:p14="http://schemas.microsoft.com/office/powerpoint/2010/main" val="7430955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994" name="Rectangle 2"/>
          <p:cNvSpPr>
            <a:spLocks noGrp="1" noChangeArrowheads="1"/>
          </p:cNvSpPr>
          <p:nvPr>
            <p:ph type="title"/>
          </p:nvPr>
        </p:nvSpPr>
        <p:spPr>
          <a:xfrm>
            <a:off x="0" y="228600"/>
            <a:ext cx="8229600" cy="774700"/>
          </a:xfrm>
        </p:spPr>
        <p:txBody>
          <a:bodyPr>
            <a:normAutofit fontScale="90000"/>
          </a:bodyPr>
          <a:lstStyle/>
          <a:p>
            <a:pPr eaLnBrk="1" hangingPunct="1">
              <a:buClr>
                <a:schemeClr val="hlink"/>
              </a:buClr>
              <a:buFont typeface="Wingdings" pitchFamily="2" charset="2"/>
              <a:buChar char="v"/>
              <a:defRPr/>
            </a:pPr>
            <a:r>
              <a:rPr lang="ru-RU" sz="3600" smtClean="0"/>
              <a:t>Деформирующий артроз суставов головок рёбер (очень редко клиника)</a:t>
            </a:r>
          </a:p>
        </p:txBody>
      </p:sp>
      <p:pic>
        <p:nvPicPr>
          <p:cNvPr id="151555"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5715000" y="1143000"/>
            <a:ext cx="2571750" cy="5143500"/>
          </a:xfrm>
          <a:noFill/>
          <a:extLst>
            <a:ext uri="{909E8E84-426E-40DD-AFC4-6F175D3DCCD1}">
              <a14:hiddenFill xmlns:a14="http://schemas.microsoft.com/office/drawing/2010/main">
                <a:solidFill>
                  <a:srgbClr val="FFFFFF"/>
                </a:solidFill>
              </a14:hiddenFill>
            </a:ext>
          </a:extLst>
        </p:spPr>
      </p:pic>
      <p:sp>
        <p:nvSpPr>
          <p:cNvPr id="151556" name="Line 4"/>
          <p:cNvSpPr>
            <a:spLocks noChangeShapeType="1"/>
          </p:cNvSpPr>
          <p:nvPr/>
        </p:nvSpPr>
        <p:spPr bwMode="auto">
          <a:xfrm>
            <a:off x="6629400" y="3810000"/>
            <a:ext cx="228600" cy="762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51557" name="Line 5"/>
          <p:cNvSpPr>
            <a:spLocks noChangeShapeType="1"/>
          </p:cNvSpPr>
          <p:nvPr/>
        </p:nvSpPr>
        <p:spPr bwMode="auto">
          <a:xfrm flipH="1" flipV="1">
            <a:off x="7086600" y="3962400"/>
            <a:ext cx="304800" cy="762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pic>
        <p:nvPicPr>
          <p:cNvPr id="15155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219200"/>
            <a:ext cx="3248025" cy="309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1559" name="Line 7"/>
          <p:cNvSpPr>
            <a:spLocks noChangeShapeType="1"/>
          </p:cNvSpPr>
          <p:nvPr/>
        </p:nvSpPr>
        <p:spPr bwMode="auto">
          <a:xfrm flipV="1">
            <a:off x="1676400" y="3200400"/>
            <a:ext cx="533400" cy="152400"/>
          </a:xfrm>
          <a:prstGeom prst="line">
            <a:avLst/>
          </a:prstGeom>
          <a:noFill/>
          <a:ln w="9525">
            <a:solidFill>
              <a:srgbClr val="F612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pic>
        <p:nvPicPr>
          <p:cNvPr id="15156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4284663"/>
            <a:ext cx="3276600" cy="257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1561" name="Line 9"/>
          <p:cNvSpPr>
            <a:spLocks noChangeShapeType="1"/>
          </p:cNvSpPr>
          <p:nvPr/>
        </p:nvSpPr>
        <p:spPr bwMode="auto">
          <a:xfrm flipH="1" flipV="1">
            <a:off x="3200400" y="5486400"/>
            <a:ext cx="457200" cy="762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Tree>
    <p:extLst>
      <p:ext uri="{BB962C8B-B14F-4D97-AF65-F5344CB8AC3E}">
        <p14:creationId xmlns:p14="http://schemas.microsoft.com/office/powerpoint/2010/main" val="10509357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1876" name="Rectangle 4"/>
          <p:cNvSpPr>
            <a:spLocks noGrp="1" noChangeArrowheads="1"/>
          </p:cNvSpPr>
          <p:nvPr>
            <p:ph type="body" idx="1"/>
          </p:nvPr>
        </p:nvSpPr>
        <p:spPr>
          <a:xfrm>
            <a:off x="457200" y="762000"/>
            <a:ext cx="4953000" cy="5257800"/>
          </a:xfrm>
        </p:spPr>
        <p:txBody>
          <a:bodyPr/>
          <a:lstStyle/>
          <a:p>
            <a:pPr eaLnBrk="1" hangingPunct="1">
              <a:buFont typeface="Wingdings" pitchFamily="2" charset="2"/>
              <a:buChar char="v"/>
              <a:defRPr/>
            </a:pPr>
            <a:r>
              <a:rPr lang="ru-RU" dirty="0" smtClean="0"/>
              <a:t>В передней продольной связке</a:t>
            </a:r>
            <a:r>
              <a:rPr lang="en-US" dirty="0" smtClean="0"/>
              <a:t> </a:t>
            </a:r>
            <a:r>
              <a:rPr lang="ru-RU" dirty="0" smtClean="0"/>
              <a:t>(деформирующий спондилёз)</a:t>
            </a:r>
            <a:endParaRPr lang="en-US" dirty="0" smtClean="0"/>
          </a:p>
          <a:p>
            <a:pPr eaLnBrk="1" hangingPunct="1">
              <a:buFontTx/>
              <a:buNone/>
              <a:defRPr/>
            </a:pPr>
            <a:r>
              <a:rPr lang="en-US" dirty="0" smtClean="0"/>
              <a:t>   </a:t>
            </a:r>
            <a:r>
              <a:rPr lang="ru-RU" dirty="0" smtClean="0"/>
              <a:t>При обызвествлении передней продольной связки позвоночника - деформация контура тел. </a:t>
            </a:r>
          </a:p>
        </p:txBody>
      </p:sp>
      <p:pic>
        <p:nvPicPr>
          <p:cNvPr id="15257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0"/>
            <a:ext cx="3616325" cy="37338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52580" name="Line 6"/>
          <p:cNvSpPr>
            <a:spLocks noChangeShapeType="1"/>
          </p:cNvSpPr>
          <p:nvPr/>
        </p:nvSpPr>
        <p:spPr bwMode="auto">
          <a:xfrm flipH="1">
            <a:off x="5867400" y="1143000"/>
            <a:ext cx="533400" cy="76200"/>
          </a:xfrm>
          <a:prstGeom prst="line">
            <a:avLst/>
          </a:prstGeom>
          <a:noFill/>
          <a:ln w="9525">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52581" name="Line 7"/>
          <p:cNvSpPr>
            <a:spLocks noChangeShapeType="1"/>
          </p:cNvSpPr>
          <p:nvPr/>
        </p:nvSpPr>
        <p:spPr bwMode="auto">
          <a:xfrm flipH="1" flipV="1">
            <a:off x="5943600" y="2133600"/>
            <a:ext cx="228600" cy="228600"/>
          </a:xfrm>
          <a:prstGeom prst="line">
            <a:avLst/>
          </a:prstGeom>
          <a:noFill/>
          <a:ln w="9525">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pic>
        <p:nvPicPr>
          <p:cNvPr id="15258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2819400"/>
            <a:ext cx="35814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2583" name="Line 9"/>
          <p:cNvSpPr>
            <a:spLocks noChangeShapeType="1"/>
          </p:cNvSpPr>
          <p:nvPr/>
        </p:nvSpPr>
        <p:spPr bwMode="auto">
          <a:xfrm flipH="1">
            <a:off x="6477000" y="6477000"/>
            <a:ext cx="304800" cy="76200"/>
          </a:xfrm>
          <a:prstGeom prst="line">
            <a:avLst/>
          </a:prstGeom>
          <a:noFill/>
          <a:ln w="9525">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52584" name="Freeform 10"/>
          <p:cNvSpPr>
            <a:spLocks/>
          </p:cNvSpPr>
          <p:nvPr/>
        </p:nvSpPr>
        <p:spPr bwMode="auto">
          <a:xfrm>
            <a:off x="6475413" y="6796088"/>
            <a:ext cx="382587" cy="61912"/>
          </a:xfrm>
          <a:custGeom>
            <a:avLst/>
            <a:gdLst>
              <a:gd name="T0" fmla="*/ 607356113 w 241"/>
              <a:gd name="T1" fmla="*/ 98284493 h 39"/>
              <a:gd name="T2" fmla="*/ 0 w 241"/>
              <a:gd name="T3" fmla="*/ 0 h 39"/>
              <a:gd name="T4" fmla="*/ 0 60000 65536"/>
              <a:gd name="T5" fmla="*/ 0 60000 65536"/>
              <a:gd name="T6" fmla="*/ 0 w 241"/>
              <a:gd name="T7" fmla="*/ 0 h 39"/>
              <a:gd name="T8" fmla="*/ 241 w 241"/>
              <a:gd name="T9" fmla="*/ 39 h 39"/>
            </a:gdLst>
            <a:ahLst/>
            <a:cxnLst>
              <a:cxn ang="T4">
                <a:pos x="T0" y="T1"/>
              </a:cxn>
              <a:cxn ang="T5">
                <a:pos x="T2" y="T3"/>
              </a:cxn>
            </a:cxnLst>
            <a:rect l="T6" t="T7" r="T8" b="T9"/>
            <a:pathLst>
              <a:path w="241" h="39">
                <a:moveTo>
                  <a:pt x="241" y="39"/>
                </a:moveTo>
                <a:lnTo>
                  <a:pt x="0" y="0"/>
                </a:lnTo>
              </a:path>
            </a:pathLst>
          </a:custGeom>
          <a:noFill/>
          <a:ln w="9525">
            <a:solidFill>
              <a:schemeClr val="hlink"/>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ru-RU"/>
          </a:p>
        </p:txBody>
      </p:sp>
    </p:spTree>
    <p:extLst>
      <p:ext uri="{BB962C8B-B14F-4D97-AF65-F5344CB8AC3E}">
        <p14:creationId xmlns:p14="http://schemas.microsoft.com/office/powerpoint/2010/main" val="17737131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6210" name="Rectangle 2"/>
          <p:cNvSpPr>
            <a:spLocks noGrp="1" noChangeArrowheads="1"/>
          </p:cNvSpPr>
          <p:nvPr>
            <p:ph type="title"/>
          </p:nvPr>
        </p:nvSpPr>
        <p:spPr>
          <a:ln>
            <a:solidFill>
              <a:schemeClr val="hlink"/>
            </a:solidFill>
          </a:ln>
        </p:spPr>
        <p:txBody>
          <a:bodyPr>
            <a:normAutofit fontScale="90000"/>
          </a:bodyPr>
          <a:lstStyle/>
          <a:p>
            <a:pPr eaLnBrk="1" hangingPunct="1">
              <a:defRPr/>
            </a:pPr>
            <a:r>
              <a:rPr lang="en-US" sz="2400" b="1" i="1" u="sng" smtClean="0">
                <a:solidFill>
                  <a:schemeClr val="hlink"/>
                </a:solidFill>
              </a:rPr>
              <a:t>I </a:t>
            </a:r>
            <a:r>
              <a:rPr lang="ru-RU" sz="2400" b="1" i="1" u="sng" smtClean="0">
                <a:solidFill>
                  <a:schemeClr val="hlink"/>
                </a:solidFill>
              </a:rPr>
              <a:t>степень</a:t>
            </a:r>
            <a:r>
              <a:rPr lang="ru-RU" sz="2400" smtClean="0"/>
              <a:t/>
            </a:r>
            <a:br>
              <a:rPr lang="ru-RU" sz="2400" smtClean="0"/>
            </a:br>
            <a:r>
              <a:rPr lang="ru-RU" sz="2400" smtClean="0"/>
              <a:t>Краевые костные разрастания не выходят за пределы   </a:t>
            </a:r>
            <a:br>
              <a:rPr lang="ru-RU" sz="2400" smtClean="0"/>
            </a:br>
            <a:r>
              <a:rPr lang="ru-RU" sz="2400" smtClean="0"/>
              <a:t>    замыкательных пластинок</a:t>
            </a:r>
          </a:p>
        </p:txBody>
      </p:sp>
      <p:sp>
        <p:nvSpPr>
          <p:cNvPr id="606211" name="Rectangle 3"/>
          <p:cNvSpPr>
            <a:spLocks noGrp="1" noChangeArrowheads="1"/>
          </p:cNvSpPr>
          <p:nvPr>
            <p:ph type="body" idx="1"/>
          </p:nvPr>
        </p:nvSpPr>
        <p:spPr>
          <a:xfrm>
            <a:off x="457200" y="2438400"/>
            <a:ext cx="8229600" cy="1447800"/>
          </a:xfrm>
          <a:ln>
            <a:solidFill>
              <a:schemeClr val="hlink"/>
            </a:solidFill>
          </a:ln>
        </p:spPr>
        <p:txBody>
          <a:bodyPr/>
          <a:lstStyle/>
          <a:p>
            <a:pPr eaLnBrk="1" hangingPunct="1">
              <a:buFontTx/>
              <a:buNone/>
              <a:defRPr/>
            </a:pPr>
            <a:r>
              <a:rPr lang="en-US" sz="2400" b="1" i="1" u="sng" smtClean="0">
                <a:solidFill>
                  <a:schemeClr val="hlink"/>
                </a:solidFill>
              </a:rPr>
              <a:t>II</a:t>
            </a:r>
            <a:r>
              <a:rPr lang="ru-RU" sz="2400" b="1" i="1" u="sng" smtClean="0">
                <a:solidFill>
                  <a:schemeClr val="hlink"/>
                </a:solidFill>
              </a:rPr>
              <a:t> степень</a:t>
            </a:r>
            <a:r>
              <a:rPr lang="ru-RU" sz="2400" smtClean="0"/>
              <a:t> </a:t>
            </a:r>
          </a:p>
          <a:p>
            <a:pPr eaLnBrk="1" hangingPunct="1">
              <a:buFontTx/>
              <a:buNone/>
              <a:defRPr/>
            </a:pPr>
            <a:r>
              <a:rPr lang="ru-RU" sz="2400" smtClean="0"/>
              <a:t>Краевые костные разрастания выходят за пределы замыкательных пластинок</a:t>
            </a:r>
          </a:p>
        </p:txBody>
      </p:sp>
      <p:sp>
        <p:nvSpPr>
          <p:cNvPr id="606212" name="Rectangle 4"/>
          <p:cNvSpPr>
            <a:spLocks noChangeArrowheads="1"/>
          </p:cNvSpPr>
          <p:nvPr/>
        </p:nvSpPr>
        <p:spPr bwMode="auto">
          <a:xfrm>
            <a:off x="533400" y="4343400"/>
            <a:ext cx="8229600" cy="1371600"/>
          </a:xfrm>
          <a:prstGeom prst="rect">
            <a:avLst/>
          </a:prstGeom>
          <a:noFill/>
          <a:ln w="9525">
            <a:solidFill>
              <a:schemeClr val="hlink"/>
            </a:solidFill>
            <a:miter lim="800000"/>
            <a:headEnd/>
            <a:tailEnd/>
          </a:ln>
          <a:effectLst/>
        </p:spPr>
        <p:txBody>
          <a:bodyPr/>
          <a:lstStyle/>
          <a:p>
            <a:pPr marL="342900" indent="-342900">
              <a:spcBef>
                <a:spcPct val="20000"/>
              </a:spcBef>
              <a:buClr>
                <a:schemeClr val="hlink"/>
              </a:buClr>
              <a:buSzPct val="120000"/>
              <a:defRPr/>
            </a:pPr>
            <a:r>
              <a:rPr lang="en-US" sz="2400" b="1" i="1" u="sng">
                <a:solidFill>
                  <a:schemeClr val="hlink"/>
                </a:solidFill>
                <a:effectLst>
                  <a:outerShdw blurRad="38100" dist="38100" dir="2700000" algn="tl">
                    <a:srgbClr val="000000"/>
                  </a:outerShdw>
                </a:effectLst>
              </a:rPr>
              <a:t>III</a:t>
            </a:r>
            <a:r>
              <a:rPr lang="ru-RU" sz="2400" b="1" i="1" u="sng">
                <a:solidFill>
                  <a:schemeClr val="hlink"/>
                </a:solidFill>
                <a:effectLst>
                  <a:outerShdw blurRad="38100" dist="38100" dir="2700000" algn="tl">
                    <a:srgbClr val="000000"/>
                  </a:outerShdw>
                </a:effectLst>
              </a:rPr>
              <a:t> степень</a:t>
            </a:r>
            <a:r>
              <a:rPr lang="ru-RU" sz="3200">
                <a:effectLst>
                  <a:outerShdw blurRad="38100" dist="38100" dir="2700000" algn="tl">
                    <a:srgbClr val="000000"/>
                  </a:outerShdw>
                </a:effectLst>
              </a:rPr>
              <a:t> </a:t>
            </a:r>
          </a:p>
          <a:p>
            <a:pPr marL="342900" indent="-342900">
              <a:spcBef>
                <a:spcPct val="20000"/>
              </a:spcBef>
              <a:buClr>
                <a:schemeClr val="hlink"/>
              </a:buClr>
              <a:buSzPct val="120000"/>
              <a:defRPr/>
            </a:pPr>
            <a:r>
              <a:rPr lang="ru-RU" sz="2400">
                <a:effectLst>
                  <a:outerShdw blurRad="38100" dist="38100" dir="2700000" algn="tl">
                    <a:srgbClr val="000000"/>
                  </a:outerShdw>
                </a:effectLst>
              </a:rPr>
              <a:t>Краевые костные разрастания достигают вышележащего позвонка и с ним соединяются </a:t>
            </a:r>
          </a:p>
          <a:p>
            <a:pPr marL="342900" indent="-342900">
              <a:spcBef>
                <a:spcPct val="20000"/>
              </a:spcBef>
              <a:buClr>
                <a:schemeClr val="hlink"/>
              </a:buClr>
              <a:buSzPct val="120000"/>
              <a:defRPr/>
            </a:pPr>
            <a:endParaRPr lang="ru-RU" sz="2400">
              <a:effectLst>
                <a:outerShdw blurRad="38100" dist="38100" dir="2700000" algn="tl">
                  <a:srgbClr val="000000"/>
                </a:outerShdw>
              </a:effectLst>
            </a:endParaRPr>
          </a:p>
        </p:txBody>
      </p:sp>
    </p:spTree>
    <p:extLst>
      <p:ext uri="{BB962C8B-B14F-4D97-AF65-F5344CB8AC3E}">
        <p14:creationId xmlns:p14="http://schemas.microsoft.com/office/powerpoint/2010/main" val="42034006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899" name="Rectangle 3"/>
          <p:cNvSpPr>
            <a:spLocks noGrp="1" noChangeArrowheads="1"/>
          </p:cNvSpPr>
          <p:nvPr>
            <p:ph type="body" idx="1"/>
          </p:nvPr>
        </p:nvSpPr>
        <p:spPr>
          <a:xfrm>
            <a:off x="457200" y="1752600"/>
            <a:ext cx="8229600" cy="4267200"/>
          </a:xfrm>
        </p:spPr>
        <p:txBody>
          <a:bodyPr/>
          <a:lstStyle/>
          <a:p>
            <a:pPr eaLnBrk="1" hangingPunct="1">
              <a:buFont typeface="Wingdings" pitchFamily="2" charset="2"/>
              <a:buChar char="v"/>
              <a:defRPr/>
            </a:pPr>
            <a:r>
              <a:rPr lang="ru-RU" smtClean="0"/>
              <a:t>Лигаментозы (гипертрофия желтой связки- на МРТ и КТ!)</a:t>
            </a:r>
          </a:p>
          <a:p>
            <a:pPr lvl="4" eaLnBrk="1" hangingPunct="1">
              <a:defRPr/>
            </a:pPr>
            <a:endParaRPr lang="ru-RU" sz="2800" b="1" smtClean="0"/>
          </a:p>
        </p:txBody>
      </p:sp>
    </p:spTree>
    <p:extLst>
      <p:ext uri="{BB962C8B-B14F-4D97-AF65-F5344CB8AC3E}">
        <p14:creationId xmlns:p14="http://schemas.microsoft.com/office/powerpoint/2010/main" val="25182584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22" name="Rectangle 2"/>
          <p:cNvSpPr>
            <a:spLocks noGrp="1" noChangeArrowheads="1"/>
          </p:cNvSpPr>
          <p:nvPr>
            <p:ph type="title"/>
          </p:nvPr>
        </p:nvSpPr>
        <p:spPr/>
        <p:txBody>
          <a:bodyPr/>
          <a:lstStyle/>
          <a:p>
            <a:pPr eaLnBrk="1" hangingPunct="1">
              <a:buFont typeface="Wingdings" pitchFamily="2" charset="2"/>
              <a:buChar char="v"/>
              <a:defRPr/>
            </a:pPr>
            <a:r>
              <a:rPr lang="ru-RU" b="1" i="1" smtClean="0">
                <a:solidFill>
                  <a:schemeClr val="hlink"/>
                </a:solidFill>
              </a:rPr>
              <a:t>Исход</a:t>
            </a:r>
            <a:r>
              <a:rPr lang="ru-RU" smtClean="0"/>
              <a:t> – фиброз диска</a:t>
            </a:r>
          </a:p>
        </p:txBody>
      </p:sp>
      <p:sp>
        <p:nvSpPr>
          <p:cNvPr id="593923" name="Rectangle 3"/>
          <p:cNvSpPr>
            <a:spLocks noGrp="1" noChangeArrowheads="1"/>
          </p:cNvSpPr>
          <p:nvPr>
            <p:ph type="body" idx="1"/>
          </p:nvPr>
        </p:nvSpPr>
        <p:spPr>
          <a:xfrm>
            <a:off x="228600" y="1905000"/>
            <a:ext cx="8763000" cy="4114800"/>
          </a:xfrm>
        </p:spPr>
        <p:txBody>
          <a:bodyPr/>
          <a:lstStyle/>
          <a:p>
            <a:pPr eaLnBrk="1" hangingPunct="1">
              <a:lnSpc>
                <a:spcPct val="90000"/>
              </a:lnSpc>
              <a:buFont typeface="Wingdings" pitchFamily="2" charset="2"/>
              <a:buChar char="ü"/>
              <a:defRPr/>
            </a:pPr>
            <a:r>
              <a:rPr lang="ru-RU" sz="2800" dirty="0" smtClean="0"/>
              <a:t>Вертикальный размер (высота)  пораженного МПД снижена</a:t>
            </a:r>
          </a:p>
          <a:p>
            <a:pPr eaLnBrk="1" hangingPunct="1">
              <a:lnSpc>
                <a:spcPct val="90000"/>
              </a:lnSpc>
              <a:buFont typeface="Wingdings" pitchFamily="2" charset="2"/>
              <a:buChar char="ü"/>
              <a:defRPr/>
            </a:pPr>
            <a:r>
              <a:rPr lang="ru-RU" sz="2800" dirty="0" err="1" smtClean="0"/>
              <a:t>Субхондральный</a:t>
            </a:r>
            <a:r>
              <a:rPr lang="ru-RU" sz="2800" dirty="0" smtClean="0"/>
              <a:t> склероз замыкательных пластинок (резко выражен), со временем замыкательные пластинки тел утрачивают свои очертания</a:t>
            </a:r>
          </a:p>
          <a:p>
            <a:pPr eaLnBrk="1" hangingPunct="1">
              <a:lnSpc>
                <a:spcPct val="90000"/>
              </a:lnSpc>
              <a:buFont typeface="Wingdings" pitchFamily="2" charset="2"/>
              <a:buChar char="ü"/>
              <a:defRPr/>
            </a:pPr>
            <a:r>
              <a:rPr lang="ru-RU" sz="2800" dirty="0" smtClean="0"/>
              <a:t>Костные краевые разрастания тел позвонков</a:t>
            </a:r>
          </a:p>
          <a:p>
            <a:pPr eaLnBrk="1" hangingPunct="1">
              <a:lnSpc>
                <a:spcPct val="90000"/>
              </a:lnSpc>
              <a:buFont typeface="Wingdings" pitchFamily="2" charset="2"/>
              <a:buChar char="ü"/>
              <a:defRPr/>
            </a:pPr>
            <a:r>
              <a:rPr lang="ru-RU" sz="2800" dirty="0" smtClean="0"/>
              <a:t>Резко ограничена и в последствии отсутствует подвижность на этом уровне </a:t>
            </a:r>
          </a:p>
        </p:txBody>
      </p:sp>
    </p:spTree>
    <p:extLst>
      <p:ext uri="{BB962C8B-B14F-4D97-AF65-F5344CB8AC3E}">
        <p14:creationId xmlns:p14="http://schemas.microsoft.com/office/powerpoint/2010/main" val="165580843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777875"/>
          </a:xfrm>
          <a:ln>
            <a:solidFill>
              <a:srgbClr val="FF0000"/>
            </a:solidFill>
            <a:miter lim="800000"/>
            <a:headEnd/>
            <a:tailEnd/>
          </a:ln>
        </p:spPr>
        <p:txBody>
          <a:bodyPr/>
          <a:lstStyle/>
          <a:p>
            <a:r>
              <a:rPr lang="ru-RU" sz="2400" b="1"/>
              <a:t>Выбор метода лечения</a:t>
            </a:r>
          </a:p>
        </p:txBody>
      </p:sp>
      <p:sp>
        <p:nvSpPr>
          <p:cNvPr id="4099" name="Rectangle 3"/>
          <p:cNvSpPr>
            <a:spLocks noGrp="1" noChangeArrowheads="1"/>
          </p:cNvSpPr>
          <p:nvPr>
            <p:ph type="body" idx="1"/>
          </p:nvPr>
        </p:nvSpPr>
        <p:spPr>
          <a:xfrm>
            <a:off x="457200" y="1268413"/>
            <a:ext cx="8229600" cy="4857750"/>
          </a:xfrm>
        </p:spPr>
        <p:txBody>
          <a:bodyPr/>
          <a:lstStyle/>
          <a:p>
            <a:pPr>
              <a:lnSpc>
                <a:spcPct val="80000"/>
              </a:lnSpc>
              <a:buFontTx/>
              <a:buNone/>
            </a:pPr>
            <a:r>
              <a:rPr lang="ru-RU" sz="2000" b="1"/>
              <a:t>При выборе лечебно-реабилитационных воздействий должны учитываться патогенетические механизмы клинических проявлений ирритации рецепторов сину-вертебрального нерва с развитием в позвоночных и паравертебральных тканях рефлекторных проявлений в виде: </a:t>
            </a:r>
          </a:p>
          <a:p>
            <a:pPr>
              <a:lnSpc>
                <a:spcPct val="80000"/>
              </a:lnSpc>
            </a:pPr>
            <a:r>
              <a:rPr lang="ru-RU" sz="2000" b="1"/>
              <a:t>локального болевого синдрома, </a:t>
            </a:r>
          </a:p>
          <a:p>
            <a:pPr>
              <a:lnSpc>
                <a:spcPct val="80000"/>
              </a:lnSpc>
            </a:pPr>
            <a:r>
              <a:rPr lang="ru-RU" sz="2000" b="1"/>
              <a:t>миодистонических, </a:t>
            </a:r>
          </a:p>
          <a:p>
            <a:pPr>
              <a:lnSpc>
                <a:spcPct val="80000"/>
              </a:lnSpc>
            </a:pPr>
            <a:r>
              <a:rPr lang="ru-RU" sz="2000" b="1"/>
              <a:t>ангиодистонических, </a:t>
            </a:r>
          </a:p>
          <a:p>
            <a:pPr>
              <a:lnSpc>
                <a:spcPct val="80000"/>
              </a:lnSpc>
            </a:pPr>
            <a:r>
              <a:rPr lang="ru-RU" sz="2000" b="1"/>
              <a:t>склеротомно-дистрофических расстройств и</a:t>
            </a:r>
          </a:p>
          <a:p>
            <a:pPr>
              <a:lnSpc>
                <a:spcPct val="80000"/>
              </a:lnSpc>
            </a:pPr>
            <a:r>
              <a:rPr lang="ru-RU" sz="2000" b="1"/>
              <a:t> патобиомеханических нарушений.</a:t>
            </a:r>
          </a:p>
          <a:p>
            <a:pPr>
              <a:lnSpc>
                <a:spcPct val="80000"/>
              </a:lnSpc>
              <a:buFontTx/>
              <a:buNone/>
            </a:pPr>
            <a:endParaRPr lang="ru-RU" sz="2000" b="1"/>
          </a:p>
          <a:p>
            <a:pPr>
              <a:lnSpc>
                <a:spcPct val="80000"/>
              </a:lnSpc>
              <a:buFontTx/>
              <a:buNone/>
            </a:pPr>
            <a:r>
              <a:rPr lang="ru-RU" sz="2000" b="1"/>
              <a:t>Важным патогенетическим механизмом является вторичная компрессия нервных образований в мышечно-мышечных и мышечно-костных туннелях.  </a:t>
            </a:r>
          </a:p>
        </p:txBody>
      </p:sp>
    </p:spTree>
    <p:extLst>
      <p:ext uri="{BB962C8B-B14F-4D97-AF65-F5344CB8AC3E}">
        <p14:creationId xmlns:p14="http://schemas.microsoft.com/office/powerpoint/2010/main" val="29076744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a:xfrm>
            <a:off x="457200" y="274638"/>
            <a:ext cx="8229600" cy="922337"/>
          </a:xfrm>
          <a:ln>
            <a:solidFill>
              <a:srgbClr val="FF0000"/>
            </a:solidFill>
            <a:miter lim="800000"/>
            <a:headEnd/>
            <a:tailEnd/>
          </a:ln>
        </p:spPr>
        <p:txBody>
          <a:bodyPr/>
          <a:lstStyle/>
          <a:p>
            <a:r>
              <a:rPr lang="ru-RU" sz="2400" b="1"/>
              <a:t>Выбор метода лечения</a:t>
            </a:r>
          </a:p>
        </p:txBody>
      </p:sp>
      <p:sp>
        <p:nvSpPr>
          <p:cNvPr id="2053" name="Rectangle 5"/>
          <p:cNvSpPr>
            <a:spLocks noGrp="1" noChangeArrowheads="1"/>
          </p:cNvSpPr>
          <p:nvPr>
            <p:ph type="body" idx="1"/>
          </p:nvPr>
        </p:nvSpPr>
        <p:spPr/>
        <p:txBody>
          <a:bodyPr/>
          <a:lstStyle/>
          <a:p>
            <a:pPr>
              <a:lnSpc>
                <a:spcPct val="90000"/>
              </a:lnSpc>
            </a:pPr>
            <a:r>
              <a:rPr lang="ru-RU" sz="2400"/>
              <a:t>Лечение должно назначаться дифференцированно в зависимости от особенностей клинических проявлений, патогенетических и саногенетических механизмов и патоморфологического субстрата, лежащего в основе каждого синдрома.</a:t>
            </a:r>
          </a:p>
          <a:p>
            <a:pPr>
              <a:lnSpc>
                <a:spcPct val="90000"/>
              </a:lnSpc>
            </a:pPr>
            <a:r>
              <a:rPr lang="ru-RU" sz="2400"/>
              <a:t>Наряду с медикаментозным лечением, широко используются мануальная терапия, сегментарно-точечный массаж, лечебно-медикаментозные блокады и так называемые ортопедические методы, включающие разгрузку позвоночника, дозированное тракционное лечение. </a:t>
            </a:r>
          </a:p>
          <a:p>
            <a:pPr>
              <a:lnSpc>
                <a:spcPct val="90000"/>
              </a:lnSpc>
            </a:pPr>
            <a:endParaRPr lang="ru-RU" sz="2400"/>
          </a:p>
        </p:txBody>
      </p:sp>
    </p:spTree>
    <p:extLst>
      <p:ext uri="{BB962C8B-B14F-4D97-AF65-F5344CB8AC3E}">
        <p14:creationId xmlns:p14="http://schemas.microsoft.com/office/powerpoint/2010/main" val="9725288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457200" y="404813"/>
            <a:ext cx="8229600" cy="5721350"/>
          </a:xfrm>
        </p:spPr>
        <p:txBody>
          <a:bodyPr/>
          <a:lstStyle/>
          <a:p>
            <a:pPr>
              <a:lnSpc>
                <a:spcPct val="80000"/>
              </a:lnSpc>
            </a:pPr>
            <a:r>
              <a:rPr lang="ru-RU" sz="2400"/>
              <a:t>Необходимо обращать внимание на изменения нейродинамики </a:t>
            </a:r>
            <a:r>
              <a:rPr lang="ru-RU" sz="2400" b="1"/>
              <a:t>спинальных и супраспинальных</a:t>
            </a:r>
            <a:r>
              <a:rPr lang="ru-RU" sz="2400"/>
              <a:t> </a:t>
            </a:r>
            <a:r>
              <a:rPr lang="ru-RU" sz="2400" b="1"/>
              <a:t>управляющих систем</a:t>
            </a:r>
            <a:r>
              <a:rPr lang="ru-RU" sz="2400"/>
              <a:t>. Изменения в афферентной части рефлекторной дуги проявляются повышением реактивности рецепторов тканей ПДС, преобладанием импульсации по более тонким волокнам (от ноцицепторов). </a:t>
            </a:r>
          </a:p>
          <a:p>
            <a:pPr>
              <a:lnSpc>
                <a:spcPct val="80000"/>
              </a:lnSpc>
              <a:buFontTx/>
              <a:buNone/>
            </a:pPr>
            <a:r>
              <a:rPr lang="ru-RU" sz="2400" b="1"/>
              <a:t>Изменения интегративной деятельности сегментарно-координаторного аппарата спинного мозга выражаются:</a:t>
            </a:r>
            <a:r>
              <a:rPr lang="ru-RU" sz="2400"/>
              <a:t> </a:t>
            </a:r>
          </a:p>
          <a:p>
            <a:pPr>
              <a:lnSpc>
                <a:spcPct val="80000"/>
              </a:lnSpc>
            </a:pPr>
            <a:r>
              <a:rPr lang="ru-RU" sz="2400"/>
              <a:t>снижением активности тормозных интернейронов с формированием патологической детерминантной системы, </a:t>
            </a:r>
          </a:p>
          <a:p>
            <a:pPr>
              <a:lnSpc>
                <a:spcPct val="80000"/>
              </a:lnSpc>
            </a:pPr>
            <a:r>
              <a:rPr lang="ru-RU" sz="2400"/>
              <a:t>усилением ряда рефлексов, протекающих в норме в скрытом виде, </a:t>
            </a:r>
          </a:p>
          <a:p>
            <a:pPr>
              <a:lnSpc>
                <a:spcPct val="80000"/>
              </a:lnSpc>
            </a:pPr>
            <a:r>
              <a:rPr lang="ru-RU" sz="2400"/>
              <a:t>снижением лабильности сегментарного мотонейронного аппарата с формированием доминантных парабиотических очагов в сенсорных и вегетативных образованиях.</a:t>
            </a:r>
          </a:p>
        </p:txBody>
      </p:sp>
    </p:spTree>
    <p:extLst>
      <p:ext uri="{BB962C8B-B14F-4D97-AF65-F5344CB8AC3E}">
        <p14:creationId xmlns:p14="http://schemas.microsoft.com/office/powerpoint/2010/main" val="308290421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74638"/>
            <a:ext cx="8229600" cy="490537"/>
          </a:xfrm>
          <a:ln>
            <a:solidFill>
              <a:srgbClr val="FF0000"/>
            </a:solidFill>
            <a:miter lim="800000"/>
            <a:headEnd/>
            <a:tailEnd/>
          </a:ln>
        </p:spPr>
        <p:txBody>
          <a:bodyPr/>
          <a:lstStyle/>
          <a:p>
            <a:r>
              <a:rPr lang="ru-RU" sz="2400" b="1"/>
              <a:t>Медикаментозное лечение</a:t>
            </a:r>
          </a:p>
        </p:txBody>
      </p:sp>
      <p:sp>
        <p:nvSpPr>
          <p:cNvPr id="6147" name="Rectangle 3"/>
          <p:cNvSpPr>
            <a:spLocks noGrp="1" noChangeArrowheads="1"/>
          </p:cNvSpPr>
          <p:nvPr>
            <p:ph type="body" idx="1"/>
          </p:nvPr>
        </p:nvSpPr>
        <p:spPr>
          <a:xfrm>
            <a:off x="457200" y="836613"/>
            <a:ext cx="8229600" cy="5289550"/>
          </a:xfrm>
        </p:spPr>
        <p:txBody>
          <a:bodyPr/>
          <a:lstStyle/>
          <a:p>
            <a:pPr>
              <a:lnSpc>
                <a:spcPct val="80000"/>
              </a:lnSpc>
            </a:pPr>
            <a:r>
              <a:rPr lang="ru-RU" sz="2000"/>
              <a:t>Медикаментозное лечение показано практически всем больным, особенно для ликвидации болевого синдрома. В большинстве случаев приходится назначать </a:t>
            </a:r>
            <a:r>
              <a:rPr lang="ru-RU" sz="2000" b="1"/>
              <a:t>ненаркотические аналгетики</a:t>
            </a:r>
            <a:r>
              <a:rPr lang="ru-RU" sz="2000"/>
              <a:t>, которые оказывают положительное влияние и на другие клинически значимые патогенетические механизмы остеохондроза позвоночника. </a:t>
            </a:r>
          </a:p>
          <a:p>
            <a:pPr>
              <a:lnSpc>
                <a:spcPct val="80000"/>
              </a:lnSpc>
            </a:pPr>
            <a:r>
              <a:rPr lang="ru-RU" sz="2000"/>
              <a:t>Сочетание анальгетиков с </a:t>
            </a:r>
            <a:r>
              <a:rPr lang="ru-RU" sz="2000" b="1"/>
              <a:t>нестероидными противовоспалительными</a:t>
            </a:r>
            <a:r>
              <a:rPr lang="ru-RU" sz="2000"/>
              <a:t> </a:t>
            </a:r>
            <a:r>
              <a:rPr lang="ru-RU" sz="2000" b="1"/>
              <a:t>препаратами</a:t>
            </a:r>
            <a:r>
              <a:rPr lang="ru-RU" sz="2000"/>
              <a:t>. Вместе они способствуют нормализации микроциркуляции в вертебральных и паравертебральных тканях, а также улучшают проходимость капилляров. Это ведёт к уменьшению отёка тканей и подавлению неинфекционного воспаления в поражённых тканях. </a:t>
            </a:r>
          </a:p>
          <a:p>
            <a:pPr>
              <a:lnSpc>
                <a:spcPct val="80000"/>
              </a:lnSpc>
            </a:pPr>
            <a:r>
              <a:rPr lang="ru-RU" sz="2000"/>
              <a:t>Кроме того, аналгетики разрывают порочный круг, формирующийся при обострении: боль – спазм паравертебральных мышц – повышение внутридискового давления – усиление раздражение рецепторов</a:t>
            </a:r>
          </a:p>
          <a:p>
            <a:pPr>
              <a:lnSpc>
                <a:spcPct val="80000"/>
              </a:lnSpc>
            </a:pPr>
            <a:r>
              <a:rPr lang="ru-RU" sz="2000"/>
              <a:t>Эффективное обезболивание может способствовать ликвидации блока в результате уменьшения напряжения паравертебральных мышц и снижения внутрисуставного давления.  </a:t>
            </a:r>
          </a:p>
        </p:txBody>
      </p:sp>
    </p:spTree>
    <p:extLst>
      <p:ext uri="{BB962C8B-B14F-4D97-AF65-F5344CB8AC3E}">
        <p14:creationId xmlns:p14="http://schemas.microsoft.com/office/powerpoint/2010/main" val="13095717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4638"/>
            <a:ext cx="8229600" cy="922337"/>
          </a:xfrm>
          <a:ln>
            <a:solidFill>
              <a:srgbClr val="FF0000"/>
            </a:solidFill>
            <a:miter lim="800000"/>
            <a:headEnd/>
            <a:tailEnd/>
          </a:ln>
        </p:spPr>
        <p:txBody>
          <a:bodyPr/>
          <a:lstStyle/>
          <a:p>
            <a:r>
              <a:rPr lang="ru-RU" sz="2400" b="1"/>
              <a:t>Обезболивающие средства</a:t>
            </a:r>
          </a:p>
        </p:txBody>
      </p:sp>
      <p:sp>
        <p:nvSpPr>
          <p:cNvPr id="7171" name="Rectangle 3"/>
          <p:cNvSpPr>
            <a:spLocks noGrp="1" noChangeArrowheads="1"/>
          </p:cNvSpPr>
          <p:nvPr>
            <p:ph type="body" idx="1"/>
          </p:nvPr>
        </p:nvSpPr>
        <p:spPr/>
        <p:txBody>
          <a:bodyPr/>
          <a:lstStyle/>
          <a:p>
            <a:pPr>
              <a:lnSpc>
                <a:spcPct val="90000"/>
              </a:lnSpc>
            </a:pPr>
            <a:r>
              <a:rPr lang="ru-RU" sz="2400"/>
              <a:t>Выбор анальгетиков довольно большой:</a:t>
            </a:r>
          </a:p>
          <a:p>
            <a:pPr>
              <a:lnSpc>
                <a:spcPct val="90000"/>
              </a:lnSpc>
              <a:buFontTx/>
              <a:buNone/>
            </a:pPr>
            <a:r>
              <a:rPr lang="ru-RU" sz="2400"/>
              <a:t>	анальгин и его варианты, антипирин, амидопирин, баралгин, аспирин; пироксикам, индометацин, бруфен, реопирин, пирабутол, бутадион, напроксин, вольтарен и др. </a:t>
            </a:r>
          </a:p>
          <a:p>
            <a:pPr>
              <a:lnSpc>
                <a:spcPct val="90000"/>
              </a:lnSpc>
            </a:pPr>
            <a:r>
              <a:rPr lang="ru-RU" sz="2400"/>
              <a:t>При выраженных болях можно назначать различные </a:t>
            </a:r>
            <a:r>
              <a:rPr lang="ru-RU" sz="2400" b="1"/>
              <a:t>обезболивающие коктейли</a:t>
            </a:r>
            <a:r>
              <a:rPr lang="ru-RU" sz="2400"/>
              <a:t>: внутримышечное введение смеси, состоящей из 2 мл 50% раствора анальгина, 1000 мкг витамина В12, 2 мл 2% раствора но-шпы или 5 мл раствора баралгина, 5 мл раствора реопирина. Обезболивающие средства особенно показаны при дебюте или обострении заболевания. </a:t>
            </a:r>
          </a:p>
        </p:txBody>
      </p:sp>
    </p:spTree>
    <p:extLst>
      <p:ext uri="{BB962C8B-B14F-4D97-AF65-F5344CB8AC3E}">
        <p14:creationId xmlns:p14="http://schemas.microsoft.com/office/powerpoint/2010/main" val="13835191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74638"/>
            <a:ext cx="8229600" cy="922337"/>
          </a:xfrm>
          <a:ln>
            <a:solidFill>
              <a:srgbClr val="FF0000"/>
            </a:solidFill>
            <a:miter lim="800000"/>
            <a:headEnd/>
            <a:tailEnd/>
          </a:ln>
        </p:spPr>
        <p:txBody>
          <a:bodyPr/>
          <a:lstStyle/>
          <a:p>
            <a:r>
              <a:rPr lang="ru-RU" sz="2400" b="1"/>
              <a:t>Противоотёчные средства</a:t>
            </a:r>
          </a:p>
        </p:txBody>
      </p:sp>
      <p:sp>
        <p:nvSpPr>
          <p:cNvPr id="8195" name="Rectangle 3"/>
          <p:cNvSpPr>
            <a:spLocks noGrp="1" noChangeArrowheads="1"/>
          </p:cNvSpPr>
          <p:nvPr>
            <p:ph type="body" idx="1"/>
          </p:nvPr>
        </p:nvSpPr>
        <p:spPr>
          <a:xfrm>
            <a:off x="457200" y="1341438"/>
            <a:ext cx="8229600" cy="4784725"/>
          </a:xfrm>
        </p:spPr>
        <p:txBody>
          <a:bodyPr/>
          <a:lstStyle/>
          <a:p>
            <a:pPr>
              <a:lnSpc>
                <a:spcPct val="80000"/>
              </a:lnSpc>
            </a:pPr>
            <a:r>
              <a:rPr lang="ru-RU" sz="2000" b="1"/>
              <a:t>В связи с тем, что патогенетическое воздействие на нервные окончания в пределах поражённого позвоночного двигательного сегмента сопровождается отёком тканей, в период обострения заболевания рекомендуется также назначать противоотёчные средства. При выраженной боли можно рекомендовать разовые введения таких осмодиуретиков, как 10% раствор глицерола, 20% раствор маннитола или мочевины в расчёте 1,5-2 г сухого вещества на 1 кг веса пациента. Длительно использовать эти средства не рекомендуется, т.к. может возникать гипокалиемия. </a:t>
            </a:r>
          </a:p>
          <a:p>
            <a:pPr>
              <a:lnSpc>
                <a:spcPct val="80000"/>
              </a:lnSpc>
            </a:pPr>
            <a:r>
              <a:rPr lang="ru-RU" sz="2000" b="1"/>
              <a:t>Назначают также фуросемид по 40 мг, гипотиазид по 25 мг или диакарб по 250 мг; внутривенное введение лазикса по 2 мл или 250 мг гидрокортизона в течение 3-5 дней. </a:t>
            </a:r>
          </a:p>
          <a:p>
            <a:pPr>
              <a:lnSpc>
                <a:spcPct val="80000"/>
              </a:lnSpc>
            </a:pPr>
            <a:r>
              <a:rPr lang="ru-RU" sz="2000" b="1"/>
              <a:t>Вместе с противоотечными средствами назначают препараты калия или пищу, богатую калием.</a:t>
            </a:r>
          </a:p>
        </p:txBody>
      </p:sp>
    </p:spTree>
    <p:extLst>
      <p:ext uri="{BB962C8B-B14F-4D97-AF65-F5344CB8AC3E}">
        <p14:creationId xmlns:p14="http://schemas.microsoft.com/office/powerpoint/2010/main" val="12836040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706437"/>
          </a:xfrm>
          <a:ln>
            <a:solidFill>
              <a:srgbClr val="FF0000"/>
            </a:solidFill>
            <a:miter lim="800000"/>
            <a:headEnd/>
            <a:tailEnd/>
          </a:ln>
        </p:spPr>
        <p:txBody>
          <a:bodyPr/>
          <a:lstStyle/>
          <a:p>
            <a:r>
              <a:rPr lang="ru-RU" sz="2400" b="1"/>
              <a:t>В стадии неполной ремиссии</a:t>
            </a:r>
          </a:p>
        </p:txBody>
      </p:sp>
      <p:sp>
        <p:nvSpPr>
          <p:cNvPr id="9219" name="Rectangle 3"/>
          <p:cNvSpPr>
            <a:spLocks noGrp="1" noChangeArrowheads="1"/>
          </p:cNvSpPr>
          <p:nvPr>
            <p:ph type="body" idx="1"/>
          </p:nvPr>
        </p:nvSpPr>
        <p:spPr>
          <a:xfrm>
            <a:off x="457200" y="1125538"/>
            <a:ext cx="8229600" cy="5000625"/>
          </a:xfrm>
        </p:spPr>
        <p:txBody>
          <a:bodyPr/>
          <a:lstStyle/>
          <a:p>
            <a:pPr>
              <a:lnSpc>
                <a:spcPct val="80000"/>
              </a:lnSpc>
            </a:pPr>
            <a:r>
              <a:rPr lang="ru-RU" sz="2000" b="1"/>
              <a:t>Для нормализации метаболизма, коррекции микроциркуляции и возбудимости вегетативно-сосудистой системы назначают АТФ, витамин В12, ганглиоблокаторы (ганглерон, пахикарпин, платифиллин и др.), аминалон, ноотропы, средства иммунокоррекции, глюкокортикоиды, десенсибилизирующие препараты, иммуносупрессанты слабого действия (делагин, гаммаэпсилонаминокапроновая кислота). </a:t>
            </a:r>
          </a:p>
          <a:p>
            <a:pPr>
              <a:lnSpc>
                <a:spcPct val="80000"/>
              </a:lnSpc>
            </a:pPr>
            <a:r>
              <a:rPr lang="ru-RU" sz="2000" b="1"/>
              <a:t>Для укрепления сосудистой стенки при повышенной их проницаемости показано назначение рутина и аскорутина. </a:t>
            </a:r>
          </a:p>
          <a:p>
            <a:pPr>
              <a:lnSpc>
                <a:spcPct val="80000"/>
              </a:lnSpc>
            </a:pPr>
            <a:r>
              <a:rPr lang="ru-RU" sz="2000" b="1"/>
              <a:t>Показаны спазмолитики – но-шпа, кавинтон, папаверин, галидор и др. </a:t>
            </a:r>
          </a:p>
          <a:p>
            <a:pPr>
              <a:lnSpc>
                <a:spcPct val="80000"/>
              </a:lnSpc>
            </a:pPr>
            <a:r>
              <a:rPr lang="ru-RU" sz="2000" b="1"/>
              <a:t>С целью устранения аллергических реакций, коррекции гуморально-гормональных реакций стресса и иммунокоррекции назначают гормональные и негормональные иммунокорректоры, пирогенал, десенсибилизирующие средства. </a:t>
            </a:r>
          </a:p>
        </p:txBody>
      </p:sp>
    </p:spTree>
    <p:extLst>
      <p:ext uri="{BB962C8B-B14F-4D97-AF65-F5344CB8AC3E}">
        <p14:creationId xmlns:p14="http://schemas.microsoft.com/office/powerpoint/2010/main" val="9712318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ln>
            <a:solidFill>
              <a:srgbClr val="FF0000"/>
            </a:solidFill>
            <a:miter lim="800000"/>
            <a:headEnd/>
            <a:tailEnd/>
          </a:ln>
        </p:spPr>
        <p:txBody>
          <a:bodyPr/>
          <a:lstStyle/>
          <a:p>
            <a:r>
              <a:rPr lang="ru-RU" sz="2400" b="1"/>
              <a:t>Миорелаксанты</a:t>
            </a:r>
          </a:p>
        </p:txBody>
      </p:sp>
      <p:sp>
        <p:nvSpPr>
          <p:cNvPr id="10243" name="Rectangle 3"/>
          <p:cNvSpPr>
            <a:spLocks noGrp="1" noChangeArrowheads="1"/>
          </p:cNvSpPr>
          <p:nvPr>
            <p:ph type="body" idx="1"/>
          </p:nvPr>
        </p:nvSpPr>
        <p:spPr/>
        <p:txBody>
          <a:bodyPr/>
          <a:lstStyle/>
          <a:p>
            <a:pPr>
              <a:lnSpc>
                <a:spcPct val="90000"/>
              </a:lnSpc>
            </a:pPr>
            <a:r>
              <a:rPr lang="ru-RU"/>
              <a:t>При миодистонических проявлениях остеохондроза, особенно при обострении течения заболевания целесообразно назначение </a:t>
            </a:r>
            <a:r>
              <a:rPr lang="ru-RU" b="1"/>
              <a:t>миорелаксантов: </a:t>
            </a:r>
          </a:p>
          <a:p>
            <a:pPr>
              <a:lnSpc>
                <a:spcPct val="90000"/>
              </a:lnSpc>
            </a:pPr>
            <a:r>
              <a:rPr lang="ru-RU"/>
              <a:t>баклофен по 0,01 – 0,025 г 1-3 раза в сутки, </a:t>
            </a:r>
          </a:p>
          <a:p>
            <a:pPr>
              <a:lnSpc>
                <a:spcPct val="90000"/>
              </a:lnSpc>
            </a:pPr>
            <a:r>
              <a:rPr lang="ru-RU"/>
              <a:t>мидокалм, мелликтин по 0,02 г 1-3 раза в день и др.</a:t>
            </a:r>
          </a:p>
        </p:txBody>
      </p:sp>
    </p:spTree>
    <p:extLst>
      <p:ext uri="{BB962C8B-B14F-4D97-AF65-F5344CB8AC3E}">
        <p14:creationId xmlns:p14="http://schemas.microsoft.com/office/powerpoint/2010/main" val="305423919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74638"/>
            <a:ext cx="8229600" cy="850900"/>
          </a:xfrm>
          <a:ln>
            <a:solidFill>
              <a:srgbClr val="FF0000"/>
            </a:solidFill>
            <a:miter lim="800000"/>
            <a:headEnd/>
            <a:tailEnd/>
          </a:ln>
        </p:spPr>
        <p:txBody>
          <a:bodyPr/>
          <a:lstStyle/>
          <a:p>
            <a:r>
              <a:rPr lang="ru-RU" sz="2800" b="1"/>
              <a:t>Рассасывающие средства</a:t>
            </a:r>
          </a:p>
        </p:txBody>
      </p:sp>
      <p:sp>
        <p:nvSpPr>
          <p:cNvPr id="11267" name="Rectangle 3"/>
          <p:cNvSpPr>
            <a:spLocks noGrp="1" noChangeArrowheads="1"/>
          </p:cNvSpPr>
          <p:nvPr>
            <p:ph type="body" idx="1"/>
          </p:nvPr>
        </p:nvSpPr>
        <p:spPr/>
        <p:txBody>
          <a:bodyPr/>
          <a:lstStyle/>
          <a:p>
            <a:r>
              <a:rPr lang="ru-RU"/>
              <a:t>Рассасыванию дистрофически изменённых тканей, стимуляции регенеративных процессов и улучшению обмена в хрящевой ткани способствуют биостимуляторы (алоэ, пелоидодистиллят, гумизоль и др.), анаболические гормоны (ретаболил и его аналоги), лидаза, румолон, пирогенал, папаин. </a:t>
            </a:r>
          </a:p>
        </p:txBody>
      </p:sp>
    </p:spTree>
    <p:extLst>
      <p:ext uri="{BB962C8B-B14F-4D97-AF65-F5344CB8AC3E}">
        <p14:creationId xmlns:p14="http://schemas.microsoft.com/office/powerpoint/2010/main" val="177208438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ln>
            <a:solidFill>
              <a:srgbClr val="FF0000"/>
            </a:solidFill>
            <a:miter lim="800000"/>
            <a:headEnd/>
            <a:tailEnd/>
          </a:ln>
        </p:spPr>
        <p:txBody>
          <a:bodyPr/>
          <a:lstStyle/>
          <a:p>
            <a:r>
              <a:rPr lang="ru-RU" sz="2800" b="1"/>
              <a:t>Седативные средства</a:t>
            </a:r>
          </a:p>
        </p:txBody>
      </p:sp>
      <p:sp>
        <p:nvSpPr>
          <p:cNvPr id="12291" name="Rectangle 3"/>
          <p:cNvSpPr>
            <a:spLocks noGrp="1" noChangeArrowheads="1"/>
          </p:cNvSpPr>
          <p:nvPr>
            <p:ph type="body" idx="1"/>
          </p:nvPr>
        </p:nvSpPr>
        <p:spPr/>
        <p:txBody>
          <a:bodyPr/>
          <a:lstStyle/>
          <a:p>
            <a:pPr>
              <a:lnSpc>
                <a:spcPct val="90000"/>
              </a:lnSpc>
            </a:pPr>
            <a:r>
              <a:rPr lang="ru-RU" sz="2400"/>
              <a:t>Назначают также снотворные и седативные средства, транквилизаторы, антидепрессанты, адаптогены, поливитамины. </a:t>
            </a:r>
          </a:p>
          <a:p>
            <a:pPr>
              <a:lnSpc>
                <a:spcPct val="90000"/>
              </a:lnSpc>
            </a:pPr>
            <a:r>
              <a:rPr lang="ru-RU" sz="2400"/>
              <a:t>Препараты психофармакологического действия назначаются при выраженном болевом синдроме, сопровождающимся астено-депрессивными, астено-ипохондрическими и другими эмоционально-аффективными нарушениями, с невротическими и психопатоподобными реакциями и состояниями. </a:t>
            </a:r>
          </a:p>
          <a:p>
            <a:pPr>
              <a:lnSpc>
                <a:spcPct val="90000"/>
              </a:lnSpc>
            </a:pPr>
            <a:r>
              <a:rPr lang="ru-RU" sz="2400"/>
              <a:t>Транквилизаторы способствуют также миорелаксации при выраженных болевых мышечных спазмах.</a:t>
            </a:r>
          </a:p>
        </p:txBody>
      </p:sp>
    </p:spTree>
    <p:extLst>
      <p:ext uri="{BB962C8B-B14F-4D97-AF65-F5344CB8AC3E}">
        <p14:creationId xmlns:p14="http://schemas.microsoft.com/office/powerpoint/2010/main" val="107947962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4638"/>
            <a:ext cx="8229600" cy="706437"/>
          </a:xfrm>
          <a:ln>
            <a:solidFill>
              <a:srgbClr val="FF0000"/>
            </a:solidFill>
            <a:miter lim="800000"/>
            <a:headEnd/>
            <a:tailEnd/>
          </a:ln>
        </p:spPr>
        <p:txBody>
          <a:bodyPr/>
          <a:lstStyle/>
          <a:p>
            <a:r>
              <a:rPr lang="ru-RU" sz="2400" b="1"/>
              <a:t>Нейротропное лечение</a:t>
            </a:r>
          </a:p>
        </p:txBody>
      </p:sp>
      <p:sp>
        <p:nvSpPr>
          <p:cNvPr id="13315" name="Rectangle 3"/>
          <p:cNvSpPr>
            <a:spLocks noGrp="1" noChangeArrowheads="1"/>
          </p:cNvSpPr>
          <p:nvPr>
            <p:ph type="body" idx="1"/>
          </p:nvPr>
        </p:nvSpPr>
        <p:spPr>
          <a:xfrm>
            <a:off x="457200" y="1052513"/>
            <a:ext cx="8229600" cy="5073650"/>
          </a:xfrm>
        </p:spPr>
        <p:txBody>
          <a:bodyPr/>
          <a:lstStyle/>
          <a:p>
            <a:pPr>
              <a:lnSpc>
                <a:spcPct val="80000"/>
              </a:lnSpc>
            </a:pPr>
            <a:r>
              <a:rPr lang="ru-RU" sz="2000" b="1"/>
              <a:t>При неврологических дефицитах, связанных с компрессионными синдромами остеохондроза и спондилоартроза, рекомендуется использовать аминалон, церебролизин, энцефобол, витамины группы В, антихолинэстеразные препараты.</a:t>
            </a:r>
          </a:p>
          <a:p>
            <a:pPr>
              <a:lnSpc>
                <a:spcPct val="80000"/>
              </a:lnSpc>
            </a:pPr>
            <a:endParaRPr lang="ru-RU" sz="2000" b="1"/>
          </a:p>
          <a:p>
            <a:pPr>
              <a:lnSpc>
                <a:spcPct val="80000"/>
              </a:lnSpc>
            </a:pPr>
            <a:r>
              <a:rPr lang="ru-RU" sz="2000" b="1"/>
              <a:t>Целесообразно включение в курс лечения </a:t>
            </a:r>
            <a:r>
              <a:rPr lang="ru-RU" sz="2400" b="1"/>
              <a:t>нейротропного препарата</a:t>
            </a:r>
            <a:r>
              <a:rPr lang="ru-RU" sz="2000" b="1"/>
              <a:t> </a:t>
            </a:r>
            <a:r>
              <a:rPr lang="ru-RU" sz="2400" b="1">
                <a:solidFill>
                  <a:srgbClr val="FF0000"/>
                </a:solidFill>
              </a:rPr>
              <a:t>Мильгамма</a:t>
            </a:r>
            <a:r>
              <a:rPr lang="ru-RU" sz="2000" b="1"/>
              <a:t>. Он активизирует синтез собственных антиноцицептивных соединений и улучшает функциональное состояние периферической нервной системы, что позволяет сократить дозу НПВС или антиконвульсантов. Благодаря комбинации нейротропных компонентов Мильгамма оказывается одновременно метаболическое, регенерирующее и анальгетическое действие. Наличие гексацианоферрата катия обеспечивает стабизирующее действие на компоненты в ампуле, препятствуя их взаимодействию между собой. </a:t>
            </a:r>
          </a:p>
          <a:p>
            <a:pPr>
              <a:lnSpc>
                <a:spcPct val="80000"/>
              </a:lnSpc>
            </a:pPr>
            <a:endParaRPr lang="ru-RU" sz="2000"/>
          </a:p>
        </p:txBody>
      </p:sp>
    </p:spTree>
    <p:extLst>
      <p:ext uri="{BB962C8B-B14F-4D97-AF65-F5344CB8AC3E}">
        <p14:creationId xmlns:p14="http://schemas.microsoft.com/office/powerpoint/2010/main" val="56208452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noChangeArrowheads="1"/>
          </p:cNvSpPr>
          <p:nvPr>
            <p:ph type="body" idx="1"/>
          </p:nvPr>
        </p:nvSpPr>
        <p:spPr>
          <a:xfrm>
            <a:off x="0" y="1196975"/>
            <a:ext cx="9144000" cy="5472113"/>
          </a:xfrm>
        </p:spPr>
        <p:txBody>
          <a:bodyPr/>
          <a:lstStyle/>
          <a:p>
            <a:pPr>
              <a:lnSpc>
                <a:spcPct val="90000"/>
              </a:lnSpc>
            </a:pPr>
            <a:r>
              <a:rPr lang="ru-RU" sz="2800" b="1">
                <a:solidFill>
                  <a:srgbClr val="FF0000"/>
                </a:solidFill>
              </a:rPr>
              <a:t>Мильгамма</a:t>
            </a:r>
            <a:r>
              <a:rPr lang="ru-RU" sz="2400" b="1"/>
              <a:t> улучшает проведение нервного импульса, улучшает энергетический обмен в поврежденном нервном корешке за счет участия в цикле Кребса (в основном цикле утилизации глюкозы с образованием. </a:t>
            </a:r>
          </a:p>
          <a:p>
            <a:pPr>
              <a:lnSpc>
                <a:spcPct val="90000"/>
              </a:lnSpc>
            </a:pPr>
            <a:r>
              <a:rPr lang="ru-RU" sz="2400" b="1"/>
              <a:t>Оказывает влияние на трофические процессы в нервной ткани: создает условия для более успешной регенерации нервных волокон и миелина.</a:t>
            </a:r>
          </a:p>
          <a:p>
            <a:pPr>
              <a:lnSpc>
                <a:spcPct val="90000"/>
              </a:lnSpc>
            </a:pPr>
            <a:r>
              <a:rPr lang="ru-RU" sz="2400" b="1"/>
              <a:t>Рекомендуется начинать с инъекций Мильгамма по 2 мл в/м в течение 10 дней ежедневно при остром болевом синдроме и два-три раза в неделю - при хроническом, с последующим переходом на пероральный прием Мильгаммы композитум по 1 драже 3 раза в день в течение 2-4 недель. </a:t>
            </a:r>
          </a:p>
        </p:txBody>
      </p:sp>
      <p:sp>
        <p:nvSpPr>
          <p:cNvPr id="80900" name="Rectangle 4"/>
          <p:cNvSpPr>
            <a:spLocks noGrp="1" noChangeArrowheads="1"/>
          </p:cNvSpPr>
          <p:nvPr>
            <p:ph type="title"/>
          </p:nvPr>
        </p:nvSpPr>
        <p:spPr>
          <a:xfrm>
            <a:off x="457200" y="274638"/>
            <a:ext cx="8229600" cy="777875"/>
          </a:xfrm>
          <a:ln>
            <a:solidFill>
              <a:srgbClr val="FF0000"/>
            </a:solidFill>
            <a:miter lim="800000"/>
            <a:headEnd/>
            <a:tailEnd/>
          </a:ln>
        </p:spPr>
        <p:txBody>
          <a:bodyPr/>
          <a:lstStyle/>
          <a:p>
            <a:r>
              <a:rPr lang="ru-RU" sz="2800" b="1"/>
              <a:t>Нейротропное лечение</a:t>
            </a:r>
          </a:p>
        </p:txBody>
      </p:sp>
    </p:spTree>
    <p:extLst>
      <p:ext uri="{BB962C8B-B14F-4D97-AF65-F5344CB8AC3E}">
        <p14:creationId xmlns:p14="http://schemas.microsoft.com/office/powerpoint/2010/main" val="20897041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ln>
            <a:solidFill>
              <a:srgbClr val="FF0000"/>
            </a:solidFill>
            <a:miter lim="800000"/>
            <a:headEnd/>
            <a:tailEnd/>
          </a:ln>
        </p:spPr>
        <p:txBody>
          <a:bodyPr/>
          <a:lstStyle/>
          <a:p>
            <a:r>
              <a:rPr lang="ru-RU" sz="2400" b="1"/>
              <a:t>Биологически активные добавки к пище (БАД)</a:t>
            </a:r>
            <a:r>
              <a:rPr lang="ru-RU" sz="4000"/>
              <a:t> </a:t>
            </a:r>
          </a:p>
        </p:txBody>
      </p:sp>
      <p:sp>
        <p:nvSpPr>
          <p:cNvPr id="14339" name="Rectangle 3"/>
          <p:cNvSpPr>
            <a:spLocks noGrp="1" noChangeArrowheads="1"/>
          </p:cNvSpPr>
          <p:nvPr>
            <p:ph type="body" idx="1"/>
          </p:nvPr>
        </p:nvSpPr>
        <p:spPr/>
        <p:txBody>
          <a:bodyPr/>
          <a:lstStyle/>
          <a:p>
            <a:pPr>
              <a:lnSpc>
                <a:spcPct val="90000"/>
              </a:lnSpc>
            </a:pPr>
            <a:r>
              <a:rPr lang="ru-RU" sz="2400"/>
              <a:t>Врач должен иметь представление о гигиене питания и дифференцированно использовать в своей практике БАД у больных дистрофическими заболеваниями позвоночника.</a:t>
            </a:r>
            <a:r>
              <a:rPr lang="ru-RU" sz="2400" b="1"/>
              <a:t>	</a:t>
            </a:r>
            <a:endParaRPr lang="ru-RU" sz="2400"/>
          </a:p>
          <a:p>
            <a:pPr>
              <a:lnSpc>
                <a:spcPct val="90000"/>
              </a:lnSpc>
            </a:pPr>
            <a:r>
              <a:rPr lang="ru-RU" sz="2400"/>
              <a:t>Пропагандист биологически активных добавок к пище Р. Аткинс пишет: «Артроз поражает почти десять миллионов американцев и являет собой пример заболевания, с которым мы хуже всего умеем справляться. При остеоартрозе раннее применение целенаправленного питания позволило добиться заметных результатов. Очевидно, что если в Ваших суставах совсем не осталось хрящей, Вам мало поможет натуральная медицина». </a:t>
            </a:r>
          </a:p>
        </p:txBody>
      </p:sp>
    </p:spTree>
    <p:extLst>
      <p:ext uri="{BB962C8B-B14F-4D97-AF65-F5344CB8AC3E}">
        <p14:creationId xmlns:p14="http://schemas.microsoft.com/office/powerpoint/2010/main" val="226286669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ln>
            <a:solidFill>
              <a:srgbClr val="FF0000"/>
            </a:solidFill>
            <a:miter lim="800000"/>
            <a:headEnd/>
            <a:tailEnd/>
          </a:ln>
        </p:spPr>
        <p:txBody>
          <a:bodyPr/>
          <a:lstStyle/>
          <a:p>
            <a:r>
              <a:rPr lang="ru-RU" sz="2800" b="1"/>
              <a:t>Биологически активные добавки к пище (БАД)</a:t>
            </a:r>
          </a:p>
        </p:txBody>
      </p:sp>
      <p:sp>
        <p:nvSpPr>
          <p:cNvPr id="15363" name="Rectangle 3"/>
          <p:cNvSpPr>
            <a:spLocks noGrp="1" noChangeArrowheads="1"/>
          </p:cNvSpPr>
          <p:nvPr>
            <p:ph type="body" idx="1"/>
          </p:nvPr>
        </p:nvSpPr>
        <p:spPr/>
        <p:txBody>
          <a:bodyPr/>
          <a:lstStyle/>
          <a:p>
            <a:pPr>
              <a:lnSpc>
                <a:spcPct val="80000"/>
              </a:lnSpc>
            </a:pPr>
            <a:r>
              <a:rPr lang="ru-RU" sz="2000" b="1"/>
              <a:t>Питательную поддержку суставам и соединительной ткани оказывает Глюкозамин Сульфат. Это вещество в больших концентрациях присутствует в тканях здоровых суставов. Неспособность организма вырабатывать глюкозамин является основным фактором развития остеоартроза. Известно, что дугоотростчатые суставы, испытывающие повышенную нагрузку, чаще других подвергаются дегенеративным изменениям. Происходит разрушение хрящевой ткани, за которым следует обнажение поверхности костей и образование костных разрастаний («остеофитов»).</a:t>
            </a:r>
          </a:p>
          <a:p>
            <a:pPr>
              <a:lnSpc>
                <a:spcPct val="80000"/>
              </a:lnSpc>
            </a:pPr>
            <a:r>
              <a:rPr lang="ru-RU" sz="2000" b="1"/>
              <a:t>Бром Энзим уменьшает воспаление в соединительных тканях, кровеносных сосудах, суставах; улучшает микроциркуляцию, способствует заживлению тканей, обладает антиоксидантными и противоаллергенными свойствами, снижает уровень мочевой кислоты и холестерина в крови. </a:t>
            </a:r>
          </a:p>
        </p:txBody>
      </p:sp>
    </p:spTree>
    <p:extLst>
      <p:ext uri="{BB962C8B-B14F-4D97-AF65-F5344CB8AC3E}">
        <p14:creationId xmlns:p14="http://schemas.microsoft.com/office/powerpoint/2010/main" val="569097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ln>
            <a:solidFill>
              <a:srgbClr val="FF0000"/>
            </a:solidFill>
            <a:miter lim="800000"/>
            <a:headEnd/>
            <a:tailEnd/>
          </a:ln>
        </p:spPr>
        <p:txBody>
          <a:bodyPr/>
          <a:lstStyle/>
          <a:p>
            <a:r>
              <a:rPr lang="ru-RU" sz="2800" b="1"/>
              <a:t>Биологически активные добавки к пище (БАД)</a:t>
            </a:r>
          </a:p>
        </p:txBody>
      </p:sp>
      <p:sp>
        <p:nvSpPr>
          <p:cNvPr id="16387" name="Rectangle 3"/>
          <p:cNvSpPr>
            <a:spLocks noGrp="1" noChangeArrowheads="1"/>
          </p:cNvSpPr>
          <p:nvPr>
            <p:ph type="body" idx="1"/>
          </p:nvPr>
        </p:nvSpPr>
        <p:spPr/>
        <p:txBody>
          <a:bodyPr/>
          <a:lstStyle/>
          <a:p>
            <a:pPr>
              <a:lnSpc>
                <a:spcPct val="80000"/>
              </a:lnSpc>
            </a:pPr>
            <a:r>
              <a:rPr lang="ru-RU" sz="2000" b="1"/>
              <a:t>Глюкозамин отличается от большинства лекарственных препаратов, применяемых при лечении остеоартроза, тем, что он препятствует дальнейшему разрушению и способствует восстановлению суставного хряща, в то время как большинство лекарственных препаратов действуют симптоматически, то есть только уменьшают боль. Многие специалисты считают, что глюкозамин сульфат может рассматриваться как основное средство для длительного лечения и ревматических заболеваний суставов. При оральном приеме усваивается до 98% глюкозамина. После усвоения глюкозамин попадает в суставы, где включается в матрицу соединительной ткани, хрящей, сухожилий и связок. Он является специфическим субстратом и стимулятором биосинтеза гиалуроновой кислоты и протеогликанов, а также нормализует их биосинтез.</a:t>
            </a:r>
          </a:p>
        </p:txBody>
      </p:sp>
    </p:spTree>
    <p:extLst>
      <p:ext uri="{BB962C8B-B14F-4D97-AF65-F5344CB8AC3E}">
        <p14:creationId xmlns:p14="http://schemas.microsoft.com/office/powerpoint/2010/main" val="17995215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ln>
            <a:solidFill>
              <a:srgbClr val="FF0000"/>
            </a:solidFill>
            <a:miter lim="800000"/>
            <a:headEnd/>
            <a:tailEnd/>
          </a:ln>
        </p:spPr>
        <p:txBody>
          <a:bodyPr/>
          <a:lstStyle/>
          <a:p>
            <a:r>
              <a:rPr lang="ru-RU" sz="2800" b="1"/>
              <a:t>Биологически активные добавки к пище (БАД)</a:t>
            </a:r>
          </a:p>
        </p:txBody>
      </p:sp>
      <p:sp>
        <p:nvSpPr>
          <p:cNvPr id="17411" name="Rectangle 3"/>
          <p:cNvSpPr>
            <a:spLocks noGrp="1" noChangeArrowheads="1"/>
          </p:cNvSpPr>
          <p:nvPr>
            <p:ph type="body" idx="1"/>
          </p:nvPr>
        </p:nvSpPr>
        <p:spPr/>
        <p:txBody>
          <a:bodyPr/>
          <a:lstStyle/>
          <a:p>
            <a:pPr>
              <a:lnSpc>
                <a:spcPct val="90000"/>
              </a:lnSpc>
            </a:pPr>
            <a:r>
              <a:rPr lang="ru-RU" sz="2400"/>
              <a:t>Глюкозамин сульфат препятствует повреждающему воздействию кортикостероидов на хондроциты и нарушению биосинтеза глюкозаминогликанов, индуцированному негормональными противовоспалительными препаратами (НПВП). Он не подавляет биосинтез простагландинов, как НПВП, неселективность действия которых служит основной причиной побочных эффектов этих препаратов. Глюкозамин сульфат подавляет образование радикалов и ферментов (коллагеназы и фосфолипазы А2), разрушающих хрящевую ткань </a:t>
            </a:r>
          </a:p>
        </p:txBody>
      </p:sp>
    </p:spTree>
    <p:extLst>
      <p:ext uri="{BB962C8B-B14F-4D97-AF65-F5344CB8AC3E}">
        <p14:creationId xmlns:p14="http://schemas.microsoft.com/office/powerpoint/2010/main" val="9609915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ln>
            <a:solidFill>
              <a:srgbClr val="FF0000"/>
            </a:solidFill>
            <a:miter lim="800000"/>
            <a:headEnd/>
            <a:tailEnd/>
          </a:ln>
        </p:spPr>
        <p:txBody>
          <a:bodyPr/>
          <a:lstStyle/>
          <a:p>
            <a:r>
              <a:rPr lang="ru-RU" sz="2800" b="1"/>
              <a:t>Биологически активные добавки к пище (БАД)</a:t>
            </a:r>
          </a:p>
        </p:txBody>
      </p:sp>
      <p:sp>
        <p:nvSpPr>
          <p:cNvPr id="18435" name="Rectangle 3"/>
          <p:cNvSpPr>
            <a:spLocks noGrp="1" noChangeArrowheads="1"/>
          </p:cNvSpPr>
          <p:nvPr>
            <p:ph type="body" idx="1"/>
          </p:nvPr>
        </p:nvSpPr>
        <p:spPr/>
        <p:txBody>
          <a:bodyPr/>
          <a:lstStyle/>
          <a:p>
            <a:pPr>
              <a:lnSpc>
                <a:spcPct val="80000"/>
              </a:lnSpc>
            </a:pPr>
            <a:r>
              <a:rPr lang="ru-RU" sz="2000" b="1"/>
              <a:t>Хондроитин сульфат - это уникальное питательное вещество, содержащее все компоненты, необходимые организму для естественного восстановления хрящей. В отличие от лекарств, которые просто снимают симптомы болезни, действие этого вещества направлено на более глубокое решение проблемы - на восстановление хряща. Хондроитин сульфат помогает смягчить нагрузку на суставы, так как обладает способностью удерживать воду. В сочетании с витамином С, хондроитин сульфат способствует защите и выработке коллагена, являющегося структурной основой всей соединительной ткани. Многочисленные исследования показали, что хондроитин сульфат не только препятствует разрушению ткани суставного хряща при остеоартрозе и артритах, но и способствует его восстановлению. </a:t>
            </a:r>
          </a:p>
        </p:txBody>
      </p:sp>
    </p:spTree>
    <p:extLst>
      <p:ext uri="{BB962C8B-B14F-4D97-AF65-F5344CB8AC3E}">
        <p14:creationId xmlns:p14="http://schemas.microsoft.com/office/powerpoint/2010/main" val="33330653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274638"/>
            <a:ext cx="8229600" cy="633412"/>
          </a:xfrm>
          <a:ln>
            <a:solidFill>
              <a:srgbClr val="FF0000"/>
            </a:solidFill>
            <a:miter lim="800000"/>
            <a:headEnd/>
            <a:tailEnd/>
          </a:ln>
        </p:spPr>
        <p:txBody>
          <a:bodyPr/>
          <a:lstStyle/>
          <a:p>
            <a:r>
              <a:rPr lang="ru-RU" sz="2400" b="1"/>
              <a:t>Лечебно-медикаментозные блокады (ЛМБ)</a:t>
            </a:r>
          </a:p>
        </p:txBody>
      </p:sp>
      <p:sp>
        <p:nvSpPr>
          <p:cNvPr id="19459" name="Rectangle 3"/>
          <p:cNvSpPr>
            <a:spLocks noGrp="1" noChangeArrowheads="1"/>
          </p:cNvSpPr>
          <p:nvPr>
            <p:ph type="body" idx="1"/>
          </p:nvPr>
        </p:nvSpPr>
        <p:spPr>
          <a:xfrm>
            <a:off x="457200" y="981075"/>
            <a:ext cx="8229600" cy="5145088"/>
          </a:xfrm>
        </p:spPr>
        <p:txBody>
          <a:bodyPr/>
          <a:lstStyle/>
          <a:p>
            <a:pPr>
              <a:lnSpc>
                <a:spcPct val="80000"/>
              </a:lnSpc>
            </a:pPr>
            <a:r>
              <a:rPr lang="ru-RU" sz="2000" b="1"/>
              <a:t>ЛМБ производят для ликвидации триггерных болевых узлов в мышцах и в местах прикрепления сухожилий к костям. Вместе с анестетиком (новокаином, лидокаином, тримекаином) вводят в патологически измененные ткани глюкокортикоиды (гидрокортизон в дозе 25 мг или другие гормональные препараты в адекватной дозировке) или 3-4 мг раствора папаина. </a:t>
            </a:r>
          </a:p>
          <a:p>
            <a:pPr>
              <a:lnSpc>
                <a:spcPct val="80000"/>
              </a:lnSpc>
            </a:pPr>
            <a:r>
              <a:rPr lang="ru-RU" sz="2000" b="1"/>
              <a:t>Указанное количество рассасывающих средств набирают в шприц с анестетиком и обрабатывают все или почти все (до 4-5) триггерные болевые узлы. Болевой узел фиксируют между двумя пальцами и продвигают иглу в центр узла. В каждый узел вводят по 1-2 мл раствора. Эти узлы обрабатывают через 1-2 дня.</a:t>
            </a:r>
          </a:p>
          <a:p>
            <a:pPr>
              <a:lnSpc>
                <a:spcPct val="80000"/>
              </a:lnSpc>
            </a:pPr>
            <a:r>
              <a:rPr lang="ru-RU" sz="2000" b="1"/>
              <a:t>При спазме мышц можно делать внутримышечные или перимускулярные блокады, когда анестетик вводится между мышечной массой и фасцией. </a:t>
            </a:r>
          </a:p>
        </p:txBody>
      </p:sp>
    </p:spTree>
    <p:extLst>
      <p:ext uri="{BB962C8B-B14F-4D97-AF65-F5344CB8AC3E}">
        <p14:creationId xmlns:p14="http://schemas.microsoft.com/office/powerpoint/2010/main" val="4584138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4638"/>
            <a:ext cx="8229600" cy="850900"/>
          </a:xfrm>
          <a:ln>
            <a:solidFill>
              <a:srgbClr val="FF0000"/>
            </a:solidFill>
            <a:miter lim="800000"/>
            <a:headEnd/>
            <a:tailEnd/>
          </a:ln>
        </p:spPr>
        <p:txBody>
          <a:bodyPr/>
          <a:lstStyle/>
          <a:p>
            <a:r>
              <a:rPr lang="ru-RU" sz="2400" b="1"/>
              <a:t>Лечебно-медикаментозные блокады (ЛМБ)</a:t>
            </a:r>
          </a:p>
        </p:txBody>
      </p:sp>
      <p:sp>
        <p:nvSpPr>
          <p:cNvPr id="20483" name="Rectangle 3"/>
          <p:cNvSpPr>
            <a:spLocks noGrp="1" noChangeArrowheads="1"/>
          </p:cNvSpPr>
          <p:nvPr>
            <p:ph type="body" idx="1"/>
          </p:nvPr>
        </p:nvSpPr>
        <p:spPr/>
        <p:txBody>
          <a:bodyPr/>
          <a:lstStyle/>
          <a:p>
            <a:pPr>
              <a:lnSpc>
                <a:spcPct val="90000"/>
              </a:lnSpc>
            </a:pPr>
            <a:r>
              <a:rPr lang="ru-RU" sz="2400"/>
              <a:t>Лечебно-медикаментозные блокады используются главным образом при вторичных компрессионных или туннельных синдромах. Они обусловлены сдавлением в естественных межмышечных и мышечно-костных щелях расположенных в них нервно-сосудистых структур при рефлекторных миодистонических синдромах. Блокады эффективно устраняют спазмы мышц (нижней косой, передней лестничной, малой грудной, грушевидной и др.), вызывающих вторичную компрессию нервно-сосудистых образований </a:t>
            </a:r>
          </a:p>
        </p:txBody>
      </p:sp>
    </p:spTree>
    <p:extLst>
      <p:ext uri="{BB962C8B-B14F-4D97-AF65-F5344CB8AC3E}">
        <p14:creationId xmlns:p14="http://schemas.microsoft.com/office/powerpoint/2010/main" val="9493226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ln>
            <a:solidFill>
              <a:srgbClr val="FF0000"/>
            </a:solidFill>
            <a:miter lim="800000"/>
            <a:headEnd/>
            <a:tailEnd/>
          </a:ln>
        </p:spPr>
        <p:txBody>
          <a:bodyPr/>
          <a:lstStyle/>
          <a:p>
            <a:r>
              <a:rPr lang="ru-RU" sz="2400" b="1"/>
              <a:t>Назначение лечения с учетом определенных групп патологических проявлений:</a:t>
            </a:r>
            <a:r>
              <a:rPr lang="ru-RU" sz="2400"/>
              <a:t> </a:t>
            </a:r>
            <a:br>
              <a:rPr lang="ru-RU" sz="2400"/>
            </a:br>
            <a:endParaRPr lang="ru-RU" sz="2400"/>
          </a:p>
        </p:txBody>
      </p:sp>
      <p:sp>
        <p:nvSpPr>
          <p:cNvPr id="44035" name="Rectangle 3"/>
          <p:cNvSpPr>
            <a:spLocks noGrp="1" noChangeArrowheads="1"/>
          </p:cNvSpPr>
          <p:nvPr>
            <p:ph type="body" idx="1"/>
          </p:nvPr>
        </p:nvSpPr>
        <p:spPr/>
        <p:txBody>
          <a:bodyPr/>
          <a:lstStyle/>
          <a:p>
            <a:r>
              <a:rPr lang="ru-RU" sz="2800" b="1"/>
              <a:t>Болевой синдром</a:t>
            </a:r>
            <a:r>
              <a:rPr lang="ru-RU" sz="2800"/>
              <a:t>: </a:t>
            </a:r>
          </a:p>
          <a:p>
            <a:pPr>
              <a:buFontTx/>
              <a:buNone/>
            </a:pPr>
            <a:r>
              <a:rPr lang="ru-RU" sz="2800"/>
              <a:t>аналгетики, нейролептики и транквилизаторы, отвлекающие и раздражающие средства и воздействия, инфильтрационная терапия, хлорэтиловая блокада, диадинамотерапия, УФО, электрофорез аналгетиков, компрессы с ДМСО, иммобилизация, блокады суставных нервов и дерецепция ДС.</a:t>
            </a:r>
          </a:p>
        </p:txBody>
      </p:sp>
    </p:spTree>
    <p:extLst>
      <p:ext uri="{BB962C8B-B14F-4D97-AF65-F5344CB8AC3E}">
        <p14:creationId xmlns:p14="http://schemas.microsoft.com/office/powerpoint/2010/main" val="35679298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457200" y="274638"/>
            <a:ext cx="8229600" cy="850900"/>
          </a:xfrm>
          <a:ln>
            <a:solidFill>
              <a:srgbClr val="FF0000"/>
            </a:solidFill>
            <a:miter lim="800000"/>
            <a:headEnd/>
            <a:tailEnd/>
          </a:ln>
        </p:spPr>
        <p:txBody>
          <a:bodyPr/>
          <a:lstStyle/>
          <a:p>
            <a:r>
              <a:rPr lang="ru-RU" sz="2400" b="1"/>
              <a:t>Психокорригирующие мероприятия:</a:t>
            </a:r>
          </a:p>
        </p:txBody>
      </p:sp>
      <p:sp>
        <p:nvSpPr>
          <p:cNvPr id="52227" name="Rectangle 3"/>
          <p:cNvSpPr>
            <a:spLocks noGrp="1" noChangeArrowheads="1"/>
          </p:cNvSpPr>
          <p:nvPr>
            <p:ph type="body" idx="1"/>
          </p:nvPr>
        </p:nvSpPr>
        <p:spPr>
          <a:xfrm>
            <a:off x="457200" y="1341438"/>
            <a:ext cx="8229600" cy="4784725"/>
          </a:xfrm>
        </p:spPr>
        <p:txBody>
          <a:bodyPr/>
          <a:lstStyle/>
          <a:p>
            <a:pPr>
              <a:lnSpc>
                <a:spcPct val="80000"/>
              </a:lnSpc>
            </a:pPr>
            <a:endParaRPr lang="ru-RU" sz="2000"/>
          </a:p>
          <a:p>
            <a:pPr>
              <a:lnSpc>
                <a:spcPct val="80000"/>
              </a:lnSpc>
            </a:pPr>
            <a:r>
              <a:rPr lang="ru-RU" sz="2000" b="1"/>
              <a:t>при физиологических личностных реакциях</a:t>
            </a:r>
            <a:r>
              <a:rPr lang="ru-RU" sz="2000"/>
              <a:t> – аутогенная тренировка, рациональная психотерапия (беседа-информация, разъяснение, убеждение, переубеждение); </a:t>
            </a:r>
          </a:p>
          <a:p>
            <a:pPr>
              <a:lnSpc>
                <a:spcPct val="80000"/>
              </a:lnSpc>
            </a:pPr>
            <a:r>
              <a:rPr lang="ru-RU" sz="2000" b="1"/>
              <a:t>при патологических личностных реакциях</a:t>
            </a:r>
            <a:r>
              <a:rPr lang="ru-RU" sz="2000"/>
              <a:t> - рациональная психотерапия, психофармакотерапия, гипнотерапия; </a:t>
            </a:r>
          </a:p>
          <a:p>
            <a:pPr>
              <a:lnSpc>
                <a:spcPct val="80000"/>
              </a:lnSpc>
            </a:pPr>
            <a:r>
              <a:rPr lang="ru-RU" sz="2000" b="1"/>
              <a:t>при установочных реакциях</a:t>
            </a:r>
            <a:r>
              <a:rPr lang="ru-RU" sz="2000"/>
              <a:t> (симулятивном поведении, аггравации, рентных установках) – выявление механизмов формирования «установки на болезнь» с последующей коррекцией, изменение представлений о внутренней сущности болезни; </a:t>
            </a:r>
          </a:p>
          <a:p>
            <a:pPr>
              <a:lnSpc>
                <a:spcPct val="80000"/>
              </a:lnSpc>
            </a:pPr>
            <a:r>
              <a:rPr lang="ru-RU" sz="2000" b="1"/>
              <a:t>при вертеброгенных неврозоподобных синдромах</a:t>
            </a:r>
            <a:r>
              <a:rPr lang="ru-RU" sz="2000"/>
              <a:t> – психофармакотерапия, психотерапия, иглорефлексотерапия; </a:t>
            </a:r>
          </a:p>
          <a:p>
            <a:pPr>
              <a:lnSpc>
                <a:spcPct val="80000"/>
              </a:lnSpc>
            </a:pPr>
            <a:r>
              <a:rPr lang="ru-RU" sz="2000" b="1"/>
              <a:t>при вертеброгенных психоорганических синдромах</a:t>
            </a:r>
            <a:r>
              <a:rPr lang="ru-RU" sz="2000"/>
              <a:t> - психофармакотерапия, рациональная психотерапия для переориентации представлений о дальнейшей трудоспособности и социально-бытовой активности.</a:t>
            </a:r>
          </a:p>
        </p:txBody>
      </p:sp>
    </p:spTree>
    <p:extLst>
      <p:ext uri="{BB962C8B-B14F-4D97-AF65-F5344CB8AC3E}">
        <p14:creationId xmlns:p14="http://schemas.microsoft.com/office/powerpoint/2010/main" val="36153412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Хирургическое лечение</a:t>
            </a:r>
            <a:endParaRPr lang="ru-RU" dirty="0"/>
          </a:p>
        </p:txBody>
      </p:sp>
      <p:sp>
        <p:nvSpPr>
          <p:cNvPr id="3" name="Объект 2"/>
          <p:cNvSpPr>
            <a:spLocks noGrp="1"/>
          </p:cNvSpPr>
          <p:nvPr>
            <p:ph idx="1"/>
          </p:nvPr>
        </p:nvSpPr>
        <p:spPr/>
        <p:txBody>
          <a:bodyPr>
            <a:normAutofit fontScale="85000" lnSpcReduction="20000"/>
          </a:bodyPr>
          <a:lstStyle/>
          <a:p>
            <a:r>
              <a:rPr lang="ru-RU" dirty="0" smtClean="0"/>
              <a:t>Оптимальными сроком проведения операций считается продолжительность </a:t>
            </a:r>
          </a:p>
          <a:p>
            <a:r>
              <a:rPr lang="ru-RU" dirty="0" smtClean="0"/>
              <a:t>симптомов </a:t>
            </a:r>
            <a:r>
              <a:rPr lang="ru-RU" dirty="0" err="1" smtClean="0"/>
              <a:t>радикулопатии</a:t>
            </a:r>
            <a:r>
              <a:rPr lang="ru-RU" dirty="0" smtClean="0"/>
              <a:t> от 6 </a:t>
            </a:r>
            <a:r>
              <a:rPr lang="ru-RU" dirty="0" err="1" smtClean="0"/>
              <a:t>мес</a:t>
            </a:r>
            <a:r>
              <a:rPr lang="ru-RU" dirty="0" smtClean="0"/>
              <a:t> до 1 года, что обеспечивает быстрое </a:t>
            </a:r>
          </a:p>
          <a:p>
            <a:r>
              <a:rPr lang="ru-RU" dirty="0" smtClean="0"/>
              <a:t>улучшение и хороший долгосрочный прогноз. Проведение операции при </a:t>
            </a:r>
          </a:p>
          <a:p>
            <a:r>
              <a:rPr lang="ru-RU" dirty="0" smtClean="0"/>
              <a:t>продолжительности менее 6 </a:t>
            </a:r>
            <a:r>
              <a:rPr lang="ru-RU" dirty="0" err="1" smtClean="0"/>
              <a:t>мес.показано</a:t>
            </a:r>
            <a:r>
              <a:rPr lang="ru-RU" dirty="0" smtClean="0"/>
              <a:t> пациентам с тяжелыми симптомами </a:t>
            </a:r>
          </a:p>
          <a:p>
            <a:r>
              <a:rPr lang="ru-RU" dirty="0" err="1" smtClean="0"/>
              <a:t>радикулопатии</a:t>
            </a:r>
            <a:r>
              <a:rPr lang="ru-RU" dirty="0" smtClean="0"/>
              <a:t>, при этом моторный дефект в зоне иннервации корешка не </a:t>
            </a:r>
          </a:p>
          <a:p>
            <a:r>
              <a:rPr lang="ru-RU" dirty="0" smtClean="0"/>
              <a:t>определяет срочность операции.</a:t>
            </a:r>
            <a:endParaRPr lang="ru-RU" dirty="0"/>
          </a:p>
        </p:txBody>
      </p:sp>
    </p:spTree>
    <p:extLst>
      <p:ext uri="{BB962C8B-B14F-4D97-AF65-F5344CB8AC3E}">
        <p14:creationId xmlns:p14="http://schemas.microsoft.com/office/powerpoint/2010/main" val="7520646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Хирургическое лечение</a:t>
            </a:r>
            <a:endParaRPr lang="ru-RU" dirty="0"/>
          </a:p>
        </p:txBody>
      </p:sp>
      <p:sp>
        <p:nvSpPr>
          <p:cNvPr id="3" name="Объект 2"/>
          <p:cNvSpPr>
            <a:spLocks noGrp="1"/>
          </p:cNvSpPr>
          <p:nvPr>
            <p:ph idx="1"/>
          </p:nvPr>
        </p:nvSpPr>
        <p:spPr/>
        <p:txBody>
          <a:bodyPr>
            <a:normAutofit fontScale="85000" lnSpcReduction="20000"/>
          </a:bodyPr>
          <a:lstStyle/>
          <a:p>
            <a:r>
              <a:rPr lang="ru-RU" dirty="0" smtClean="0"/>
              <a:t>При тяжелых формах </a:t>
            </a:r>
            <a:r>
              <a:rPr lang="ru-RU" dirty="0" err="1" smtClean="0"/>
              <a:t>радикулярного</a:t>
            </a:r>
            <a:r>
              <a:rPr lang="ru-RU" dirty="0" smtClean="0"/>
              <a:t> поражения </a:t>
            </a:r>
            <a:r>
              <a:rPr lang="ru-RU" dirty="0" err="1" smtClean="0"/>
              <a:t>дискэктомия</a:t>
            </a:r>
            <a:r>
              <a:rPr lang="ru-RU" dirty="0" smtClean="0"/>
              <a:t> обеспечивает более эффективное облегчение симптомов, в сравнении с консервативными/ малоинвазивными методами лечения. Средне срочный прогноз (1-4 г) у пациентов с тяжелыми проявлениями </a:t>
            </a:r>
            <a:r>
              <a:rPr lang="ru-RU" dirty="0" err="1" smtClean="0"/>
              <a:t>радикулопатии</a:t>
            </a:r>
            <a:r>
              <a:rPr lang="ru-RU" dirty="0" smtClean="0"/>
              <a:t>, перенесших операцию, лучше, чем в такой же группе получавших консервативную терапию или малоинвазивные методы, однако в 23 -28% случаев сохраняется хроническая боль в ноге. В менее тяжелых случаях эффективность обоих методов в краткосрочном и долгосрочном периодах - не отличалась</a:t>
            </a:r>
            <a:endParaRPr lang="ru-RU" dirty="0"/>
          </a:p>
        </p:txBody>
      </p:sp>
    </p:spTree>
    <p:extLst>
      <p:ext uri="{BB962C8B-B14F-4D97-AF65-F5344CB8AC3E}">
        <p14:creationId xmlns:p14="http://schemas.microsoft.com/office/powerpoint/2010/main" val="37631305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Хирургическое лечение</a:t>
            </a:r>
            <a:endParaRPr lang="ru-RU" dirty="0"/>
          </a:p>
        </p:txBody>
      </p:sp>
      <p:sp>
        <p:nvSpPr>
          <p:cNvPr id="3" name="Объект 2"/>
          <p:cNvSpPr>
            <a:spLocks noGrp="1"/>
          </p:cNvSpPr>
          <p:nvPr>
            <p:ph idx="1"/>
          </p:nvPr>
        </p:nvSpPr>
        <p:spPr/>
        <p:txBody>
          <a:bodyPr>
            <a:normAutofit fontScale="92500"/>
          </a:bodyPr>
          <a:lstStyle/>
          <a:p>
            <a:pPr marL="0" indent="0">
              <a:buNone/>
            </a:pPr>
            <a:r>
              <a:rPr lang="ru-RU" dirty="0" smtClean="0"/>
              <a:t>   Результаты хирургического лечения хуже у пациентов с наличием тревожно- депрессивных расстройств до операции</a:t>
            </a:r>
          </a:p>
          <a:p>
            <a:pPr marL="0" indent="0">
              <a:buNone/>
            </a:pPr>
            <a:r>
              <a:rPr lang="ru-RU" dirty="0" smtClean="0"/>
              <a:t>• Нет достаточных доказательств влияния продолжительности симптомов до операции, на прогноз у пациентов с синдромом компрессии корешков конского хвоста. </a:t>
            </a:r>
          </a:p>
          <a:p>
            <a:pPr marL="0" indent="0">
              <a:buNone/>
            </a:pPr>
            <a:r>
              <a:rPr lang="ru-RU" dirty="0" smtClean="0"/>
              <a:t>• Наличие положительного </a:t>
            </a:r>
            <a:r>
              <a:rPr lang="ru-RU" dirty="0" err="1" smtClean="0"/>
              <a:t>Ласега</a:t>
            </a:r>
            <a:r>
              <a:rPr lang="ru-RU" dirty="0" smtClean="0"/>
              <a:t> до операции, коррелирует с лучшим исходом операции.</a:t>
            </a:r>
            <a:endParaRPr lang="ru-RU" dirty="0"/>
          </a:p>
        </p:txBody>
      </p:sp>
    </p:spTree>
    <p:extLst>
      <p:ext uri="{BB962C8B-B14F-4D97-AF65-F5344CB8AC3E}">
        <p14:creationId xmlns:p14="http://schemas.microsoft.com/office/powerpoint/2010/main" val="14723823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idx="1"/>
          </p:nvPr>
        </p:nvSpPr>
        <p:spPr>
          <a:xfrm>
            <a:off x="468313" y="476250"/>
            <a:ext cx="8229600" cy="4525963"/>
          </a:xfrm>
        </p:spPr>
        <p:txBody>
          <a:bodyPr/>
          <a:lstStyle/>
          <a:p>
            <a:r>
              <a:rPr lang="ru-RU" dirty="0" smtClean="0"/>
              <a:t>Нет достаточных доказательств за или против использования мануальной терапии, как альтернативы </a:t>
            </a:r>
            <a:r>
              <a:rPr lang="ru-RU" dirty="0" err="1" smtClean="0"/>
              <a:t>дискэктомии</a:t>
            </a:r>
            <a:r>
              <a:rPr lang="ru-RU" dirty="0" smtClean="0"/>
              <a:t> при </a:t>
            </a:r>
            <a:r>
              <a:rPr lang="ru-RU" dirty="0" err="1" smtClean="0"/>
              <a:t>дискогенных</a:t>
            </a:r>
            <a:r>
              <a:rPr lang="ru-RU" dirty="0" smtClean="0"/>
              <a:t> </a:t>
            </a:r>
            <a:r>
              <a:rPr lang="ru-RU" dirty="0" err="1" smtClean="0"/>
              <a:t>радикулопатиях</a:t>
            </a:r>
            <a:r>
              <a:rPr lang="ru-RU" dirty="0" smtClean="0"/>
              <a:t>. • Отсутствуют доказательства эффективности </a:t>
            </a:r>
            <a:r>
              <a:rPr lang="ru-RU" dirty="0" err="1" smtClean="0"/>
              <a:t>внутриоперационных</a:t>
            </a:r>
            <a:r>
              <a:rPr lang="ru-RU" dirty="0" smtClean="0"/>
              <a:t> аппликаций </a:t>
            </a:r>
            <a:r>
              <a:rPr lang="ru-RU" dirty="0" err="1" smtClean="0"/>
              <a:t>глюкокортикоидов</a:t>
            </a:r>
            <a:r>
              <a:rPr lang="ru-RU" dirty="0" smtClean="0"/>
              <a:t> и </a:t>
            </a:r>
            <a:r>
              <a:rPr lang="ru-RU" dirty="0" err="1" smtClean="0"/>
              <a:t>фентанила</a:t>
            </a:r>
            <a:r>
              <a:rPr lang="ru-RU" dirty="0" smtClean="0"/>
              <a:t>, для уменьшения послеоперационных болей в длительном периоде </a:t>
            </a:r>
            <a:endParaRPr lang="ru-RU" dirty="0"/>
          </a:p>
        </p:txBody>
      </p:sp>
    </p:spTree>
    <p:extLst>
      <p:ext uri="{BB962C8B-B14F-4D97-AF65-F5344CB8AC3E}">
        <p14:creationId xmlns:p14="http://schemas.microsoft.com/office/powerpoint/2010/main" val="15100684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ru-RU" dirty="0" smtClean="0"/>
              <a:t>При сравнении различных методик нейрохирургического вмешательства не получено достоверных данных по их отличиям в клинической эффективности, безопасности, прогнозе и экономической эффективности</a:t>
            </a:r>
            <a:endParaRPr lang="ru-RU" dirty="0"/>
          </a:p>
        </p:txBody>
      </p:sp>
    </p:spTree>
    <p:extLst>
      <p:ext uri="{BB962C8B-B14F-4D97-AF65-F5344CB8AC3E}">
        <p14:creationId xmlns:p14="http://schemas.microsoft.com/office/powerpoint/2010/main" val="280296622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ru-RU" dirty="0" smtClean="0"/>
              <a:t>Малоинвазивные методики: </a:t>
            </a:r>
            <a:r>
              <a:rPr lang="ru-RU" dirty="0" err="1" smtClean="0"/>
              <a:t>Чрескожная</a:t>
            </a:r>
            <a:r>
              <a:rPr lang="ru-RU" dirty="0" smtClean="0"/>
              <a:t> </a:t>
            </a:r>
            <a:r>
              <a:rPr lang="ru-RU" dirty="0" err="1" smtClean="0"/>
              <a:t>дискэктомия</a:t>
            </a:r>
            <a:r>
              <a:rPr lang="ru-RU" dirty="0" smtClean="0"/>
              <a:t> определяется как любая </a:t>
            </a:r>
            <a:r>
              <a:rPr lang="ru-RU" dirty="0" err="1" smtClean="0"/>
              <a:t>дискэктомическая</a:t>
            </a:r>
            <a:r>
              <a:rPr lang="ru-RU" dirty="0" smtClean="0"/>
              <a:t> процедура (включая эндоскопическую </a:t>
            </a:r>
            <a:r>
              <a:rPr lang="ru-RU" dirty="0" err="1" smtClean="0"/>
              <a:t>дискэктомию</a:t>
            </a:r>
            <a:r>
              <a:rPr lang="ru-RU" dirty="0" smtClean="0"/>
              <a:t>.), которая не требует открытого рассечения </a:t>
            </a:r>
            <a:r>
              <a:rPr lang="ru-RU" dirty="0" err="1" smtClean="0"/>
              <a:t>тораколюмбальной</a:t>
            </a:r>
            <a:r>
              <a:rPr lang="ru-RU" dirty="0" smtClean="0"/>
              <a:t> фасции</a:t>
            </a:r>
            <a:endParaRPr lang="ru-RU" dirty="0"/>
          </a:p>
        </p:txBody>
      </p:sp>
    </p:spTree>
    <p:extLst>
      <p:ext uri="{BB962C8B-B14F-4D97-AF65-F5344CB8AC3E}">
        <p14:creationId xmlns:p14="http://schemas.microsoft.com/office/powerpoint/2010/main" val="40015392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476672"/>
            <a:ext cx="8229600" cy="4525963"/>
          </a:xfrm>
        </p:spPr>
        <p:txBody>
          <a:bodyPr>
            <a:normAutofit fontScale="85000" lnSpcReduction="10000"/>
          </a:bodyPr>
          <a:lstStyle/>
          <a:p>
            <a:pPr marL="0" indent="0">
              <a:buNone/>
            </a:pPr>
            <a:r>
              <a:rPr lang="ru-RU" dirty="0" smtClean="0"/>
              <a:t>Из малоинвазивных манипуляций на позвоночнике эндоскопическая </a:t>
            </a:r>
            <a:r>
              <a:rPr lang="ru-RU" dirty="0" err="1" smtClean="0"/>
              <a:t>чрескожная</a:t>
            </a:r>
            <a:r>
              <a:rPr lang="ru-RU" dirty="0" smtClean="0"/>
              <a:t> </a:t>
            </a:r>
            <a:r>
              <a:rPr lang="ru-RU" dirty="0" err="1" smtClean="0"/>
              <a:t>дискэктомия</a:t>
            </a:r>
            <a:r>
              <a:rPr lang="ru-RU" dirty="0" smtClean="0"/>
              <a:t> и автоматизированная </a:t>
            </a:r>
            <a:r>
              <a:rPr lang="ru-RU" dirty="0" err="1" smtClean="0"/>
              <a:t>чрезкожная</a:t>
            </a:r>
            <a:r>
              <a:rPr lang="ru-RU" dirty="0" smtClean="0"/>
              <a:t> </a:t>
            </a:r>
            <a:r>
              <a:rPr lang="ru-RU" dirty="0" err="1" smtClean="0"/>
              <a:t>дискэктомия</a:t>
            </a:r>
            <a:r>
              <a:rPr lang="ru-RU" dirty="0" smtClean="0"/>
              <a:t> могут рассматриваться как вариант лечения. Требуется тщательный отбор больных для данной манипуляции, чтобы сократить период послеоперационной нетрудоспособности и использования </a:t>
            </a:r>
            <a:r>
              <a:rPr lang="ru-RU" dirty="0" err="1" smtClean="0"/>
              <a:t>опиоидов</a:t>
            </a:r>
            <a:r>
              <a:rPr lang="ru-RU" dirty="0" smtClean="0"/>
              <a:t>, в сравнении с открытой </a:t>
            </a:r>
            <a:r>
              <a:rPr lang="ru-RU" dirty="0" err="1" smtClean="0"/>
              <a:t>дискэктомией</a:t>
            </a:r>
            <a:r>
              <a:rPr lang="ru-RU" dirty="0" smtClean="0"/>
              <a:t>. Наибольшую эффективность этот вариант лечения имеет в группе больных до 40 лет, при продолжительности симптомов </a:t>
            </a:r>
            <a:r>
              <a:rPr lang="ru-RU" dirty="0" err="1" smtClean="0"/>
              <a:t>радикулопаии</a:t>
            </a:r>
            <a:r>
              <a:rPr lang="ru-RU" dirty="0" smtClean="0"/>
              <a:t> менее 3 месяцев. </a:t>
            </a:r>
            <a:endParaRPr lang="ru-RU" dirty="0"/>
          </a:p>
        </p:txBody>
      </p:sp>
    </p:spTree>
    <p:extLst>
      <p:ext uri="{BB962C8B-B14F-4D97-AF65-F5344CB8AC3E}">
        <p14:creationId xmlns:p14="http://schemas.microsoft.com/office/powerpoint/2010/main" val="30560985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692696"/>
            <a:ext cx="8229600" cy="4525963"/>
          </a:xfrm>
        </p:spPr>
        <p:txBody>
          <a:bodyPr/>
          <a:lstStyle/>
          <a:p>
            <a:pPr marL="0" indent="0">
              <a:buNone/>
            </a:pPr>
            <a:r>
              <a:rPr lang="ru-RU" dirty="0" smtClean="0"/>
              <a:t>Нет убедительных доказательств подтверждающих эффективность </a:t>
            </a:r>
            <a:r>
              <a:rPr lang="ru-RU" dirty="0" err="1" smtClean="0"/>
              <a:t>внутридискового</a:t>
            </a:r>
            <a:r>
              <a:rPr lang="ru-RU" dirty="0" smtClean="0"/>
              <a:t> введения озона, </a:t>
            </a:r>
            <a:r>
              <a:rPr lang="ru-RU" dirty="0" err="1" smtClean="0"/>
              <a:t>холодноплазменной</a:t>
            </a:r>
            <a:r>
              <a:rPr lang="ru-RU" dirty="0" smtClean="0"/>
              <a:t> декомпрессии диска или </a:t>
            </a:r>
            <a:r>
              <a:rPr lang="ru-RU" dirty="0" err="1" smtClean="0"/>
              <a:t>нуклеопластики</a:t>
            </a:r>
            <a:r>
              <a:rPr lang="ru-RU" dirty="0" smtClean="0"/>
              <a:t> , </a:t>
            </a:r>
            <a:r>
              <a:rPr lang="ru-RU" dirty="0" err="1" smtClean="0"/>
              <a:t>внутридискового</a:t>
            </a:r>
            <a:r>
              <a:rPr lang="ru-RU" dirty="0" smtClean="0"/>
              <a:t> введения </a:t>
            </a:r>
            <a:r>
              <a:rPr lang="ru-RU" dirty="0" err="1" smtClean="0"/>
              <a:t>физ.раствора</a:t>
            </a:r>
            <a:r>
              <a:rPr lang="ru-RU" dirty="0" smtClean="0"/>
              <a:t> под высоким давлением, или </a:t>
            </a:r>
            <a:r>
              <a:rPr lang="ru-RU" dirty="0" err="1" smtClean="0"/>
              <a:t>чрезкожной</a:t>
            </a:r>
            <a:r>
              <a:rPr lang="ru-RU" dirty="0" smtClean="0"/>
              <a:t> </a:t>
            </a:r>
            <a:r>
              <a:rPr lang="ru-RU" dirty="0" err="1" smtClean="0"/>
              <a:t>электоротепловой</a:t>
            </a:r>
            <a:r>
              <a:rPr lang="ru-RU" dirty="0" smtClean="0"/>
              <a:t> декомпрессии.</a:t>
            </a:r>
            <a:endParaRPr lang="ru-RU" dirty="0"/>
          </a:p>
        </p:txBody>
      </p:sp>
    </p:spTree>
    <p:extLst>
      <p:ext uri="{BB962C8B-B14F-4D97-AF65-F5344CB8AC3E}">
        <p14:creationId xmlns:p14="http://schemas.microsoft.com/office/powerpoint/2010/main" val="24817890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Литература</a:t>
            </a:r>
            <a:endParaRPr lang="ru-RU" dirty="0"/>
          </a:p>
        </p:txBody>
      </p:sp>
      <p:sp>
        <p:nvSpPr>
          <p:cNvPr id="3" name="Объект 2"/>
          <p:cNvSpPr>
            <a:spLocks noGrp="1"/>
          </p:cNvSpPr>
          <p:nvPr>
            <p:ph idx="1"/>
          </p:nvPr>
        </p:nvSpPr>
        <p:spPr/>
        <p:txBody>
          <a:bodyPr>
            <a:normAutofit fontScale="55000" lnSpcReduction="20000"/>
          </a:bodyPr>
          <a:lstStyle/>
          <a:p>
            <a:r>
              <a:rPr lang="ru-RU" dirty="0" smtClean="0"/>
              <a:t>Лекции по нейрохирургии: учебник/ ред. Профессор </a:t>
            </a:r>
            <a:r>
              <a:rPr lang="ru-RU" dirty="0" err="1" smtClean="0"/>
              <a:t>Луцик</a:t>
            </a:r>
            <a:r>
              <a:rPr lang="ru-RU" dirty="0" smtClean="0"/>
              <a:t> Анатолий Андреевич</a:t>
            </a:r>
          </a:p>
          <a:p>
            <a:r>
              <a:rPr lang="ru-RU" dirty="0" smtClean="0"/>
              <a:t>Никифоров А</a:t>
            </a:r>
            <a:r>
              <a:rPr lang="ru-RU" dirty="0"/>
              <a:t>. С., Коновалов Л. Н. Гусев Е.И. "Клиническая неврология", т. II. М.. "Медицина", 2002, стр. 297-312. </a:t>
            </a:r>
            <a:endParaRPr lang="ru-RU" dirty="0" smtClean="0"/>
          </a:p>
          <a:p>
            <a:r>
              <a:rPr lang="ru-RU" dirty="0" smtClean="0"/>
              <a:t>Бондаренко. Задние </a:t>
            </a:r>
            <a:r>
              <a:rPr lang="ru-RU" dirty="0" err="1"/>
              <a:t>декомпрессивные</a:t>
            </a:r>
            <a:r>
              <a:rPr lang="ru-RU" dirty="0"/>
              <a:t>, стабилизирующие и </a:t>
            </a:r>
            <a:r>
              <a:rPr lang="ru-RU" dirty="0" err="1"/>
              <a:t>декомпрессивно</a:t>
            </a:r>
            <a:r>
              <a:rPr lang="ru-RU" dirty="0"/>
              <a:t> - стабилизирующие операции при травме и заболеваниях позвоночника и спинного </a:t>
            </a:r>
            <a:r>
              <a:rPr lang="ru-RU" dirty="0" smtClean="0"/>
              <a:t>мозга</a:t>
            </a:r>
          </a:p>
          <a:p>
            <a:r>
              <a:rPr lang="ru-RU" dirty="0" smtClean="0"/>
              <a:t>Гусев </a:t>
            </a:r>
            <a:r>
              <a:rPr lang="ru-RU" dirty="0"/>
              <a:t>Е. И. Неврология и нейрохирургия [Комплект] : учебник: в 2 т. Т.2 : Нейрохирургия / ред.: А. Н. Коновалов, А. В. Козлов. - 2-е </a:t>
            </a:r>
            <a:r>
              <a:rPr lang="ru-RU" dirty="0" err="1"/>
              <a:t>изд</a:t>
            </a:r>
            <a:r>
              <a:rPr lang="ru-RU" dirty="0"/>
              <a:t>.,</a:t>
            </a:r>
            <a:r>
              <a:rPr lang="ru-RU" dirty="0" err="1"/>
              <a:t>испр.и</a:t>
            </a:r>
            <a:r>
              <a:rPr lang="ru-RU" dirty="0"/>
              <a:t> доп. - М. : ГЭОТАР-Медиа, 2009. - 420 с. </a:t>
            </a:r>
          </a:p>
          <a:p>
            <a:r>
              <a:rPr lang="ru-RU" dirty="0" err="1" smtClean="0"/>
              <a:t>Можаев</a:t>
            </a:r>
            <a:r>
              <a:rPr lang="ru-RU" dirty="0" smtClean="0"/>
              <a:t> </a:t>
            </a:r>
            <a:r>
              <a:rPr lang="ru-RU" dirty="0"/>
              <a:t>С. В. Нейрохирургия: учебник / С. В. </a:t>
            </a:r>
            <a:r>
              <a:rPr lang="ru-RU" dirty="0" err="1"/>
              <a:t>Можаев</a:t>
            </a:r>
            <a:r>
              <a:rPr lang="ru-RU" dirty="0"/>
              <a:t>, А. А. </a:t>
            </a:r>
            <a:r>
              <a:rPr lang="ru-RU" dirty="0" err="1"/>
              <a:t>Скоромец</a:t>
            </a:r>
            <a:r>
              <a:rPr lang="ru-RU" dirty="0"/>
              <a:t>, Т. А. </a:t>
            </a:r>
            <a:r>
              <a:rPr lang="ru-RU" dirty="0" err="1"/>
              <a:t>Скоромец</a:t>
            </a:r>
            <a:r>
              <a:rPr lang="ru-RU" dirty="0"/>
              <a:t>. - 2-е изд., </a:t>
            </a:r>
            <a:r>
              <a:rPr lang="ru-RU" dirty="0" err="1"/>
              <a:t>перераб</a:t>
            </a:r>
            <a:r>
              <a:rPr lang="ru-RU" dirty="0"/>
              <a:t>. и доп. - М. : ГЭОТАР-Медиа, 2009. - 480 с.</a:t>
            </a:r>
          </a:p>
          <a:p>
            <a:r>
              <a:rPr lang="ru-RU" dirty="0" smtClean="0"/>
              <a:t>Неврология </a:t>
            </a:r>
            <a:r>
              <a:rPr lang="ru-RU" dirty="0"/>
              <a:t>и нейрохирургия : клинические рекомендации / ред. Е. И. Гусев, А. Н. Коновалов, А. Б. </a:t>
            </a:r>
            <a:r>
              <a:rPr lang="ru-RU" dirty="0" err="1"/>
              <a:t>Гехт</a:t>
            </a:r>
            <a:r>
              <a:rPr lang="ru-RU" dirty="0"/>
              <a:t>. - М. : ГЭОТАР-Медиа, 2007. – 368 с.</a:t>
            </a:r>
          </a:p>
          <a:p>
            <a:r>
              <a:rPr lang="ru-RU" dirty="0" smtClean="0"/>
              <a:t>Лекции </a:t>
            </a:r>
            <a:r>
              <a:rPr lang="ru-RU" dirty="0"/>
              <a:t>по нейрохирургии : учебник / ред. В. В. Крылов. - М. : Авторская академия : Товарищество научных изданий КМК, 2007. - 234 с. : ил.</a:t>
            </a:r>
          </a:p>
          <a:p>
            <a:endParaRPr lang="ru-RU" dirty="0"/>
          </a:p>
        </p:txBody>
      </p:sp>
    </p:spTree>
    <p:extLst>
      <p:ext uri="{BB962C8B-B14F-4D97-AF65-F5344CB8AC3E}">
        <p14:creationId xmlns:p14="http://schemas.microsoft.com/office/powerpoint/2010/main" val="329453584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TotalTime>
  <Words>3078</Words>
  <Application>Microsoft Office PowerPoint</Application>
  <PresentationFormat>Экран (4:3)</PresentationFormat>
  <Paragraphs>224</Paragraphs>
  <Slides>60</Slides>
  <Notes>4</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60</vt:i4>
      </vt:variant>
    </vt:vector>
  </HeadingPairs>
  <TitlesOfParts>
    <vt:vector size="62" baseType="lpstr">
      <vt:lpstr>Тема Office</vt:lpstr>
      <vt:lpstr>MSPhotoEd.3</vt:lpstr>
      <vt:lpstr>Дегенеративное поражение грудных межпозвонковых дисков: этиология и патогенез. Грыжа грудного межпозвонкового диска. Диско-радикулярный конфликт на грудном уровне  и компрессионная грудная миелопатия: клиника, диагностика, консервативное и хирургическое лечение, малоинвазивные процедуры.</vt:lpstr>
      <vt:lpstr>Цель:</vt:lpstr>
      <vt:lpstr>Задачи:</vt:lpstr>
      <vt:lpstr>Особенности строения грудных позвонков</vt:lpstr>
      <vt:lpstr> Соединение грудного позвонка с рёбрами: рёберно-поперечные и рёберно-позвоночные суставы </vt:lpstr>
      <vt:lpstr>Презентация PowerPoint</vt:lpstr>
      <vt:lpstr>Тела грудных позвонков</vt:lpstr>
      <vt:lpstr>Межпозвонковые отверстия</vt:lpstr>
      <vt:lpstr>Поперечные отростки</vt:lpstr>
      <vt:lpstr>Суставные отростки</vt:lpstr>
      <vt:lpstr>Размеры позвоночного канала</vt:lpstr>
      <vt:lpstr>Стенки межпозвонковых отверстий (каналов)</vt:lpstr>
      <vt:lpstr>Презентация PowerPoint</vt:lpstr>
      <vt:lpstr>         Дегенеративно-дистрофические поражения позвоночного двигательного сегмента (ПДС) включают:  1)остеохондроз;  2)деформирующий артроз межпозвонковых суставов (спондилоартроз);  3)лигаментоз;  4)деформирующий спондилез  </vt:lpstr>
      <vt:lpstr>Грудной остеохондроз</vt:lpstr>
      <vt:lpstr>Презентация PowerPoint</vt:lpstr>
      <vt:lpstr>Усиление грудного кифоза </vt:lpstr>
      <vt:lpstr>Презентация PowerPoint</vt:lpstr>
      <vt:lpstr>ГРУДНОЙ ОТДЕЛ</vt:lpstr>
      <vt:lpstr>Презентация PowerPoint</vt:lpstr>
      <vt:lpstr>Презентация PowerPoint</vt:lpstr>
      <vt:lpstr>Деформирующий артроз межпозвонковых суставов</vt:lpstr>
      <vt:lpstr>Спондилоартроз (деформирующий артроз межпозвонковых суставов) </vt:lpstr>
      <vt:lpstr>Деформирующий артроз ребернопозвоночных     суставов бугорков ребер с поперечными       отростками позвонков</vt:lpstr>
      <vt:lpstr>Презентация PowerPoint</vt:lpstr>
      <vt:lpstr>Деформирующий артроз суставов головок рёбер (очень редко клиника)</vt:lpstr>
      <vt:lpstr>Презентация PowerPoint</vt:lpstr>
      <vt:lpstr>I степень Краевые костные разрастания не выходят за пределы        замыкательных пластинок</vt:lpstr>
      <vt:lpstr>Презентация PowerPoint</vt:lpstr>
      <vt:lpstr>Исход – фиброз диска</vt:lpstr>
      <vt:lpstr>Выбор метода лечения</vt:lpstr>
      <vt:lpstr>Выбор метода лечения</vt:lpstr>
      <vt:lpstr>Презентация PowerPoint</vt:lpstr>
      <vt:lpstr>Медикаментозное лечение</vt:lpstr>
      <vt:lpstr>Обезболивающие средства</vt:lpstr>
      <vt:lpstr>Противоотёчные средства</vt:lpstr>
      <vt:lpstr>В стадии неполной ремиссии</vt:lpstr>
      <vt:lpstr>Миорелаксанты</vt:lpstr>
      <vt:lpstr>Рассасывающие средства</vt:lpstr>
      <vt:lpstr>Седативные средства</vt:lpstr>
      <vt:lpstr>Нейротропное лечение</vt:lpstr>
      <vt:lpstr>Нейротропное лечение</vt:lpstr>
      <vt:lpstr>Биологически активные добавки к пище (БАД) </vt:lpstr>
      <vt:lpstr>Биологически активные добавки к пище (БАД)</vt:lpstr>
      <vt:lpstr>Биологически активные добавки к пище (БАД)</vt:lpstr>
      <vt:lpstr>Биологически активные добавки к пище (БАД)</vt:lpstr>
      <vt:lpstr>Биологически активные добавки к пище (БАД)</vt:lpstr>
      <vt:lpstr>Лечебно-медикаментозные блокады (ЛМБ)</vt:lpstr>
      <vt:lpstr>Лечебно-медикаментозные блокады (ЛМБ)</vt:lpstr>
      <vt:lpstr>Назначение лечения с учетом определенных групп патологических проявлений:  </vt:lpstr>
      <vt:lpstr>Психокорригирующие мероприятия:</vt:lpstr>
      <vt:lpstr>Хирургическое лечение</vt:lpstr>
      <vt:lpstr>Хирургическое лечение</vt:lpstr>
      <vt:lpstr>Хирургическое лечение</vt:lpstr>
      <vt:lpstr>Презентация PowerPoint</vt:lpstr>
      <vt:lpstr>Презентация PowerPoint</vt:lpstr>
      <vt:lpstr>Презентация PowerPoint</vt:lpstr>
      <vt:lpstr>Презентация PowerPoint</vt:lpstr>
      <vt:lpstr>Презентация PowerPoint</vt:lpstr>
      <vt:lpstr>Литература</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Дегенеративное поражение грудных межпозвонковых дисков: этиология и патогенез. Грыжа грудного межпозвонкового диска. Диско-радикулярный конфликт на грудном уровне  и компрессионная грудная миелопатия: клиника, диагностика, консервативное и хирургическое лечение, малоинвазивные процедуры.</dc:title>
  <dc:creator>Kolyan</dc:creator>
  <cp:lastModifiedBy>Kolyan</cp:lastModifiedBy>
  <cp:revision>9</cp:revision>
  <dcterms:created xsi:type="dcterms:W3CDTF">2016-10-29T15:31:30Z</dcterms:created>
  <dcterms:modified xsi:type="dcterms:W3CDTF">2016-10-29T17:43:18Z</dcterms:modified>
</cp:coreProperties>
</file>