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59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27EE-545D-4025-895C-6F8117C1808A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EC61A-5184-4FAD-8EE2-FC440CDF90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7241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27EE-545D-4025-895C-6F8117C1808A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EC61A-5184-4FAD-8EE2-FC440CDF90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133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27EE-545D-4025-895C-6F8117C1808A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EC61A-5184-4FAD-8EE2-FC440CDF90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745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27EE-545D-4025-895C-6F8117C1808A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EC61A-5184-4FAD-8EE2-FC440CDF90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914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27EE-545D-4025-895C-6F8117C1808A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EC61A-5184-4FAD-8EE2-FC440CDF90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6037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27EE-545D-4025-895C-6F8117C1808A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EC61A-5184-4FAD-8EE2-FC440CDF90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799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27EE-545D-4025-895C-6F8117C1808A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EC61A-5184-4FAD-8EE2-FC440CDF90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854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27EE-545D-4025-895C-6F8117C1808A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EC61A-5184-4FAD-8EE2-FC440CDF90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589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27EE-545D-4025-895C-6F8117C1808A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EC61A-5184-4FAD-8EE2-FC440CDF90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051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27EE-545D-4025-895C-6F8117C1808A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EC61A-5184-4FAD-8EE2-FC440CDF90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016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C27EE-545D-4025-895C-6F8117C1808A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EC61A-5184-4FAD-8EE2-FC440CDF90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071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C27EE-545D-4025-895C-6F8117C1808A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EC61A-5184-4FAD-8EE2-FC440CDF90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8286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4632" cy="3816424"/>
          </a:xfrm>
        </p:spPr>
        <p:txBody>
          <a:bodyPr>
            <a:normAutofit/>
          </a:bodyPr>
          <a:lstStyle/>
          <a:p>
            <a:r>
              <a:rPr lang="ru-RU" i="1" dirty="0"/>
              <a:t>Нестабильность </a:t>
            </a:r>
            <a:r>
              <a:rPr lang="ru-RU" i="1" dirty="0" err="1"/>
              <a:t>позвоночно</a:t>
            </a:r>
            <a:r>
              <a:rPr lang="ru-RU" i="1" dirty="0"/>
              <a:t>-двигательного сегмента.  Консервативное и хирургическое лечение.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5958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Изучить </a:t>
            </a:r>
            <a:r>
              <a:rPr lang="ru-RU" i="1" dirty="0"/>
              <a:t>н</a:t>
            </a:r>
            <a:r>
              <a:rPr lang="ru-RU" i="1" dirty="0" smtClean="0"/>
              <a:t>естабильность </a:t>
            </a:r>
            <a:r>
              <a:rPr lang="ru-RU" i="1" dirty="0" err="1" smtClean="0"/>
              <a:t>позвоночно</a:t>
            </a:r>
            <a:r>
              <a:rPr lang="ru-RU" i="1" dirty="0" smtClean="0"/>
              <a:t>-двигательного сегмента.  Консервативное и хирургическое лечение.</a:t>
            </a:r>
            <a:r>
              <a:rPr lang="ru-RU" i="1" dirty="0" smtClean="0"/>
              <a:t>  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2484448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</a:t>
            </a:r>
            <a:r>
              <a:rPr lang="ru-RU" dirty="0" smtClean="0"/>
              <a:t>нестабильность </a:t>
            </a:r>
            <a:r>
              <a:rPr lang="ru-RU" dirty="0" err="1" smtClean="0"/>
              <a:t>позвоночно</a:t>
            </a:r>
            <a:r>
              <a:rPr lang="ru-RU" dirty="0" smtClean="0"/>
              <a:t>-двигательного сегмента.</a:t>
            </a:r>
          </a:p>
          <a:p>
            <a:r>
              <a:rPr lang="ru-RU" dirty="0" smtClean="0"/>
              <a:t>Консервативное и хирургическое лечение.</a:t>
            </a:r>
            <a:r>
              <a:rPr lang="ru-RU" dirty="0" smtClean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0365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3264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Для определения нарушений, которые возникают в позвоночнике, было введено такое понятие, как </a:t>
            </a:r>
            <a:r>
              <a:rPr lang="ru-RU" dirty="0" err="1"/>
              <a:t>позвоночно</a:t>
            </a:r>
            <a:r>
              <a:rPr lang="ru-RU" dirty="0"/>
              <a:t>-двигательный сегмент. Он подразумевает под собой отдельный элемент или участок позвоночника, где были обнаружены нарушения.</a:t>
            </a:r>
          </a:p>
        </p:txBody>
      </p:sp>
    </p:spTree>
    <p:extLst>
      <p:ext uri="{BB962C8B-B14F-4D97-AF65-F5344CB8AC3E}">
        <p14:creationId xmlns:p14="http://schemas.microsoft.com/office/powerpoint/2010/main" val="1148296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В среднем один сегмент представляет собой соединение двух позвонков и межпозвонковый диск. В его состав также входят связки, мышцы и другие соединительные ткани. Следует отметить, что особое значение придается работе межпозвонкового диска, так как он выполняет амортизирующую роль в случае различных нагрузок и ударов. Также отмечается, что сбоку от позвонков располагаются сосуды и нервные окончания. Вся двигательная активность позвоночника складывается из работ всех сегментов в совокупности</a:t>
            </a:r>
          </a:p>
        </p:txBody>
      </p:sp>
    </p:spTree>
    <p:extLst>
      <p:ext uri="{BB962C8B-B14F-4D97-AF65-F5344CB8AC3E}">
        <p14:creationId xmlns:p14="http://schemas.microsoft.com/office/powerpoint/2010/main" val="3928589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К наиболее распространенным видам нарушений </a:t>
            </a:r>
            <a:r>
              <a:rPr lang="ru-RU" dirty="0" err="1"/>
              <a:t>позвоночно</a:t>
            </a:r>
            <a:r>
              <a:rPr lang="ru-RU" dirty="0"/>
              <a:t>-двигательного сегмента относятся нестабильность и разные виды блокад позвонков. Для состояния нестабильности характерным признаком является появление дополнительных объемов для движения. В результате чрезмерной активности позвонков может возникнуть болевое ощущение или произойти защемление нервных окончаний.</a:t>
            </a:r>
          </a:p>
        </p:txBody>
      </p:sp>
    </p:spTree>
    <p:extLst>
      <p:ext uri="{BB962C8B-B14F-4D97-AF65-F5344CB8AC3E}">
        <p14:creationId xmlns:p14="http://schemas.microsoft.com/office/powerpoint/2010/main" val="1764406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Блокада, наоборот, характеризуется резким уменьшением пространства для движения в данном сегменте, за счет увеличения объема в смежных отделах. Данное явление представляет собой закономерную реакцию позвоночника, которая позволяет в целом сохранить прежнюю двигательную активность. В целом оба случая представляют собой нестабильность </a:t>
            </a:r>
            <a:r>
              <a:rPr lang="ru-RU" dirty="0" err="1"/>
              <a:t>позвоночно</a:t>
            </a:r>
            <a:r>
              <a:rPr lang="ru-RU" dirty="0"/>
              <a:t>-двигательного сегмента.</a:t>
            </a:r>
          </a:p>
        </p:txBody>
      </p:sp>
    </p:spTree>
    <p:extLst>
      <p:ext uri="{BB962C8B-B14F-4D97-AF65-F5344CB8AC3E}">
        <p14:creationId xmlns:p14="http://schemas.microsoft.com/office/powerpoint/2010/main" val="39856065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Если рассматривать данный процесс с точки зрения механики, то нестабильность представляет собой повышенную двигательную активность позвонков относительно друг друга. Чрезмерное изменение положения может происходить в разных направлениях относительно смежных отделов.</a:t>
            </a:r>
          </a:p>
        </p:txBody>
      </p:sp>
    </p:spTree>
    <p:extLst>
      <p:ext uri="{BB962C8B-B14F-4D97-AF65-F5344CB8AC3E}">
        <p14:creationId xmlns:p14="http://schemas.microsoft.com/office/powerpoint/2010/main" val="2708653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Зачастую нестабильность сегментов может быть вызвана целым рядом причин. Среди наиболее распространенных причин может быть слабость мышечного аппарата или патологические процессы. Они происходят в межпозвонковом диске и расположенных рядом суставах. Также среди частых причин возникновения нестабильности позвонковых сегментов называют уменьшение размеров межпозвонкового диска. </a:t>
            </a:r>
          </a:p>
        </p:txBody>
      </p:sp>
    </p:spTree>
    <p:extLst>
      <p:ext uri="{BB962C8B-B14F-4D97-AF65-F5344CB8AC3E}">
        <p14:creationId xmlns:p14="http://schemas.microsoft.com/office/powerpoint/2010/main" val="226367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За счет истирания тканей его высота уменьшает, за счет чего падают амортизационные функции, и возникает повышение амплитуды движений позвонка, которые расположен выше. В случае данной ситуации больной получает S-образную деформацию позвоночника с дополнительной нагрузкой на мышечный аппарат и фасеточные суставы.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4364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Иногда избежать серьезных проблем можно в случае хорошо развитого мышечного аппарата спины. Особенно важно, чтобы крепкими были глубокие мышцы. Благодаря их активности нестабильность </a:t>
            </a:r>
            <a:r>
              <a:rPr lang="ru-RU" dirty="0" err="1"/>
              <a:t>позвоночно</a:t>
            </a:r>
            <a:r>
              <a:rPr lang="ru-RU" dirty="0"/>
              <a:t>-двигательного сегмента может быть скомпенсирована.</a:t>
            </a:r>
          </a:p>
        </p:txBody>
      </p:sp>
    </p:spTree>
    <p:extLst>
      <p:ext uri="{BB962C8B-B14F-4D97-AF65-F5344CB8AC3E}">
        <p14:creationId xmlns:p14="http://schemas.microsoft.com/office/powerpoint/2010/main" val="1105812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Правда, несмотря на некоторую компенсацию, в результате длительного ощущения болевого синдрома у больного, происходит сокращение двигательной активности в целом. Это негативно сказывается на состоянии мышечного тонуса всего организма и, в конечном счете, ведет к прогрессированию нестабильности </a:t>
            </a:r>
            <a:r>
              <a:rPr lang="ru-RU" dirty="0" err="1"/>
              <a:t>позвоночно</a:t>
            </a:r>
            <a:r>
              <a:rPr lang="ru-RU" dirty="0"/>
              <a:t>-двигательного сегмента</a:t>
            </a:r>
          </a:p>
        </p:txBody>
      </p:sp>
    </p:spTree>
    <p:extLst>
      <p:ext uri="{BB962C8B-B14F-4D97-AF65-F5344CB8AC3E}">
        <p14:creationId xmlns:p14="http://schemas.microsoft.com/office/powerpoint/2010/main" val="38514215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Специалисты отмечают, что люди, которые испытывают неприятные ощущения во время движения, подсознательно выбирают такое поведение, которое позволяет максимально избегать неприятных ощущений. В тех случаях, когда отсутствует своевременное лечение, у них складывает свой стереотип движения. Мышцы, не участвующие в активном процессе, со временем теряют тонус и становятся вялыми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2412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Следует отметить, что </a:t>
            </a:r>
            <a:r>
              <a:rPr lang="ru-RU" u="sng" dirty="0"/>
              <a:t>нестабильность позвонков</a:t>
            </a:r>
            <a:r>
              <a:rPr lang="ru-RU" dirty="0"/>
              <a:t> в течение длительного времени ведет и к образованию наростов на позвоночном столбе. Они носят название остеофитов. Их основное предназначение – увеличить площадь нестабильного сегмента. В некоторых случаях остеофиты направлены внутрь позвоночника. В такой ситуации имеется предрасположенность к появлению спинального стеноза, компрессии спинного мозга и корешков, что является более серьезным заболеванием.</a:t>
            </a:r>
          </a:p>
        </p:txBody>
      </p:sp>
    </p:spTree>
    <p:extLst>
      <p:ext uri="{BB962C8B-B14F-4D97-AF65-F5344CB8AC3E}">
        <p14:creationId xmlns:p14="http://schemas.microsoft.com/office/powerpoint/2010/main" val="3002116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В целом нестабильность можно разделить на несколько видов:</a:t>
            </a:r>
          </a:p>
          <a:p>
            <a:r>
              <a:rPr lang="ru-RU" dirty="0"/>
              <a:t>посттравматическая;</a:t>
            </a:r>
          </a:p>
          <a:p>
            <a:r>
              <a:rPr lang="ru-RU" dirty="0"/>
              <a:t>дегенеративная;</a:t>
            </a:r>
          </a:p>
          <a:p>
            <a:r>
              <a:rPr lang="ru-RU" dirty="0" err="1"/>
              <a:t>дисплатическая</a:t>
            </a:r>
            <a:r>
              <a:rPr lang="ru-RU" dirty="0"/>
              <a:t>;</a:t>
            </a:r>
          </a:p>
          <a:p>
            <a:r>
              <a:rPr lang="ru-RU" dirty="0"/>
              <a:t>послеоперационная.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5982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ru-RU" dirty="0"/>
              <a:t>Также имеются отличия в проявлении нестабильности в различных отделах позвоночника. По месту локализации ее подразделяют на шейную и поясничную. В особенно редких случаях встречается нестабильность сегментов грудного отдела.</a:t>
            </a:r>
          </a:p>
        </p:txBody>
      </p:sp>
    </p:spTree>
    <p:extLst>
      <p:ext uri="{BB962C8B-B14F-4D97-AF65-F5344CB8AC3E}">
        <p14:creationId xmlns:p14="http://schemas.microsoft.com/office/powerpoint/2010/main" val="33153386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/>
              <a:t>Симптомы возникновения заболевания</a:t>
            </a:r>
          </a:p>
          <a:p>
            <a:r>
              <a:rPr lang="ru-RU" dirty="0"/>
              <a:t>Основные симптомы проявления нестабильности сегментов во многом зависят от того, в какой области они локализованы. Кроме того, большое влияние на ощущения человека оказывает степень воздействия на нервные окончания. Для нестабильности сегментов шейного отдела характерные болевые ощущения в шее. Они появляются в случае чрезмерного перенапряжения мышц, которое приводит к нарушению циркуляции крови в отделе позвоночника. В случае серьезной нестабильности мышечный тонус шеи теряется, и человек неспособен выполнять даже средние физические нагрузки.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9352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ru-RU" dirty="0"/>
              <a:t>Если своевременно не принять меры для лечения нестабильности сегментов шейного отдела позвоночника, то может возникнуть стеноз, который приведет к нарушениям работы спинного мозга и нервных окончаний. </a:t>
            </a:r>
          </a:p>
        </p:txBody>
      </p:sp>
    </p:spTree>
    <p:extLst>
      <p:ext uri="{BB962C8B-B14F-4D97-AF65-F5344CB8AC3E}">
        <p14:creationId xmlns:p14="http://schemas.microsoft.com/office/powerpoint/2010/main" val="29594745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В результате </a:t>
            </a:r>
            <a:r>
              <a:rPr lang="ru-RU" b="1" dirty="0" err="1"/>
              <a:t>запущения</a:t>
            </a:r>
            <a:r>
              <a:rPr lang="ru-RU" b="1" dirty="0"/>
              <a:t> заболевания могут возникнуть различные осложнения:</a:t>
            </a:r>
          </a:p>
          <a:p>
            <a:r>
              <a:rPr lang="ru-RU" dirty="0"/>
              <a:t>компрессия спинного мозга;</a:t>
            </a:r>
          </a:p>
          <a:p>
            <a:r>
              <a:rPr lang="ru-RU" dirty="0"/>
              <a:t>кардиальный синдром;</a:t>
            </a:r>
          </a:p>
          <a:p>
            <a:r>
              <a:rPr lang="ru-RU" dirty="0"/>
              <a:t>синдром позвоночной артерии;</a:t>
            </a:r>
          </a:p>
          <a:p>
            <a:r>
              <a:rPr lang="ru-RU" dirty="0" err="1"/>
              <a:t>плечелопаточный</a:t>
            </a:r>
            <a:r>
              <a:rPr lang="ru-RU" dirty="0"/>
              <a:t> периартрит;</a:t>
            </a:r>
          </a:p>
          <a:p>
            <a:r>
              <a:rPr lang="ru-RU" dirty="0" err="1"/>
              <a:t>цервикалгия</a:t>
            </a:r>
            <a:r>
              <a:rPr lang="ru-RU" dirty="0"/>
              <a:t>;</a:t>
            </a:r>
          </a:p>
          <a:p>
            <a:r>
              <a:rPr lang="ru-RU" dirty="0" err="1"/>
              <a:t>радикулопатия</a:t>
            </a:r>
            <a:r>
              <a:rPr lang="ru-RU" dirty="0"/>
              <a:t> и др.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64703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Когда нестабильные области локализованы в поясничном отделе, чаще всего развивается </a:t>
            </a:r>
            <a:r>
              <a:rPr lang="ru-RU" dirty="0" err="1"/>
              <a:t>спондилолистез</a:t>
            </a:r>
            <a:r>
              <a:rPr lang="ru-RU" dirty="0"/>
              <a:t>. Его развитие происходит постепенно. Первоначальными признаками являются болевые ощущения в поясничной области. Их сила увеличивается при совершении наклонов тела. Очень часто боль </a:t>
            </a:r>
            <a:r>
              <a:rPr lang="ru-RU" dirty="0" err="1"/>
              <a:t>иррадиирует</a:t>
            </a:r>
            <a:r>
              <a:rPr lang="ru-RU" dirty="0"/>
              <a:t> в одну или обе ноги. Также характерными признаками являются ощущение слабости в ногах, болевой синдром в тазобедренной области, голенях, коленях.</a:t>
            </a:r>
          </a:p>
        </p:txBody>
      </p:sp>
    </p:spTree>
    <p:extLst>
      <p:ext uri="{BB962C8B-B14F-4D97-AF65-F5344CB8AC3E}">
        <p14:creationId xmlns:p14="http://schemas.microsoft.com/office/powerpoint/2010/main" val="12639558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За счет спазма поясничных мышц значительно уменьшается двигательная активность человека. Сила проявления симптомов и их количество напрямую связана с нарушением в нервных окончаниях. Чем выше </a:t>
            </a:r>
            <a:r>
              <a:rPr lang="ru-RU" dirty="0" err="1"/>
              <a:t>листез</a:t>
            </a:r>
            <a:r>
              <a:rPr lang="ru-RU" dirty="0"/>
              <a:t>, тем сильнее возникают болевые ощущения у пациента. Когда происходит серьезная компрессия нервных окончаний, могут возникнуть такие явления, как частичные парезы, гипотрофия мышц, ухудшение чувствительности.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12091932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Способы диагностики заболевания</a:t>
            </a:r>
          </a:p>
          <a:p>
            <a:r>
              <a:rPr lang="ru-RU" dirty="0"/>
              <a:t>В качестве основного метода диагностирования нестабильности позвоночного сегмента можно назвать жалобы пациента, его историю болезни и первичный осмотр. Далее врач должен определить неврологический статус пациента, сделать необходимые исследования.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9469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Для постановки точного диагноза, необходимо выявить наличие искривлений в позвоночнике. А также определить двигательную активность отдельных сегментов, наличие мышечных спазмов или блоков. Один из показаний является наличие болезненных ощущений при совершении определенных движений.</a:t>
            </a:r>
          </a:p>
        </p:txBody>
      </p:sp>
    </p:spTree>
    <p:extLst>
      <p:ext uri="{BB962C8B-B14F-4D97-AF65-F5344CB8AC3E}">
        <p14:creationId xmlns:p14="http://schemas.microsoft.com/office/powerpoint/2010/main" val="6049864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Для выявления степени заболевания применяется рентгенография. В отдельных случаях врач может использовать функциональные пробы. Если в случае наклона вперед или назад, на рентгенографии будет выявлено смещение позвонка на расстояние более -3 миллиметров, то врач ставит диагноз – нестабильность сегмента. Следует отметить, что данный метод диагностирования позволяет выявить нарушения только в костных тканях. Если проблема коснулась мышц, связок и других тканей, то более информативным будет применение томографии. Для качественной диагностики компрессии спинного мозга, нервного корешка, применяется метод МРТ.</a:t>
            </a:r>
          </a:p>
        </p:txBody>
      </p:sp>
    </p:spTree>
    <p:extLst>
      <p:ext uri="{BB962C8B-B14F-4D97-AF65-F5344CB8AC3E}">
        <p14:creationId xmlns:p14="http://schemas.microsoft.com/office/powerpoint/2010/main" val="42313298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ru-RU" dirty="0"/>
              <a:t>В отдельных случаях, когда врач подозревает компрессию периферийных нервов, допускается проведение </a:t>
            </a:r>
            <a:r>
              <a:rPr lang="ru-RU" dirty="0" err="1"/>
              <a:t>миелографии</a:t>
            </a:r>
            <a:r>
              <a:rPr lang="ru-RU" dirty="0"/>
              <a:t>. Кроме того, могут быть назначены лабораторные анализы. Они направлены на выявление онкологических проблем и различных инфекций</a:t>
            </a:r>
            <a:r>
              <a:rPr lang="ru-RU" dirty="0" smtClean="0"/>
              <a:t>.</a:t>
            </a:r>
          </a:p>
          <a:p>
            <a:r>
              <a:rPr lang="ru-RU" dirty="0"/>
              <a:t>Проведение качественной диагностики является залогом успешного лечения заболевания.</a:t>
            </a:r>
          </a:p>
        </p:txBody>
      </p:sp>
    </p:spTree>
    <p:extLst>
      <p:ext uri="{BB962C8B-B14F-4D97-AF65-F5344CB8AC3E}">
        <p14:creationId xmlns:p14="http://schemas.microsoft.com/office/powerpoint/2010/main" val="26565620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Основные методы лечения</a:t>
            </a:r>
          </a:p>
          <a:p>
            <a:r>
              <a:rPr lang="ru-RU" dirty="0"/>
              <a:t>В зависимости от результатов диагностики и степени заболевания, врач назначает лечение. В целом можно выделить два вида: консервативное и оперативное.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85674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На ранних стадиях заболевания основное лечение направлено на уменьшение болевых ощущений и проведение комплекса лечебной физкультуры. Его основная задача – укрепление мышечного корсета, снятие спазма и остановка дальнейшего развития болезни.</a:t>
            </a:r>
          </a:p>
        </p:txBody>
      </p:sp>
    </p:spTree>
    <p:extLst>
      <p:ext uri="{BB962C8B-B14F-4D97-AF65-F5344CB8AC3E}">
        <p14:creationId xmlns:p14="http://schemas.microsoft.com/office/powerpoint/2010/main" val="18069440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В случае выраженных проявлений нестабильности, врач назначает ношение корсета на срок от нескольких месяцев. В комплексе с ним требуется выполнение упражнений ЛФК, которые направлены на укрепление мышц и поддержания их тонуса. Благодаря корсету и умеренным нагрузкам, активность в нестабильной области будет ограничена, а общее состояние организма улучшиться. В результате чего функции позвоночника могут быть восстановлены.</a:t>
            </a:r>
          </a:p>
        </p:txBody>
      </p:sp>
    </p:spTree>
    <p:extLst>
      <p:ext uri="{BB962C8B-B14F-4D97-AF65-F5344CB8AC3E}">
        <p14:creationId xmlns:p14="http://schemas.microsoft.com/office/powerpoint/2010/main" val="24933481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r>
              <a:rPr lang="ru-RU" dirty="0"/>
              <a:t>В отдельных случаях может быть назначено оперативное вмешательство, направленное на фиксацию нестабильного сегмента. В таком случае большое влияние оказывает ранняя реабилитация, так как утраченная функция ложится на соседние участки позвоночника. Чем раньше она будет начата, тем быстрее будут восстановлены функции позвоночных сегментов и укреплен мышечный корсет.</a:t>
            </a:r>
          </a:p>
        </p:txBody>
      </p:sp>
    </p:spTree>
    <p:extLst>
      <p:ext uri="{BB962C8B-B14F-4D97-AF65-F5344CB8AC3E}">
        <p14:creationId xmlns:p14="http://schemas.microsoft.com/office/powerpoint/2010/main" val="33630168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Лекции по нейрохирургии: учебник/ ред. Профессор </a:t>
            </a:r>
            <a:r>
              <a:rPr lang="ru-RU" dirty="0" err="1" smtClean="0"/>
              <a:t>Луцик</a:t>
            </a:r>
            <a:r>
              <a:rPr lang="ru-RU" dirty="0" smtClean="0"/>
              <a:t> Анатолий Андреевич</a:t>
            </a:r>
          </a:p>
          <a:p>
            <a:r>
              <a:rPr lang="ru-RU" dirty="0" smtClean="0"/>
              <a:t>Никифоров А</a:t>
            </a:r>
            <a:r>
              <a:rPr lang="ru-RU" dirty="0"/>
              <a:t>. С., Коновалов Л. Н. Гусев Е.И. "Клиническая неврология", т. II. М.. "Медицина", 2002, стр. 297-312. </a:t>
            </a:r>
            <a:endParaRPr lang="ru-RU" dirty="0" smtClean="0"/>
          </a:p>
          <a:p>
            <a:r>
              <a:rPr lang="ru-RU" dirty="0" smtClean="0"/>
              <a:t>Бондаренко. Задние </a:t>
            </a:r>
            <a:r>
              <a:rPr lang="ru-RU" dirty="0" err="1"/>
              <a:t>декомпрессивные</a:t>
            </a:r>
            <a:r>
              <a:rPr lang="ru-RU" dirty="0"/>
              <a:t>, стабилизирующие и </a:t>
            </a:r>
            <a:r>
              <a:rPr lang="ru-RU" dirty="0" err="1"/>
              <a:t>декомпрессивно</a:t>
            </a:r>
            <a:r>
              <a:rPr lang="ru-RU" dirty="0"/>
              <a:t> - стабилизирующие операции при травме и заболеваниях позвоночника и спинного </a:t>
            </a:r>
            <a:r>
              <a:rPr lang="ru-RU" dirty="0" smtClean="0"/>
              <a:t>мозга</a:t>
            </a:r>
          </a:p>
          <a:p>
            <a:r>
              <a:rPr lang="ru-RU" dirty="0" smtClean="0"/>
              <a:t>Гусев </a:t>
            </a:r>
            <a:r>
              <a:rPr lang="ru-RU" dirty="0"/>
              <a:t>Е. И. Неврология и нейрохирургия [Комплект] : учебник: в 2 т. Т.2 : Нейрохирургия / ред.: А. Н. Коновалов, А. В. Козлов. - 2-е </a:t>
            </a:r>
            <a:r>
              <a:rPr lang="ru-RU" dirty="0" err="1"/>
              <a:t>изд</a:t>
            </a:r>
            <a:r>
              <a:rPr lang="ru-RU" dirty="0"/>
              <a:t>.,</a:t>
            </a:r>
            <a:r>
              <a:rPr lang="ru-RU" dirty="0" err="1"/>
              <a:t>испр.и</a:t>
            </a:r>
            <a:r>
              <a:rPr lang="ru-RU" dirty="0"/>
              <a:t> доп. - М. : ГЭОТАР-Медиа, 2009. - 420 с. </a:t>
            </a:r>
          </a:p>
          <a:p>
            <a:r>
              <a:rPr lang="ru-RU" dirty="0" err="1" smtClean="0"/>
              <a:t>Можаев</a:t>
            </a:r>
            <a:r>
              <a:rPr lang="ru-RU" dirty="0" smtClean="0"/>
              <a:t> </a:t>
            </a:r>
            <a:r>
              <a:rPr lang="ru-RU" dirty="0"/>
              <a:t>С. В. Нейрохирургия: учебник / С. В. </a:t>
            </a:r>
            <a:r>
              <a:rPr lang="ru-RU" dirty="0" err="1"/>
              <a:t>Можаев</a:t>
            </a:r>
            <a:r>
              <a:rPr lang="ru-RU" dirty="0"/>
              <a:t>, А. А. </a:t>
            </a:r>
            <a:r>
              <a:rPr lang="ru-RU" dirty="0" err="1"/>
              <a:t>Скоромец</a:t>
            </a:r>
            <a:r>
              <a:rPr lang="ru-RU" dirty="0"/>
              <a:t>, Т. А. </a:t>
            </a:r>
            <a:r>
              <a:rPr lang="ru-RU" dirty="0" err="1"/>
              <a:t>Скоромец</a:t>
            </a:r>
            <a:r>
              <a:rPr lang="ru-RU" dirty="0"/>
              <a:t>. - 2-е изд., </a:t>
            </a:r>
            <a:r>
              <a:rPr lang="ru-RU" dirty="0" err="1"/>
              <a:t>перераб</a:t>
            </a:r>
            <a:r>
              <a:rPr lang="ru-RU" dirty="0"/>
              <a:t>. и доп. - М. : ГЭОТАР-Медиа, 2009. - 480 с.</a:t>
            </a:r>
          </a:p>
          <a:p>
            <a:r>
              <a:rPr lang="ru-RU" dirty="0" smtClean="0"/>
              <a:t>Неврология </a:t>
            </a:r>
            <a:r>
              <a:rPr lang="ru-RU" dirty="0"/>
              <a:t>и нейрохирургия : клинические рекомендации / ред. Е. И. Гусев, А. Н. Коновалов, А. Б. </a:t>
            </a:r>
            <a:r>
              <a:rPr lang="ru-RU" dirty="0" err="1"/>
              <a:t>Гехт</a:t>
            </a:r>
            <a:r>
              <a:rPr lang="ru-RU" dirty="0"/>
              <a:t>. - М. : ГЭОТАР-Медиа, 2007. – 368 с.</a:t>
            </a:r>
          </a:p>
          <a:p>
            <a:r>
              <a:rPr lang="ru-RU" dirty="0" smtClean="0"/>
              <a:t>Лекции </a:t>
            </a:r>
            <a:r>
              <a:rPr lang="ru-RU" dirty="0"/>
              <a:t>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978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1231</Words>
  <Application>Microsoft Office PowerPoint</Application>
  <PresentationFormat>Экран (4:3)</PresentationFormat>
  <Paragraphs>54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Нестабильность позвоночно-двигательного сегмента.  Консервативное и хирургическое лечение.</vt:lpstr>
      <vt:lpstr>Цель:</vt:lpstr>
      <vt:lpstr>Задачи: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Литература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Kolyan</dc:creator>
  <cp:lastModifiedBy>Kolyan</cp:lastModifiedBy>
  <cp:revision>4</cp:revision>
  <dcterms:created xsi:type="dcterms:W3CDTF">2016-10-29T17:45:04Z</dcterms:created>
  <dcterms:modified xsi:type="dcterms:W3CDTF">2016-10-29T18:07:00Z</dcterms:modified>
</cp:coreProperties>
</file>