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9" r:id="rId5"/>
    <p:sldId id="258" r:id="rId6"/>
    <p:sldId id="277" r:id="rId7"/>
    <p:sldId id="279" r:id="rId8"/>
    <p:sldId id="278" r:id="rId9"/>
    <p:sldId id="259" r:id="rId10"/>
    <p:sldId id="276" r:id="rId11"/>
    <p:sldId id="266" r:id="rId12"/>
    <p:sldId id="280" r:id="rId13"/>
    <p:sldId id="281" r:id="rId14"/>
    <p:sldId id="286" r:id="rId15"/>
    <p:sldId id="283" r:id="rId16"/>
    <p:sldId id="260" r:id="rId17"/>
    <p:sldId id="275" r:id="rId18"/>
    <p:sldId id="265" r:id="rId19"/>
    <p:sldId id="262" r:id="rId20"/>
    <p:sldId id="285" r:id="rId21"/>
    <p:sldId id="271" r:id="rId22"/>
    <p:sldId id="272" r:id="rId23"/>
    <p:sldId id="282" r:id="rId24"/>
    <p:sldId id="264" r:id="rId25"/>
    <p:sldId id="274" r:id="rId26"/>
    <p:sldId id="284" r:id="rId27"/>
    <p:sldId id="287" r:id="rId28"/>
    <p:sldId id="267" r:id="rId29"/>
    <p:sldId id="273" r:id="rId30"/>
    <p:sldId id="270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89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027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73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258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980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99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17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01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793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013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054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2854D-5445-49D2-9435-4FDB5870CAB2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5448A-5042-4A74-A57E-64DE20980C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42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Гидроцефалия и шунтирующие системы.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039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гидроцефалию и шунтирующие системы в нейрохирургической практике.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826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Изучение определения, этиологии, патогенеза, клиники, критериев диагностики и хирургического лечения гидроцефалии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8258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Понятие</a:t>
            </a:r>
          </a:p>
          <a:p>
            <a:r>
              <a:rPr lang="ru-RU" dirty="0" smtClean="0"/>
              <a:t>Классификация</a:t>
            </a:r>
          </a:p>
          <a:p>
            <a:r>
              <a:rPr lang="ru-RU" dirty="0" smtClean="0"/>
              <a:t>Лечебная тактика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91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Гидроцефалия </a:t>
            </a:r>
            <a:r>
              <a:rPr lang="ru-RU" dirty="0"/>
              <a:t>(от греч. </a:t>
            </a:r>
            <a:r>
              <a:rPr lang="ru-RU" i="1" dirty="0"/>
              <a:t>Hydros - </a:t>
            </a:r>
            <a:r>
              <a:rPr lang="ru-RU" dirty="0"/>
              <a:t>жидкость + греч. </a:t>
            </a:r>
            <a:r>
              <a:rPr lang="ru-RU" i="1" dirty="0"/>
              <a:t>kephale - </a:t>
            </a:r>
            <a:r>
              <a:rPr lang="ru-RU" dirty="0"/>
              <a:t>голова) - избыточное накопление цереброспинальной жидкости во внутричерепных пространствах - желудочках мозга, субарахноидальных щелях и </a:t>
            </a:r>
            <a:r>
              <a:rPr lang="ru-RU" dirty="0" smtClean="0"/>
              <a:t>цистернах. </a:t>
            </a:r>
            <a:r>
              <a:rPr lang="ru-RU" dirty="0"/>
              <a:t>Причиной гидроцефалии является нарушение резорбции, циркуляции и изредка - продукции цереброспинальной жидкости.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043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норме количество цереброспинальной жидкости в ликворных пространствах черепа и позвоночного канала отличается определенным постоянством (примерно 150 мл у взрослого). </a:t>
            </a:r>
            <a:r>
              <a:rPr lang="ru-RU" dirty="0" smtClean="0"/>
              <a:t>Скорость </a:t>
            </a:r>
            <a:r>
              <a:rPr lang="ru-RU" dirty="0"/>
              <a:t>продукции ликвора - примерно 0,35 мл/мин, за сутки у взрослого вырабатывается около 500 мл.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866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Цереброспинальная жидкость вырабатывается преимущественно (80%) сосудистыми сплетениями желудочков мозга, в первую очередь - боковых (как самыми массивными). Остальные 20% приходится на направленный транспорт молекул воды из нейронов в клетки выстилки (эпендимы) желудочков мозга и далее - в их полость; небольшое количество ликвора образуется в оболочках спинно-мозговых корешков.</a:t>
            </a:r>
          </a:p>
        </p:txBody>
      </p:sp>
    </p:spTree>
    <p:extLst>
      <p:ext uri="{BB962C8B-B14F-4D97-AF65-F5344CB8AC3E}">
        <p14:creationId xmlns:p14="http://schemas.microsoft.com/office/powerpoint/2010/main" val="1668084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патологических условиях, при несоответствии продукции и резорбции, а также в случае нарушения циркуляции цереброспинальной жидкости динамическое равновесие с резорбцией достигается при более высоких цифрах внутричерепного давления. В результате объем внутричерепных ликворных пространств увеличивается, а объем мозга - уменьшается, вначале - за счет эластичности, затем - за счет атрофии мозгового вещества.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0497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336" y="528033"/>
            <a:ext cx="6787166" cy="599665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Выделяют </a:t>
            </a:r>
            <a:r>
              <a:rPr lang="ru-RU" dirty="0"/>
              <a:t>2 основных формы гидроцефалии </a:t>
            </a:r>
          </a:p>
          <a:p>
            <a:r>
              <a:rPr lang="ru-RU" i="1" dirty="0" smtClean="0"/>
              <a:t>Открытую </a:t>
            </a:r>
            <a:r>
              <a:rPr lang="ru-RU" dirty="0" smtClean="0"/>
              <a:t>(сообщающуюся</a:t>
            </a:r>
            <a:r>
              <a:rPr lang="ru-RU" dirty="0"/>
              <a:t>, необструктивную, арезорбтивную</a:t>
            </a:r>
            <a:r>
              <a:rPr lang="ru-RU" dirty="0" smtClean="0"/>
              <a:t>)</a:t>
            </a:r>
          </a:p>
          <a:p>
            <a:r>
              <a:rPr lang="ru-RU" dirty="0" smtClean="0"/>
              <a:t>При</a:t>
            </a:r>
            <a:r>
              <a:rPr lang="ru-RU" dirty="0"/>
              <a:t> </a:t>
            </a:r>
            <a:r>
              <a:rPr lang="ru-RU" i="1" dirty="0" smtClean="0"/>
              <a:t>закрытой </a:t>
            </a:r>
            <a:r>
              <a:rPr lang="ru-RU" i="1" dirty="0"/>
              <a:t>(несообщающейся, окклюзионной) </a:t>
            </a:r>
            <a:r>
              <a:rPr lang="ru-RU" dirty="0"/>
              <a:t>гидроцефалии существует препятствие оттоку цереброспинальной жидкости из желудочковой системы. Окклюзия может развиться в разных отделах ликворной системы: в области межжелудочкового </a:t>
            </a:r>
            <a:r>
              <a:rPr lang="ru-RU" dirty="0" smtClean="0"/>
              <a:t>отверстия Монро, </a:t>
            </a:r>
            <a:r>
              <a:rPr lang="ru-RU" dirty="0"/>
              <a:t>в области водопровода мозга </a:t>
            </a:r>
            <a:r>
              <a:rPr lang="ru-RU" dirty="0" smtClean="0"/>
              <a:t>и </a:t>
            </a:r>
            <a:r>
              <a:rPr lang="ru-RU" dirty="0"/>
              <a:t>вблизи отверстий Мажанди и Лушки, через которые цереброспинальная жидкость из IV желудочка попадает в базальные цистерны и спинальное субарахноидальные </a:t>
            </a:r>
            <a:r>
              <a:rPr lang="ru-RU" dirty="0" smtClean="0"/>
              <a:t>пространство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318" y="1588272"/>
            <a:ext cx="5237409" cy="493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0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Причинами окклюзии могут быть сужение водопровода мозга, опухоли, кисты, кровоизлияния, атрезия отверстий Мажанди и Лушки и некоторые другие процессы, затрудняющие отток ликвора из желудочков мозга.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2370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36076" cy="4351338"/>
          </a:xfrm>
        </p:spPr>
        <p:txBody>
          <a:bodyPr/>
          <a:lstStyle/>
          <a:p>
            <a:r>
              <a:rPr lang="ru-RU" dirty="0" smtClean="0"/>
              <a:t>Окклюзионная тотальная гидроцефалия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2" y="2675434"/>
            <a:ext cx="4578784" cy="40681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428" y="48499"/>
            <a:ext cx="6722772" cy="47112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428" y="-38637"/>
            <a:ext cx="6722772" cy="471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118" y="677203"/>
            <a:ext cx="7286759" cy="5424587"/>
          </a:xfrm>
        </p:spPr>
      </p:pic>
    </p:spTree>
    <p:extLst>
      <p:ext uri="{BB962C8B-B14F-4D97-AF65-F5344CB8AC3E}">
        <p14:creationId xmlns:p14="http://schemas.microsoft.com/office/powerpoint/2010/main" val="1265044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67" y="1027906"/>
            <a:ext cx="11212273" cy="4232633"/>
          </a:xfrm>
        </p:spPr>
      </p:pic>
    </p:spTree>
    <p:extLst>
      <p:ext uri="{BB962C8B-B14F-4D97-AF65-F5344CB8AC3E}">
        <p14:creationId xmlns:p14="http://schemas.microsoft.com/office/powerpoint/2010/main" val="1435664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Клапанный аппарат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744" y="1690688"/>
            <a:ext cx="8009317" cy="4188358"/>
          </a:xfrm>
        </p:spPr>
      </p:pic>
    </p:spTree>
    <p:extLst>
      <p:ext uri="{BB962C8B-B14F-4D97-AF65-F5344CB8AC3E}">
        <p14:creationId xmlns:p14="http://schemas.microsoft.com/office/powerpoint/2010/main" val="236261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56" y="694642"/>
            <a:ext cx="7932491" cy="5711394"/>
          </a:xfrm>
        </p:spPr>
      </p:pic>
    </p:spTree>
    <p:extLst>
      <p:ext uri="{BB962C8B-B14F-4D97-AF65-F5344CB8AC3E}">
        <p14:creationId xmlns:p14="http://schemas.microsoft.com/office/powerpoint/2010/main" val="2118490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По этиологии выделяют </a:t>
            </a:r>
            <a:r>
              <a:rPr lang="ru-RU" i="1" dirty="0"/>
              <a:t>врожденную </a:t>
            </a:r>
            <a:r>
              <a:rPr lang="ru-RU" dirty="0"/>
              <a:t>и </a:t>
            </a:r>
            <a:r>
              <a:rPr lang="ru-RU" i="1" dirty="0"/>
              <a:t>приобретенную </a:t>
            </a:r>
            <a:r>
              <a:rPr lang="ru-RU" dirty="0"/>
              <a:t>гидроцефалию.</a:t>
            </a:r>
          </a:p>
          <a:p>
            <a:r>
              <a:rPr lang="ru-RU" i="1" dirty="0"/>
              <a:t>Врожденная гидроцефалия </a:t>
            </a:r>
            <a:r>
              <a:rPr lang="ru-RU" dirty="0"/>
              <a:t>возникает: </a:t>
            </a:r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) в результате дефектов развития нервной трубки (аномалии Киари 2-го и 1-го типов; атрезия отверстий Лушки и Мажанди - синдром Денди-Уокера; Х-сцепленный стеноз водопровода мозга - синдром Адамса);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вследствие внутриутробного кровоизлияния в желудочки мозга и/или под эпендиму водопровода мозга;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) вследствие внутриутробного инфицирования плода (паротит, токсоплазмоз, сепсис с менингитом);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) при аневризме большой вены мозга (Галена). Чаще врожденная гидроцефалия бывает закрытой (несообщающейся, окклюзионной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41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/>
              <a:t>Приобретенная гидроцефалия </a:t>
            </a:r>
            <a:r>
              <a:rPr lang="ru-RU" dirty="0"/>
              <a:t>развивается чаще всего после перенесенного воспалительного процесса в оболочках мозга (менингита, менингоэнцефалита), субарахноидального или внутрижелудочкового кровоизлияния, реже - вследствие опухоли, сосудистой мальформации, паразитарных заболеваний или нейросаркоидоза.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3090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8" y="122273"/>
            <a:ext cx="9409090" cy="6324397"/>
          </a:xfrm>
        </p:spPr>
      </p:pic>
    </p:spTree>
    <p:extLst>
      <p:ext uri="{BB962C8B-B14F-4D97-AF65-F5344CB8AC3E}">
        <p14:creationId xmlns:p14="http://schemas.microsoft.com/office/powerpoint/2010/main" val="39388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47729" y="3148548"/>
            <a:ext cx="52545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ВПШ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349" y="422558"/>
            <a:ext cx="4726547" cy="582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8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Arial" panose="020B0604020202020204" pitchFamily="34" charset="0"/>
              </a:rPr>
              <a:t>Имплантируемые клапанные шунтирующие системы для дренирования желудочков мозга</a:t>
            </a:r>
            <a:endParaRPr lang="ru-RU" altLang="ru-RU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Выделяют 3 основных группы клапанов: низкого давления открытия (40-60 мм вод.ст.), среднего (70-90 мм вод.ст.) и высокого (100-120 мм вод.ст.). Эти цифры могут варьировать у различных производителей. Все клапаны маркируются рентгеноконтрастными метками в виде точки. Клапаны низкого давления имеют 1, среднего - 2, высокого - 3 точки в ряд.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3394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Существуют клапаны, давление открытия которых может быть изменено неинвазивно с помощью внешнего программатора. Эти клапаны имеют особую рентгеноконтрастную шкалу, напоминающую циферблат часов.</a:t>
            </a:r>
          </a:p>
          <a:p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В некоторых системах регулируется не давление, а скорость оттока ликвора. В зависимости от уровня внутричерепного давления она может увеличиваться или уменьшаться. Массивный сброс лик</a:t>
            </a:r>
            <a:r>
              <a:rPr lang="ru-RU" dirty="0"/>
              <a:t>вора через специальный канал происходит только в случае резкого повышения внутричерепного давления.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2874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Давление открытия любого клапана устанавливается для положения больного лежа при давлении в дистальном катетере около 50 мм вод.ст. При переходе больного в вертикальное положение отрицательное гидростатическое давление столба жидкости в верхней части катетера приводит к возникновению сифонного эффекта - открытию клапана и сбросу ликвора при меньших, чем запрограммировано, цифрах внутричерепного давления.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2221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Для предупреждения сифонного эффекта разработаны антисифонные устройства либо интегрированные в современные клапаны, либо имплантируемые последовательно (дистально). В системах, регулирующих скорость оттока ликвора, сифонный эффект не столь выражен даже при отсутствии специальных антисифонных устройств.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6160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76519" y="327714"/>
            <a:ext cx="11217498" cy="5109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400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Принципы подбора шунтирующей системы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1. 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Давление открытия клапана. 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Наиболее универсальным является клапан среднего давления, сегодня в России он имплантируется в большинстве случаев. Клапан низкого давления применяют у новорожденных, а также по специальным показаниям (например, для дренирования арахноидальных кист). Клапан высокого давления используют редко, преимущественно им заменяют ранее имплантированный клапан среднего давления при синдроме гипердренирования желудочков.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2. 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Вид клапана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принципиального значения не имеет.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3. 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Размер клапана. 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У новорожденных и детей используют клапаны меньшего диаметра и менее выступающие («низкопрофильные»). Для взрослых размер клапана принципиального значения не имеет.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7107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4. 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Место имплантации дистального катетера. 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Чаще всего дистальный катетер имплантируют в брюшную полость, поскольку всасывающая способность брюшины в норме обеспечивает полное всасывание поступающего ликвора даже в случае его гиперпродукции. Немаловажно, что белки цереброспинальной жидкости поступают через воротную вену в печень и не попадают в системный кровоток, т.е. не вызывают аутоиммунных реакций.</a:t>
            </a:r>
            <a:r>
              <a:rPr lang="ru-RU" altLang="ru-RU" dirty="0"/>
              <a:t> </a:t>
            </a:r>
            <a:endParaRPr lang="ru-RU" altLang="ru-RU" sz="20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8919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Отведение ликвора в плевральную полость, в почечную лоханку или мочеточник, в желчный пузырь используют крайне редко, при невозможности выполнения вентрикулоперитонеостомии или вентрикулоатриостомии.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015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972" y="1898109"/>
            <a:ext cx="8944399" cy="4598533"/>
          </a:xfrm>
        </p:spPr>
      </p:pic>
    </p:spTree>
    <p:extLst>
      <p:ext uri="{BB962C8B-B14F-4D97-AF65-F5344CB8AC3E}">
        <p14:creationId xmlns:p14="http://schemas.microsoft.com/office/powerpoint/2010/main" val="1136186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Виды клапанов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/>
            </a:r>
            <a:b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 smtClean="0">
                <a:solidFill>
                  <a:srgbClr val="000000"/>
                </a:solidFill>
                <a:cs typeface="Arial" panose="020B0604020202020204" pitchFamily="34" charset="0"/>
              </a:rPr>
              <a:t>Клапаны 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шунтирующей системы делятся на 2 основные группы: 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 smtClean="0">
                <a:solidFill>
                  <a:srgbClr val="000000"/>
                </a:solidFill>
                <a:cs typeface="Arial" panose="020B0604020202020204" pitchFamily="34" charset="0"/>
              </a:rPr>
              <a:t>* полусферические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, имплантируемые во фрезевое отверстие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(burrhole) </a:t>
            </a:r>
            <a:endParaRPr lang="ru-RU" altLang="ru-RU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dirty="0" smtClean="0">
                <a:solidFill>
                  <a:srgbClr val="000000"/>
                </a:solidFill>
                <a:cs typeface="Arial" panose="020B0604020202020204" pitchFamily="34" charset="0"/>
              </a:rPr>
              <a:t>* располагающиеся 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по ходу катетера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(contur-flex) - 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(цилиндрические, овальные, полусферические) располагают в выточенном бором костном ложе или под мягкими тканями затылочной области. Они обеспечивают лучший косметический эффект, но часто менее доступны для пальпации и пункции (что важно в случае дисфункции шунта).</a:t>
            </a:r>
            <a:endParaRPr lang="ru-RU" altLang="ru-RU" b="1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dirty="0" smtClean="0"/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96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Несмотря на определенные проблемы, использование клапанных шунтирующих систем является методом выбора в лечении открытой гидроцефалии. На сегодня сотни тысяч детей, которым были имплантированы такие системы, выросли нормальными людьми, активными и иногда - высокопоставленными членами общества.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0895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54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812</Words>
  <Application>Microsoft Office PowerPoint</Application>
  <PresentationFormat>Widescreen</PresentationFormat>
  <Paragraphs>53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Гидроцефалия и шунтирующие системы.</vt:lpstr>
      <vt:lpstr>Цель </vt:lpstr>
      <vt:lpstr>задачи</vt:lpstr>
      <vt:lpstr>план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Клапанный аппарат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Виды клапанов 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Гидроцефалия и шунтирующие системы.</dc:title>
  <dc:creator>Тахи Тахи</dc:creator>
  <cp:lastModifiedBy>Тахи Тахи</cp:lastModifiedBy>
  <cp:revision>11</cp:revision>
  <dcterms:created xsi:type="dcterms:W3CDTF">2015-10-03T16:09:21Z</dcterms:created>
  <dcterms:modified xsi:type="dcterms:W3CDTF">2016-10-12T10:10:31Z</dcterms:modified>
</cp:coreProperties>
</file>