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8" r:id="rId5"/>
    <p:sldId id="274" r:id="rId6"/>
    <p:sldId id="275" r:id="rId7"/>
    <p:sldId id="276" r:id="rId8"/>
    <p:sldId id="258" r:id="rId9"/>
    <p:sldId id="270" r:id="rId10"/>
    <p:sldId id="283" r:id="rId11"/>
    <p:sldId id="259" r:id="rId12"/>
    <p:sldId id="285" r:id="rId13"/>
    <p:sldId id="266" r:id="rId14"/>
    <p:sldId id="284" r:id="rId15"/>
    <p:sldId id="260" r:id="rId16"/>
    <p:sldId id="271" r:id="rId17"/>
    <p:sldId id="261" r:id="rId18"/>
    <p:sldId id="272" r:id="rId19"/>
    <p:sldId id="262" r:id="rId20"/>
    <p:sldId id="273" r:id="rId21"/>
    <p:sldId id="263" r:id="rId22"/>
    <p:sldId id="264" r:id="rId23"/>
    <p:sldId id="277" r:id="rId24"/>
    <p:sldId id="278" r:id="rId25"/>
    <p:sldId id="279" r:id="rId26"/>
    <p:sldId id="265" r:id="rId27"/>
    <p:sldId id="281" r:id="rId28"/>
    <p:sldId id="282" r:id="rId29"/>
    <p:sldId id="280" r:id="rId30"/>
    <p:sldId id="269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77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35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955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462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77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62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80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0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14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35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54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D42EA-F3AC-4B44-AF40-500FACEB1773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28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Дегенеративные заболевания позвоночника, хирургия боли</a:t>
            </a:r>
            <a:endParaRPr lang="ru-RU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67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Ознакомление с понятием </a:t>
            </a:r>
            <a:r>
              <a:rPr lang="ru-RU" dirty="0" smtClean="0"/>
              <a:t>дегенеративных заболеваний позвоночника, сопровождающихся болевым синдромом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993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6676"/>
            <a:ext cx="4261834" cy="4760287"/>
          </a:xfrm>
        </p:spPr>
        <p:txBody>
          <a:bodyPr>
            <a:normAutofit lnSpcReduction="10000"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патогенеза, критериев </a:t>
            </a:r>
            <a:r>
              <a:rPr lang="ru-RU" sz="3600" dirty="0"/>
              <a:t>диагностики, клиники, </a:t>
            </a:r>
            <a:r>
              <a:rPr lang="ru-RU" sz="3600" dirty="0" smtClean="0"/>
              <a:t>лечения, прогноза </a:t>
            </a:r>
            <a:r>
              <a:rPr lang="ru-RU" sz="3600" dirty="0" smtClean="0"/>
              <a:t>болевого синдрома при дегенеративных заболеваниях позвоночника </a:t>
            </a:r>
            <a:endParaRPr lang="ru-RU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417" y="638175"/>
            <a:ext cx="6163728" cy="5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8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</a:p>
          <a:p>
            <a:r>
              <a:rPr lang="ru-RU" dirty="0" smtClean="0"/>
              <a:t>Виды</a:t>
            </a:r>
          </a:p>
          <a:p>
            <a:r>
              <a:rPr lang="ru-RU" dirty="0" smtClean="0"/>
              <a:t>Этиология</a:t>
            </a:r>
          </a:p>
          <a:p>
            <a:r>
              <a:rPr lang="ru-RU" dirty="0" smtClean="0"/>
              <a:t>Лечение</a:t>
            </a:r>
          </a:p>
          <a:p>
            <a:r>
              <a:rPr lang="ru-RU" dirty="0" smtClean="0"/>
              <a:t>Течение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537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У пациентов с компрессионными пояснично-крестцовыми радикулопатиями в мышцах нижних конечностей формируются миогенные триггреные зоны (МТЗ) как в миотомах компримированного корешка, так и в других на стороне компрессии корешка и контралатерально. На основании исследований авторы пришли к выводу, что причиной формирования МТЗ может являться как нарушение нейрональных влияний на скелетное мышечное волокно вследствие радикулопатии, так и нефизиологичные режимы работы мышц (викарные перегрузки).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0790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Кроме МТЗ, при радикулопатии возникают кожные зоны гипералгезии (КЗГА), которые могут быть сателлитным явлением (центральная сенситизация) либо самостоятельным (периферическая сенситизация). В условиях диск-радикулярного конфликта у пациентов формируется хронический сочетанный болевой синдром, включающий ноцицептивный и нейропатический компоненты, формируется патологическая алгическая система – ПАС. </a:t>
            </a:r>
          </a:p>
        </p:txBody>
      </p:sp>
    </p:spTree>
    <p:extLst>
      <p:ext uri="{BB962C8B-B14F-4D97-AF65-F5344CB8AC3E}">
        <p14:creationId xmlns:p14="http://schemas.microsoft.com/office/powerpoint/2010/main" val="2630173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Прочность и мощность ПАС зависит от сохранности и активности систем физиологической защиты, в данном случае – антиноцицептивной системы(АНЦС). В АНЦС нейротрансмиссию и ингибирование ноцицептивных стимулов осуществляют серотонин, норадреналин и эндогенные опиоиды. Дефицит этих трансмиттеров приводит также к развитию расстройств депрессивного и тревожного спектров, а коморбидность хронической боли, депрессии и тревоги не оспаривается.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761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730" y="244699"/>
            <a:ext cx="11006070" cy="5932264"/>
          </a:xfrm>
        </p:spPr>
        <p:txBody>
          <a:bodyPr>
            <a:normAutofit/>
          </a:bodyPr>
          <a:lstStyle/>
          <a:p>
            <a:r>
              <a:rPr lang="ru-RU" dirty="0" smtClean="0"/>
              <a:t>Рецидивы </a:t>
            </a:r>
            <a:r>
              <a:rPr lang="ru-RU" dirty="0"/>
              <a:t>боли в спине после хирургического лечения грыж межпозвонковых дисков поясничного отдела позвоночника отмечают от </a:t>
            </a:r>
            <a:r>
              <a:rPr lang="ru-RU" b="1" dirty="0"/>
              <a:t>5</a:t>
            </a:r>
            <a:r>
              <a:rPr lang="ru-RU" dirty="0"/>
              <a:t> до </a:t>
            </a:r>
            <a:r>
              <a:rPr lang="ru-RU" b="1" dirty="0"/>
              <a:t>38% </a:t>
            </a:r>
            <a:r>
              <a:rPr lang="ru-RU" dirty="0"/>
              <a:t>оперированных больных. На основании послеоперационных ревизий позвоночного канала было высказано предположение, что рецидив болевого синдрома у </a:t>
            </a:r>
            <a:r>
              <a:rPr lang="ru-RU" b="1" dirty="0"/>
              <a:t>36,4%</a:t>
            </a:r>
            <a:r>
              <a:rPr lang="ru-RU" dirty="0"/>
              <a:t> оперированных вызван рубцово-спаечным процессом в эпидуральном пространстве, сдавливающим нервный корешок и сопровождающую его корешковую артерию. А в </a:t>
            </a:r>
            <a:r>
              <a:rPr lang="ru-RU" b="1" dirty="0"/>
              <a:t>28,2%</a:t>
            </a:r>
            <a:r>
              <a:rPr lang="ru-RU" dirty="0"/>
              <a:t> случаев – сочетанием рубцово-спаечного процесса с рецидивом грыжи межпозвонкового диска.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6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В англоязычной литературе используется термин «failed back surgery syndrome» (</a:t>
            </a:r>
            <a:r>
              <a:rPr lang="ru-RU" b="1" dirty="0"/>
              <a:t>FBSS</a:t>
            </a:r>
            <a:r>
              <a:rPr lang="ru-RU" dirty="0"/>
              <a:t>) – синдром неудачной операции на позвоночнике, который определяется как длительная или повторяющаяся хроническая боль в нижней части спины и/или в ногах после успешной с анатомической точки зрения операции на позвоночнике.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3055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Этот термин охватывает гетерогенную группу остаточных симптомов после хирургического лечения патологии поясничного отдела позвоночника. В Великобритании каждый год возникает около 2000 случаев FBSS. Терапевты, неврологи, врачи общей практики сталкиваются с пациентами, перенесших операцию на структурах позвоночника, но не отмечающими улучшения. </a:t>
            </a:r>
          </a:p>
        </p:txBody>
      </p:sp>
    </p:spTree>
    <p:extLst>
      <p:ext uri="{BB962C8B-B14F-4D97-AF65-F5344CB8AC3E}">
        <p14:creationId xmlns:p14="http://schemas.microsoft.com/office/powerpoint/2010/main" val="3036540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Выделяются хирургические и нехирургические причины FBSS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К </a:t>
            </a:r>
            <a:r>
              <a:rPr lang="ru-RU" b="1" dirty="0"/>
              <a:t>хирургическим причинам </a:t>
            </a:r>
            <a:r>
              <a:rPr lang="ru-RU" dirty="0"/>
              <a:t>FBSS относят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1) стеноз спинального канала,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2) внутреннее разрушение диска,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3) рецидив грыжи диска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4) спондилолистез,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5) синовиальную кисту,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6) «перемежающуюся сосудистую хромоту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7) нестабильность позвоночника,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8) псевдоменингоцеле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9) псевдоартроз.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71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979" y="910750"/>
            <a:ext cx="7443989" cy="4779041"/>
          </a:xfrm>
        </p:spPr>
      </p:pic>
    </p:spTree>
    <p:extLst>
      <p:ext uri="{BB962C8B-B14F-4D97-AF65-F5344CB8AC3E}">
        <p14:creationId xmlns:p14="http://schemas.microsoft.com/office/powerpoint/2010/main" val="23747041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" y="1261324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502" y="365125"/>
            <a:ext cx="7186411" cy="570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6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 </a:t>
            </a:r>
            <a:r>
              <a:rPr lang="ru-RU" b="1" dirty="0"/>
              <a:t>нехирургическим причинам </a:t>
            </a:r>
            <a:r>
              <a:rPr lang="ru-RU" dirty="0"/>
              <a:t>FBSS относят: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 (1) эпидуральный фиброз, </a:t>
            </a:r>
          </a:p>
          <a:p>
            <a:pPr marL="0" indent="0">
              <a:buNone/>
            </a:pPr>
            <a:r>
              <a:rPr lang="ru-RU" dirty="0"/>
              <a:t>(2) дегенерацию межпозвонкового диска, </a:t>
            </a:r>
          </a:p>
          <a:p>
            <a:pPr marL="0" indent="0">
              <a:buNone/>
            </a:pPr>
            <a:r>
              <a:rPr lang="ru-RU" dirty="0"/>
              <a:t>(3) радикулопатию, </a:t>
            </a:r>
          </a:p>
          <a:p>
            <a:pPr marL="0" indent="0">
              <a:buNone/>
            </a:pPr>
            <a:r>
              <a:rPr lang="ru-RU" dirty="0"/>
              <a:t>(4) фасеточный синдром,</a:t>
            </a:r>
          </a:p>
          <a:p>
            <a:pPr marL="0" indent="0">
              <a:buNone/>
            </a:pPr>
            <a:r>
              <a:rPr lang="ru-RU" dirty="0"/>
              <a:t> (5) синдром крестцово-подвздошного</a:t>
            </a:r>
          </a:p>
          <a:p>
            <a:pPr marL="0" indent="0">
              <a:buNone/>
            </a:pPr>
            <a:r>
              <a:rPr lang="ru-RU" dirty="0"/>
              <a:t> сочленения, </a:t>
            </a:r>
          </a:p>
          <a:p>
            <a:pPr marL="0" indent="0">
              <a:buNone/>
            </a:pPr>
            <a:r>
              <a:rPr lang="ru-RU" dirty="0"/>
              <a:t>(6) рефлекторную симпатическую дистрофию, </a:t>
            </a:r>
          </a:p>
          <a:p>
            <a:pPr marL="0" indent="0">
              <a:buNone/>
            </a:pPr>
            <a:r>
              <a:rPr lang="ru-RU" dirty="0"/>
              <a:t>(7) арахноидит, </a:t>
            </a:r>
          </a:p>
          <a:p>
            <a:pPr marL="0" indent="0">
              <a:buNone/>
            </a:pPr>
            <a:r>
              <a:rPr lang="ru-RU" dirty="0"/>
              <a:t>(8) психологические факторы.</a:t>
            </a:r>
          </a:p>
        </p:txBody>
      </p:sp>
    </p:spTree>
    <p:extLst>
      <p:ext uri="{BB962C8B-B14F-4D97-AF65-F5344CB8AC3E}">
        <p14:creationId xmlns:p14="http://schemas.microsoft.com/office/powerpoint/2010/main" val="209157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Проведенные исследования показали, что </a:t>
            </a:r>
            <a:r>
              <a:rPr lang="ru-RU" b="1" dirty="0"/>
              <a:t>основными причинами FBSS могут являться</a:t>
            </a:r>
            <a:r>
              <a:rPr lang="ru-RU" dirty="0"/>
              <a:t> (1) форамиальный стеноз, (2) внутреннее разрушение диска, (3) псевдоартроз и (4) нейропатическая боль, которые встречаются более чем в 70% случаев.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Боль моет быть вызвана изменениями практически всех структур позвоночного столба: межпозвонкового диска, синовиального соединения, мышц, связок, крестцово-подвздошного сочленения. При каждом и встречающихся механизмов (компрессия корешка, артрит, нестабильность, дегенерация диска, миозит, фасцит, бурсит) у пациента после операции возникают (1) арахноидит и (2) фиброз.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958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С использование устройств для фиксации позвоночника появились новые причины боли. Эти устройства могут вызывать (1) компрессию нервного корешка, (2) псевдоартроз и (3) нестабильность при неправильной установке.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проведенном в Институте неврологии в Рио-де-Жанейро исследовании из 121 пациента, подвергшихся хирургическому вмешательству, 47 (38,8%) имели критерии FBSS, причем 19 пациентов перенесли несколько операций.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20491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386366"/>
            <a:ext cx="10825766" cy="57905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значительной части случаев послеоперационной люмбоишиалгии единственной причиной ее возникновения являются нехирургические изменения, среди которых </a:t>
            </a:r>
            <a:r>
              <a:rPr lang="ru-RU" dirty="0" smtClean="0"/>
              <a:t>выделяют </a:t>
            </a:r>
            <a:r>
              <a:rPr lang="ru-RU" dirty="0"/>
              <a:t>причины психологического характера, а также так называемые </a:t>
            </a:r>
            <a:r>
              <a:rPr lang="ru-RU" dirty="0" smtClean="0"/>
              <a:t>«скелетно-мышечные</a:t>
            </a:r>
            <a:r>
              <a:rPr lang="ru-RU" dirty="0"/>
              <a:t>» изменения, под которыми понимают дегенеративно-дистрофические изменения как в самом позвоночнике и окружающих его тканях, так и патогенетически связанные с ними изменения в отдаленных скелетных, суставных и мышечно-связочных структурах.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402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В то же время указать единственный фактор среди всех скелетно-суставных и мышечно-связочных изменений у пациентов с поясничной люмбоишиалгией за исключением отдельных случаев не представляется возможным, так как, по-видимому, в большинстве случаев имеет место комплекс причин. Возникновение синдрома люмбоишиалгии после декомпрессии поясничных и крестцовых корешков может быть связано с наличием первичных и сателлитных триггерных зон, а также коморбидных расстройств (депрессии и тревоги).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3423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Лечение </a:t>
            </a:r>
            <a:r>
              <a:rPr lang="ru-RU" b="1" dirty="0"/>
              <a:t>пациентов с FBSS </a:t>
            </a:r>
            <a:r>
              <a:rPr lang="ru-RU" dirty="0"/>
              <a:t>зачастую сопряжено с большими трудностями, так как ни консервативная терапия, ни повторные хирургические вмешательства на позвоночнике не дают адекватного уменьшения боли.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499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FBSS может появится у </a:t>
            </a:r>
            <a:r>
              <a:rPr lang="ru-RU" b="1" dirty="0"/>
              <a:t>30%</a:t>
            </a:r>
            <a:r>
              <a:rPr lang="ru-RU" dirty="0"/>
              <a:t> пациентов, которые имеют типичный комплекс проблем: (1) нарушение сна, (2) депрессию, (3) семейные, (4) экономические и (5) социальные проблемы. Эпидуральная стимуляция спинного мозга (ЭССМ) предлагается как наиболее эффективный метод лечения этой группы пациентов. Она действенна, когда анальгетики, в частности опиоиды, неэффективны, при наличии тяжелых побочных эффектов или при необходимости повторных операций на позвоночнике. В других исследованиях показано, что более </a:t>
            </a:r>
            <a:r>
              <a:rPr lang="ru-RU" b="1" dirty="0"/>
              <a:t>60%</a:t>
            </a:r>
            <a:r>
              <a:rPr lang="ru-RU" dirty="0"/>
              <a:t> пациентов с синдромом неудачной операции на позвоночнике благодаря ЭССМ получали длительное уменьшение боли на </a:t>
            </a:r>
            <a:r>
              <a:rPr lang="ru-RU" b="1" dirty="0"/>
              <a:t>50%</a:t>
            </a:r>
            <a:r>
              <a:rPr lang="ru-RU" dirty="0"/>
              <a:t> и более.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3939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530" y="515155"/>
            <a:ext cx="6618668" cy="595802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380" y="310635"/>
            <a:ext cx="6684135" cy="636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7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 три варианта течения послеоперационного </a:t>
            </a:r>
            <a:r>
              <a:rPr lang="ru-RU" dirty="0" smtClean="0"/>
              <a:t>периода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b="1" dirty="0"/>
              <a:t>1</a:t>
            </a:r>
            <a:r>
              <a:rPr lang="ru-RU" sz="4200" dirty="0"/>
              <a:t>. </a:t>
            </a:r>
            <a:r>
              <a:rPr lang="ru-RU" sz="4200" b="1" dirty="0"/>
              <a:t>При оптимальном варианте послеоперационного периода</a:t>
            </a:r>
            <a:r>
              <a:rPr lang="ru-RU" sz="4200" dirty="0"/>
              <a:t> боль после оперативного вмешательства прекращалась, пациентов в течение 1,5–2 месяцев возвращались к привычному образу жизни и трудовой деятельности. МТЗ и КЗГА сохранялись, но существовали в латентном состоянии, то есть не вывали спонтанных болевых ощущений, при этом имелся сниженный порог боли. Таким пациентам показана лечебная физкультура (фитнес-программа) для устранения и профилактики МТЗ.</a:t>
            </a: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dirty="0" smtClean="0"/>
              <a:t/>
            </a:r>
            <a:br>
              <a:rPr lang="ru-RU" sz="4200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93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2</a:t>
            </a:r>
            <a:r>
              <a:rPr lang="ru-RU" dirty="0"/>
              <a:t>. </a:t>
            </a:r>
            <a:r>
              <a:rPr lang="ru-RU" b="1" dirty="0"/>
              <a:t>При удовлетворительном варианте послеоперационного периода </a:t>
            </a:r>
            <a:r>
              <a:rPr lang="ru-RU" dirty="0"/>
              <a:t>отмечено полное устранение боли после операции, но частичный возврат алгических ощущений после активизации пациента. Пациенты оценивали эту боль как умеренную, но значительно ограничивающую их в повседневной жизни. До операции у пациентов этой подгруппы были диагностированы легкие симптомы депрессии и тревоги. После операции эти симптомы возвращались или даже усиливались, что сопровождалось убеждением пациента в неэффективности или неадекватности оперативного пособия. 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86550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Особенности рецидива боли после операции являлось полное или почти полное воспроизведение дооперационного болевого паттерна, что также являлось для пациентов основанием считать операцию неудачной и усугубляло деперссивно-тревожные расстройства. Кроме существовавших до операции МТ и КЗГА, у этих пациентов выявлялись клинически актуальные триггерные зоны в послеоперационном рубце. Возврат симптоматики в данной подгруппе можно объяснить слабостью АНЦС с возобновлением активности ПАС и рецидивом боли по «проторенному пути». 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2083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Лечение этой группы пациентов заключалось в одновременном назначении велаксина, использовании местных анестетиков для устранения триггерных зон и назначении лечебной физкультуры (фитнес-программы) через 10-14 дней.</a:t>
            </a:r>
          </a:p>
        </p:txBody>
      </p:sp>
    </p:spTree>
    <p:extLst>
      <p:ext uri="{BB962C8B-B14F-4D97-AF65-F5344CB8AC3E}">
        <p14:creationId xmlns:p14="http://schemas.microsoft.com/office/powerpoint/2010/main" val="18868284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6974" y="309092"/>
            <a:ext cx="10864403" cy="59966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3</a:t>
            </a:r>
            <a:r>
              <a:rPr lang="ru-RU" dirty="0" smtClean="0"/>
              <a:t>. </a:t>
            </a:r>
            <a:r>
              <a:rPr lang="ru-RU" b="1" dirty="0" smtClean="0"/>
              <a:t>При неудовлетворительном варианте течения послеоперационного периода </a:t>
            </a:r>
            <a:r>
              <a:rPr lang="ru-RU" dirty="0" smtClean="0"/>
              <a:t>отмечался незначительный регресс боли после операции и происходил возврат к дооперационной интенсивности боли после активизации пациента. До операции у пациентов этой подгруппы выявлялись выраженная депрессия и тревога. Болевой паттерн после операции также полностью соответствовал дооперационной клинической картине, у пациентов возникало убеждение в абсолютной неэффективности операции, сумма балов по шкалам депрессии и тревоги соответствовали дооперационным показателям.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52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Отмечалось выраженное снижение порога боли и порогов переносимости боли в МТЗ и КЗГА и послеоперационном рубце с описательными элементами нейропатической боли («жгучая», «стреляющая»). Фитнес-программа у таких пациентов воможна только после регресса симптомов депрессии и тревоги, новокаинизация триггерных зон до того также малоэффективна. Полный возврат алгической картины у данных пациентов (по «проторенному пути») свидетельствует о высокой активности ПАС и выраженной </a:t>
            </a:r>
            <a:r>
              <a:rPr lang="ru-RU" dirty="0" smtClean="0"/>
              <a:t>слабости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377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АНЦС, что сочеталось с выраженными симптомами депрессии и тревоги. В таких случаях лечение целесообразно начинать с назначения антидепрессантов, а новокаинизацию триггерных зон, использование трансдермальной терапевтическиой системы (ТТС) с 5% гелем лидокаина и фитнес-программу – после регресса или значительного уменьшения симптомов депрессии и тревоги.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98866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Таким образом</a:t>
            </a:r>
            <a:r>
              <a:rPr lang="ru-RU" dirty="0"/>
              <a:t>, у не имевших до операции тревожных и депрессивных симптомов пациентов после нее сохраняются триггерные зоны в латентном состоянии, которые устраняются лечебной физкультурой (фитнес-программой). У части больных до операции отмечается наличие симптомов тревоги и депрессии, являющихся предикторами рецидива боли в послеоперационном периоде. Диагностика и лечение депрессии и тревоги до операции и продолжение терапии антидепрессантами в послеопреационном периоде могут снизить частоту послеоперационной люмбоишиалги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20012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r>
              <a:rPr lang="ru-RU" smtClean="0"/>
              <a:t>5. Неврология </a:t>
            </a:r>
            <a:r>
              <a:rPr lang="ru-RU" dirty="0"/>
              <a:t>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71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699</Words>
  <Application>Microsoft Office PowerPoint</Application>
  <PresentationFormat>Widescreen</PresentationFormat>
  <Paragraphs>63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Дегенеративные заболевания позвоночника, хирургия боли</vt:lpstr>
      <vt:lpstr>цель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Выделяются хирургические и нехирургические причины FBSS.</vt:lpstr>
      <vt:lpstr>PowerPoint Presentation</vt:lpstr>
      <vt:lpstr> </vt:lpstr>
      <vt:lpstr>К нехирургическим причинам FBSS относят: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 три варианта течения послеоперационного периода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неудачной хирургии позвоночника</dc:title>
  <dc:creator>Тахи Тахи</dc:creator>
  <cp:lastModifiedBy>Тахи Тахи</cp:lastModifiedBy>
  <cp:revision>10</cp:revision>
  <dcterms:created xsi:type="dcterms:W3CDTF">2015-10-03T16:53:35Z</dcterms:created>
  <dcterms:modified xsi:type="dcterms:W3CDTF">2016-10-12T14:20:32Z</dcterms:modified>
</cp:coreProperties>
</file>