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70" r:id="rId4"/>
    <p:sldId id="271" r:id="rId5"/>
    <p:sldId id="257" r:id="rId6"/>
    <p:sldId id="258" r:id="rId7"/>
    <p:sldId id="284" r:id="rId8"/>
    <p:sldId id="281" r:id="rId9"/>
    <p:sldId id="266" r:id="rId10"/>
    <p:sldId id="259" r:id="rId11"/>
    <p:sldId id="285" r:id="rId12"/>
    <p:sldId id="286" r:id="rId13"/>
    <p:sldId id="260" r:id="rId14"/>
    <p:sldId id="282" r:id="rId15"/>
    <p:sldId id="261" r:id="rId16"/>
    <p:sldId id="283" r:id="rId17"/>
    <p:sldId id="268" r:id="rId18"/>
    <p:sldId id="267" r:id="rId19"/>
    <p:sldId id="262" r:id="rId20"/>
    <p:sldId id="280" r:id="rId21"/>
    <p:sldId id="279" r:id="rId22"/>
    <p:sldId id="263" r:id="rId23"/>
    <p:sldId id="278" r:id="rId24"/>
    <p:sldId id="264" r:id="rId25"/>
    <p:sldId id="277" r:id="rId26"/>
    <p:sldId id="274" r:id="rId27"/>
    <p:sldId id="275" r:id="rId28"/>
    <p:sldId id="269" r:id="rId29"/>
    <p:sldId id="276" r:id="rId30"/>
    <p:sldId id="273" r:id="rId3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813410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717099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FE75B31-F268-4EBB-9DDE-B2BE2D7DED8A}"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070729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7FE75B31-F268-4EBB-9DDE-B2BE2D7DED8A}"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3046949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7FE75B31-F268-4EBB-9DDE-B2BE2D7DED8A}" type="datetimeFigureOut">
              <a:rPr lang="ru-RU" smtClean="0"/>
              <a:t>12.10.2016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65672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7FE75B31-F268-4EBB-9DDE-B2BE2D7DED8A}" type="datetimeFigureOut">
              <a:rPr lang="ru-RU" smtClean="0"/>
              <a:t>12.10.2016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371418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E75B31-F268-4EBB-9DDE-B2BE2D7DED8A}" type="datetimeFigureOut">
              <a:rPr lang="ru-RU" smtClean="0"/>
              <a:t>12.10.2016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2551644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E75B31-F268-4EBB-9DDE-B2BE2D7DED8A}"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313644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E75B31-F268-4EBB-9DDE-B2BE2D7DED8A}" type="datetimeFigureOut">
              <a:rPr lang="ru-RU" smtClean="0"/>
              <a:t>12.10.2016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540883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148130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FE75B31-F268-4EBB-9DDE-B2BE2D7DED8A}" type="datetimeFigureOut">
              <a:rPr lang="ru-RU" smtClean="0"/>
              <a:t>12.10.2016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6D13AD9-8D43-4A05-8EFA-895EC9470F58}" type="slidenum">
              <a:rPr lang="ru-RU" smtClean="0"/>
              <a:t>‹#›</a:t>
            </a:fld>
            <a:endParaRPr lang="ru-RU"/>
          </a:p>
        </p:txBody>
      </p:sp>
    </p:spTree>
    <p:extLst>
      <p:ext uri="{BB962C8B-B14F-4D97-AF65-F5344CB8AC3E}">
        <p14:creationId xmlns:p14="http://schemas.microsoft.com/office/powerpoint/2010/main" val="1868234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E75B31-F268-4EBB-9DDE-B2BE2D7DED8A}" type="datetimeFigureOut">
              <a:rPr lang="ru-RU" smtClean="0"/>
              <a:t>12.10.2016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D13AD9-8D43-4A05-8EFA-895EC9470F58}" type="slidenum">
              <a:rPr lang="ru-RU" smtClean="0"/>
              <a:t>‹#›</a:t>
            </a:fld>
            <a:endParaRPr lang="ru-RU"/>
          </a:p>
        </p:txBody>
      </p:sp>
    </p:spTree>
    <p:extLst>
      <p:ext uri="{BB962C8B-B14F-4D97-AF65-F5344CB8AC3E}">
        <p14:creationId xmlns:p14="http://schemas.microsoft.com/office/powerpoint/2010/main" val="710839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ru-RU" dirty="0"/>
              <a:t>Заболевания и повреждения периферической нервной системы и спинного мозга, диагностика и лечение.</a:t>
            </a:r>
          </a:p>
        </p:txBody>
      </p:sp>
      <p:sp>
        <p:nvSpPr>
          <p:cNvPr id="3" name="Subtitle 2"/>
          <p:cNvSpPr>
            <a:spLocks noGrp="1"/>
          </p:cNvSpPr>
          <p:nvPr>
            <p:ph type="subTitle" idx="1"/>
          </p:nvPr>
        </p:nvSpPr>
        <p:spPr/>
        <p:txBody>
          <a:bodyPr/>
          <a:lstStyle/>
          <a:p>
            <a:r>
              <a:rPr lang="ru-RU" dirty="0" smtClean="0"/>
              <a:t>Кафедра нейрохирургии НГМУ</a:t>
            </a:r>
            <a:endParaRPr lang="ru-RU" dirty="0"/>
          </a:p>
        </p:txBody>
      </p:sp>
    </p:spTree>
    <p:extLst>
      <p:ext uri="{BB962C8B-B14F-4D97-AF65-F5344CB8AC3E}">
        <p14:creationId xmlns:p14="http://schemas.microsoft.com/office/powerpoint/2010/main" val="31701753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 </a:t>
            </a:r>
            <a:endParaRPr lang="ru-RU" dirty="0"/>
          </a:p>
        </p:txBody>
      </p:sp>
      <p:sp>
        <p:nvSpPr>
          <p:cNvPr id="3" name="Content Placeholder 2"/>
          <p:cNvSpPr>
            <a:spLocks noGrp="1"/>
          </p:cNvSpPr>
          <p:nvPr>
            <p:ph idx="1"/>
          </p:nvPr>
        </p:nvSpPr>
        <p:spPr/>
        <p:txBody>
          <a:bodyPr/>
          <a:lstStyle/>
          <a:p>
            <a:r>
              <a:rPr lang="ru-RU" smtClean="0"/>
              <a:t>Рассмотреть патологию ПНС</a:t>
            </a:r>
            <a:endParaRPr lang="ru-RU" dirty="0"/>
          </a:p>
        </p:txBody>
      </p:sp>
    </p:spTree>
    <p:extLst>
      <p:ext uri="{BB962C8B-B14F-4D97-AF65-F5344CB8AC3E}">
        <p14:creationId xmlns:p14="http://schemas.microsoft.com/office/powerpoint/2010/main" val="288589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dirty="0" smtClean="0"/>
              <a:t>Задачи – </a:t>
            </a:r>
            <a:r>
              <a:rPr lang="ru-RU" dirty="0"/>
              <a:t>изучение этиологии, патогенеза, диагностики, клиники, лечения поражений ПНС </a:t>
            </a:r>
          </a:p>
        </p:txBody>
      </p:sp>
    </p:spTree>
    <p:extLst>
      <p:ext uri="{BB962C8B-B14F-4D97-AF65-F5344CB8AC3E}">
        <p14:creationId xmlns:p14="http://schemas.microsoft.com/office/powerpoint/2010/main" val="42909499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endParaRPr lang="ru-RU" dirty="0"/>
          </a:p>
        </p:txBody>
      </p:sp>
      <p:sp>
        <p:nvSpPr>
          <p:cNvPr id="3" name="Content Placeholder 2"/>
          <p:cNvSpPr>
            <a:spLocks noGrp="1"/>
          </p:cNvSpPr>
          <p:nvPr>
            <p:ph idx="1"/>
          </p:nvPr>
        </p:nvSpPr>
        <p:spPr/>
        <p:txBody>
          <a:bodyPr/>
          <a:lstStyle/>
          <a:p>
            <a:r>
              <a:rPr lang="ru-RU" dirty="0" smtClean="0"/>
              <a:t>Анатомия</a:t>
            </a:r>
          </a:p>
          <a:p>
            <a:r>
              <a:rPr lang="ru-RU" dirty="0" smtClean="0"/>
              <a:t>Этиология и патогенез</a:t>
            </a:r>
          </a:p>
          <a:p>
            <a:r>
              <a:rPr lang="ru-RU" dirty="0" smtClean="0"/>
              <a:t>Клиника</a:t>
            </a:r>
          </a:p>
          <a:p>
            <a:r>
              <a:rPr lang="ru-RU" dirty="0" smtClean="0"/>
              <a:t>Диагностика</a:t>
            </a:r>
          </a:p>
          <a:p>
            <a:r>
              <a:rPr lang="ru-RU" dirty="0" smtClean="0"/>
              <a:t>лечение</a:t>
            </a:r>
          </a:p>
          <a:p>
            <a:endParaRPr lang="ru-RU" dirty="0"/>
          </a:p>
        </p:txBody>
      </p:sp>
    </p:spTree>
    <p:extLst>
      <p:ext uri="{BB962C8B-B14F-4D97-AF65-F5344CB8AC3E}">
        <p14:creationId xmlns:p14="http://schemas.microsoft.com/office/powerpoint/2010/main" val="35023688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ru-RU" dirty="0"/>
          </a:p>
        </p:txBody>
      </p:sp>
      <p:sp>
        <p:nvSpPr>
          <p:cNvPr id="3" name="Content Placeholder 2"/>
          <p:cNvSpPr>
            <a:spLocks noGrp="1"/>
          </p:cNvSpPr>
          <p:nvPr>
            <p:ph idx="1"/>
          </p:nvPr>
        </p:nvSpPr>
        <p:spPr/>
        <p:txBody>
          <a:bodyPr>
            <a:normAutofit fontScale="92500" lnSpcReduction="20000"/>
          </a:bodyPr>
          <a:lstStyle/>
          <a:p>
            <a:r>
              <a:rPr lang="ru-RU" dirty="0"/>
              <a:t>К ПНС относят преганглионарные нервные корешки, ганглии сггинальных и черепных нервов, черепные нервы, спинальные нервы, сплетения и нервы конечностей, туловища и внутренних органов, т.е. структуры, обеспечивающие связь ЦНС (головного и спинного мозга) с остальными органами и тканями.</a:t>
            </a:r>
          </a:p>
          <a:p>
            <a:r>
              <a:rPr lang="ru-RU" dirty="0"/>
              <a:t>Доля поражений ПНС составляет около 50% в структуре неврологической патологии и около 7% в общей заболеваемости населения.</a:t>
            </a:r>
          </a:p>
          <a:p>
            <a:r>
              <a:rPr lang="ru-RU" dirty="0"/>
              <a:t>Патофизиологическую основу заболеваний ПНС составляют нарушение функции и часто - структуры двигательных и чувствительных нейронов и их </a:t>
            </a:r>
            <a:r>
              <a:rPr lang="ru-RU" dirty="0" smtClean="0"/>
              <a:t>отростков. Поражения </a:t>
            </a:r>
            <a:r>
              <a:rPr lang="ru-RU" dirty="0"/>
              <a:t>нейронов подробно рассматриваются в курсе неврологии. Нейрохирурги обычно сталкиваются с повреждением нервных волокон.</a:t>
            </a:r>
          </a:p>
        </p:txBody>
      </p:sp>
    </p:spTree>
    <p:extLst>
      <p:ext uri="{BB962C8B-B14F-4D97-AF65-F5344CB8AC3E}">
        <p14:creationId xmlns:p14="http://schemas.microsoft.com/office/powerpoint/2010/main" val="5784763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Этиология и патогенез</a:t>
            </a:r>
            <a:r>
              <a:rPr lang="ru-RU" dirty="0" smtClean="0"/>
              <a:t/>
            </a:r>
            <a:br>
              <a:rPr lang="ru-RU" dirty="0" smtClean="0"/>
            </a:br>
            <a:endParaRPr lang="ru-RU" dirty="0"/>
          </a:p>
        </p:txBody>
      </p:sp>
      <p:sp>
        <p:nvSpPr>
          <p:cNvPr id="3" name="Content Placeholder 2"/>
          <p:cNvSpPr>
            <a:spLocks noGrp="1"/>
          </p:cNvSpPr>
          <p:nvPr>
            <p:ph idx="1"/>
          </p:nvPr>
        </p:nvSpPr>
        <p:spPr>
          <a:xfrm>
            <a:off x="540913" y="1313645"/>
            <a:ext cx="10812887" cy="5365594"/>
          </a:xfrm>
        </p:spPr>
        <p:txBody>
          <a:bodyPr>
            <a:normAutofit/>
          </a:bodyPr>
          <a:lstStyle/>
          <a:p>
            <a:r>
              <a:rPr lang="ru-RU" sz="3200" dirty="0" smtClean="0"/>
              <a:t>Причины </a:t>
            </a:r>
            <a:r>
              <a:rPr lang="ru-RU" sz="3200" dirty="0"/>
              <a:t>повреждения нервных волокон разнообразны. Чаще это физические факторы - разрыв или разрушение участка нерва, его острое или хроническое сдавление, растяжение, реже - воздействие высокой или низкой температуры, электрического тока, вибрации, ультразвука, электромагнитного излучения, проникающей радиации или химического вещества (в частности, введенного инъекционно), острая или хроническая ишемия (роль ишемии не столь существенна, как представлялось ранее), воспалительный процесс, опухоль, гематома.</a:t>
            </a:r>
          </a:p>
          <a:p>
            <a:endParaRPr lang="ru-RU" dirty="0"/>
          </a:p>
        </p:txBody>
      </p:sp>
    </p:spTree>
    <p:extLst>
      <p:ext uri="{BB962C8B-B14F-4D97-AF65-F5344CB8AC3E}">
        <p14:creationId xmlns:p14="http://schemas.microsoft.com/office/powerpoint/2010/main" val="41833822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dirty="0"/>
              <a:t>Большинство нервов содержат чувствительные волокна, поэтому при умеренной интенсивности воздействия этиологического фактора возникают парестезии в зоне иннервации нерва и/или боль. При большей энергии повреждающего агента в зоне его воздействия нарушаются функция аксонов и их структура.</a:t>
            </a:r>
            <a:endParaRPr lang="ru-RU" dirty="0"/>
          </a:p>
        </p:txBody>
      </p:sp>
    </p:spTree>
    <p:extLst>
      <p:ext uri="{BB962C8B-B14F-4D97-AF65-F5344CB8AC3E}">
        <p14:creationId xmlns:p14="http://schemas.microsoft.com/office/powerpoint/2010/main" val="939855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dirty="0"/>
              <a:t>Нарушение целостности и даже стойкое расстройство функции при анатомической сохранности нервного волокна (например, при ишемии) ведет к дегенерации аксона дистальнее и на несколько сантиметров проксимальнее места повреждения. Такая дегенерация, названная по имени описавшего ее автора </a:t>
            </a:r>
            <a:r>
              <a:rPr lang="ru-RU" i="1" dirty="0"/>
              <a:t>валлеровской, </a:t>
            </a:r>
            <a:r>
              <a:rPr lang="ru-RU" dirty="0"/>
              <a:t>начинается примерно через сутки после нарушения перемещения аксоплазмы по волокну и завершается обычно к 3 неделям; в этот период электровозбудимость аксона сохранена, затем утрачивается. После завершения валлеровской дегенерации сохраняется внешняя оболочка группы аксонов - эпиневральная трубка.</a:t>
            </a:r>
          </a:p>
          <a:p>
            <a:endParaRPr lang="ru-RU" dirty="0"/>
          </a:p>
        </p:txBody>
      </p:sp>
    </p:spTree>
    <p:extLst>
      <p:ext uri="{BB962C8B-B14F-4D97-AF65-F5344CB8AC3E}">
        <p14:creationId xmlns:p14="http://schemas.microsoft.com/office/powerpoint/2010/main" val="3426146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668" y="0"/>
            <a:ext cx="11856631" cy="6733448"/>
          </a:xfrm>
        </p:spPr>
      </p:pic>
    </p:spTree>
    <p:extLst>
      <p:ext uri="{BB962C8B-B14F-4D97-AF65-F5344CB8AC3E}">
        <p14:creationId xmlns:p14="http://schemas.microsoft.com/office/powerpoint/2010/main" val="25939409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ru-RU" dirty="0" smtClean="0"/>
              <a:t>Клинико-морфологически выделяют 3 формы повреждения нервов.</a:t>
            </a:r>
            <a:br>
              <a:rPr lang="ru-RU" dirty="0" smtClean="0"/>
            </a:br>
            <a:endParaRPr lang="ru-RU" dirty="0"/>
          </a:p>
        </p:txBody>
      </p:sp>
      <p:sp>
        <p:nvSpPr>
          <p:cNvPr id="3" name="Content Placeholder 2"/>
          <p:cNvSpPr>
            <a:spLocks noGrp="1"/>
          </p:cNvSpPr>
          <p:nvPr>
            <p:ph idx="1"/>
          </p:nvPr>
        </p:nvSpPr>
        <p:spPr/>
        <p:txBody>
          <a:bodyPr>
            <a:normAutofit/>
          </a:bodyPr>
          <a:lstStyle/>
          <a:p>
            <a:pPr marL="0" indent="0">
              <a:buNone/>
            </a:pPr>
            <a:r>
              <a:rPr lang="ru-RU" dirty="0" smtClean="0"/>
              <a:t>• </a:t>
            </a:r>
            <a:r>
              <a:rPr lang="ru-RU" dirty="0"/>
              <a:t>Нейропраксия - нарушение функции при сохранении анатомической целостности как оболочек, так и волокон нерва. При нейропраксии в большей степени страдают крупные миелиновые двигательные волокна, поэтому чувствительность в зоне иннервации может в той или иной степени сохраняться. Этиологическим фактором нейропраксии обычно бывает </a:t>
            </a:r>
            <a:r>
              <a:rPr lang="ru-RU" dirty="0" smtClean="0"/>
              <a:t>рас</a:t>
            </a:r>
            <a:r>
              <a:rPr lang="ru-RU" dirty="0"/>
              <a:t/>
            </a:r>
            <a:br>
              <a:rPr lang="ru-RU" dirty="0"/>
            </a:br>
            <a:endParaRPr lang="ru-RU" dirty="0"/>
          </a:p>
          <a:p>
            <a:endParaRPr lang="ru-RU" dirty="0"/>
          </a:p>
        </p:txBody>
      </p:sp>
    </p:spTree>
    <p:extLst>
      <p:ext uri="{BB962C8B-B14F-4D97-AF65-F5344CB8AC3E}">
        <p14:creationId xmlns:p14="http://schemas.microsoft.com/office/powerpoint/2010/main" val="8608661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lnSpcReduction="10000"/>
          </a:bodyPr>
          <a:lstStyle/>
          <a:p>
            <a:pPr marL="0" indent="0">
              <a:buNone/>
            </a:pPr>
            <a:r>
              <a:rPr lang="ru-RU" dirty="0"/>
              <a:t>•  Аксонотмезис - нарушение целостности нервных волокон, сопровождающееся выпадением функции, но с сохранением целостности невральных оболочек. Двигательные и чувствительные выпадения, как правило, полные. Их причинами обычно бывают более интенсивная компрессия, тракция, ишемия (сдавление жгутом, переломы, интраневральные инъекции, замерзание). Функция нерва чаще всего восстанавливается полностью, но восстановление зависит от расстояния, которое необходимо преодолеть регенерирующим волокнам: если оно превышает 50-55 см, развивающийся за 1,5 года фиброз дистальных отделов невральной трубки препятствует полноценному восстановлению</a:t>
            </a:r>
            <a:r>
              <a:rPr lang="ru-RU" dirty="0" smtClean="0"/>
              <a:t>.</a:t>
            </a:r>
            <a:endParaRPr lang="ru-RU" dirty="0"/>
          </a:p>
        </p:txBody>
      </p:sp>
    </p:spTree>
    <p:extLst>
      <p:ext uri="{BB962C8B-B14F-4D97-AF65-F5344CB8AC3E}">
        <p14:creationId xmlns:p14="http://schemas.microsoft.com/office/powerpoint/2010/main" val="20687901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indent="0">
              <a:buNone/>
            </a:pPr>
            <a:r>
              <a:rPr lang="ru-RU" dirty="0" smtClean="0"/>
              <a:t>• </a:t>
            </a:r>
            <a:r>
              <a:rPr lang="ru-RU" dirty="0"/>
              <a:t> Нейротмезис - полное нарушение целостности всех элементов нерва (волокон и оболочек) вследствие различных ранений, сложных переломов костей конечностей, ятрогенных повреждений, прорастания нервов злокачественными опухолями. Спонтанное восстановление практически невозможно; для восстановления целостности поврежденного нерва требуется хирургическое вмешательство.</a:t>
            </a:r>
            <a:endParaRPr lang="ru-RU" dirty="0"/>
          </a:p>
        </p:txBody>
      </p:sp>
    </p:spTree>
    <p:extLst>
      <p:ext uri="{BB962C8B-B14F-4D97-AF65-F5344CB8AC3E}">
        <p14:creationId xmlns:p14="http://schemas.microsoft.com/office/powerpoint/2010/main" val="3051753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b="1" dirty="0" smtClean="0"/>
              <a:t>Диагностика</a:t>
            </a:r>
            <a:r>
              <a:rPr lang="ru-RU" dirty="0" smtClean="0"/>
              <a:t/>
            </a:r>
            <a:br>
              <a:rPr lang="ru-RU" dirty="0" smtClean="0"/>
            </a:br>
            <a:endParaRPr lang="ru-RU" dirty="0"/>
          </a:p>
        </p:txBody>
      </p:sp>
      <p:sp>
        <p:nvSpPr>
          <p:cNvPr id="3" name="Content Placeholder 2"/>
          <p:cNvSpPr>
            <a:spLocks noGrp="1"/>
          </p:cNvSpPr>
          <p:nvPr>
            <p:ph idx="1"/>
          </p:nvPr>
        </p:nvSpPr>
        <p:spPr/>
        <p:txBody>
          <a:bodyPr>
            <a:normAutofit/>
          </a:bodyPr>
          <a:lstStyle/>
          <a:p>
            <a:r>
              <a:rPr lang="ru-RU" dirty="0" smtClean="0"/>
              <a:t>Клинические </a:t>
            </a:r>
            <a:r>
              <a:rPr lang="ru-RU" dirty="0"/>
              <a:t>симптомы заболеваний ПНС подробно описаны в учебнике неврологии, вкратце мы на них остановимся при описании отдельных видов патологии. Из клинических симптомов в нейрохирургии существенное значение имеет симптом Тинеля (болезненность при перкуссии нерва дистальнее его повреждения, что указывает на неполное повреждение и/или благоприятно протекающий процесс регенерации).</a:t>
            </a:r>
          </a:p>
          <a:p>
            <a:endParaRPr lang="ru-RU" dirty="0"/>
          </a:p>
        </p:txBody>
      </p:sp>
    </p:spTree>
    <p:extLst>
      <p:ext uri="{BB962C8B-B14F-4D97-AF65-F5344CB8AC3E}">
        <p14:creationId xmlns:p14="http://schemas.microsoft.com/office/powerpoint/2010/main" val="6354771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20000"/>
          </a:bodyPr>
          <a:lstStyle/>
          <a:p>
            <a:r>
              <a:rPr lang="ru-RU" dirty="0"/>
              <a:t>В целях диагностики в нейрохирургии, помимо клинического обследования, широко используют электрофизиологические методы, которые сегодня позволяют проследить весь путь передачи нервного импульса от коры головного мозга до мышечного волокна и от любого рецептора до коры. Однако в первые недели после повреждения электрофизиологические методы малоинформативны, поскольку не позволяют отдифференцировать функциональный, обратимый блок проведения импульса от анатомического повреждения нервного волокна.</a:t>
            </a:r>
          </a:p>
          <a:p>
            <a:r>
              <a:rPr lang="ru-RU" dirty="0"/>
              <a:t>С помощью современных методов нейровизуализации можно выявить объемные поражения ПНС, а также анатомические повреждения спинно-мозговых корешков и нервных сплетений. Но неинвазивных методов оценки структуры периферических нервов в клинической практике пока нет.</a:t>
            </a:r>
          </a:p>
          <a:p>
            <a:endParaRPr lang="ru-RU" dirty="0"/>
          </a:p>
        </p:txBody>
      </p:sp>
    </p:spTree>
    <p:extLst>
      <p:ext uri="{BB962C8B-B14F-4D97-AF65-F5344CB8AC3E}">
        <p14:creationId xmlns:p14="http://schemas.microsoft.com/office/powerpoint/2010/main" val="16694834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r>
              <a:rPr kumimoji="0" lang="ru-RU" altLang="ru-RU" b="1"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Лечение</a:t>
            </a:r>
            <a: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t/>
            </a:r>
            <a:br>
              <a:rPr kumimoji="0" lang="ru-RU" altLang="ru-RU" b="0" i="0" u="none" strike="noStrike" cap="none" normalizeH="0" baseline="0" dirty="0" smtClean="0">
                <a:ln>
                  <a:noFill/>
                </a:ln>
                <a:solidFill>
                  <a:srgbClr val="000000"/>
                </a:solidFill>
                <a:effectLst/>
                <a:latin typeface="Arial" panose="020B0604020202020204" pitchFamily="34" charset="0"/>
                <a:cs typeface="Arial" panose="020B0604020202020204" pitchFamily="34" charset="0"/>
              </a:rPr>
            </a:br>
            <a:endParaRPr lang="ru-RU" dirty="0"/>
          </a:p>
        </p:txBody>
      </p:sp>
      <p:sp>
        <p:nvSpPr>
          <p:cNvPr id="4" name="Rectangle 1"/>
          <p:cNvSpPr>
            <a:spLocks noGrp="1" noChangeArrowheads="1"/>
          </p:cNvSpPr>
          <p:nvPr>
            <p:ph idx="1"/>
          </p:nvPr>
        </p:nvSpPr>
        <p:spPr bwMode="auto">
          <a:xfrm>
            <a:off x="373487" y="2154634"/>
            <a:ext cx="10831133"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1" u="none" strike="noStrike" cap="none" normalizeH="0" baseline="0" dirty="0" smtClean="0">
                <a:ln>
                  <a:noFill/>
                </a:ln>
                <a:solidFill>
                  <a:srgbClr val="000000"/>
                </a:solidFill>
                <a:effectLst/>
                <a:cs typeface="Arial" panose="020B0604020202020204" pitchFamily="34" charset="0"/>
              </a:rPr>
              <a:t>Консервативное лечение </a:t>
            </a:r>
            <a:r>
              <a:rPr kumimoji="0" lang="ru-RU" altLang="ru-RU" sz="1800" b="0" i="0" u="none" strike="noStrike" cap="none" normalizeH="0" baseline="0" dirty="0" smtClean="0">
                <a:ln>
                  <a:noFill/>
                </a:ln>
                <a:solidFill>
                  <a:srgbClr val="000000"/>
                </a:solidFill>
                <a:effectLst/>
                <a:cs typeface="Arial" panose="020B0604020202020204" pitchFamily="34" charset="0"/>
              </a:rPr>
              <a:t>нейропатий (как в до-, так и в послеоперационном периоде) направлено на снятие боли: назначаются различные анальгетики вплоть до наркотических; для предупреждения атрофии мышц используют массаж, электромиостимуляцию, пассивную гимнастику. При начинающемся восстановлении иногда применяют ингибиторы ацетилхолинэстеразы. В случае гиперестезии в зоне пораженных нервов эффективен габапентин, у многих больных этот препарат обеспечивает и уменьшение боли.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smtClean="0">
                <a:ln>
                  <a:noFill/>
                </a:ln>
                <a:solidFill>
                  <a:srgbClr val="000000"/>
                </a:solidFill>
                <a:effectLst/>
                <a:cs typeface="Arial" panose="020B0604020202020204" pitchFamily="34" charset="0"/>
              </a:rPr>
              <a:t>Препаратов, способствующих регенерации нервов, на сегодня не существует. Важно адекватное лечение заболеваний, способствующих развитию нейропатии (см. ниже). При нейропатии на фоне алкоголизма целесообразно назначение тиамина и других витаминов группы В; в остальных случаях при отсутствии признаков авитаминоза витаминотерапия не показана. Эффективность препаратов холина, «сосудорасширяющих», «нейрометаболических», «ноотропных» средств, физиотерапевтического и санаторнокурортного лечения не доказана.</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5389002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marL="0" lvl="0" indent="0" eaLnBrk="0" fontAlgn="base" hangingPunct="0">
              <a:lnSpc>
                <a:spcPct val="100000"/>
              </a:lnSpc>
              <a:spcBef>
                <a:spcPct val="0"/>
              </a:spcBef>
              <a:spcAft>
                <a:spcPct val="0"/>
              </a:spcAft>
              <a:buNone/>
            </a:pPr>
            <a:r>
              <a:rPr lang="ru-RU" altLang="ru-RU" i="1" dirty="0">
                <a:solidFill>
                  <a:srgbClr val="000000"/>
                </a:solidFill>
                <a:cs typeface="Arial" panose="020B0604020202020204" pitchFamily="34" charset="0"/>
              </a:rPr>
              <a:t>Хирургическое лечение </a:t>
            </a:r>
            <a:r>
              <a:rPr lang="ru-RU" altLang="ru-RU" dirty="0">
                <a:solidFill>
                  <a:srgbClr val="000000"/>
                </a:solidFill>
                <a:cs typeface="Arial" panose="020B0604020202020204" pitchFamily="34" charset="0"/>
              </a:rPr>
              <a:t>нейропатий преследует 3 главные цели:</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  устранение причинного фактора нейропатии (например, компримирующего агента);</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  устранение боли;</a:t>
            </a:r>
          </a:p>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  создание оптимальных условий для регенерации нервных волокон.</a:t>
            </a:r>
            <a:endParaRPr lang="ru-RU" altLang="ru-RU" dirty="0"/>
          </a:p>
          <a:p>
            <a:endParaRPr lang="ru-RU" dirty="0"/>
          </a:p>
        </p:txBody>
      </p:sp>
    </p:spTree>
    <p:extLst>
      <p:ext uri="{BB962C8B-B14F-4D97-AF65-F5344CB8AC3E}">
        <p14:creationId xmlns:p14="http://schemas.microsoft.com/office/powerpoint/2010/main" val="2238465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5168" y="365125"/>
            <a:ext cx="9619446" cy="5656615"/>
          </a:xfrm>
        </p:spPr>
      </p:pic>
    </p:spTree>
    <p:extLst>
      <p:ext uri="{BB962C8B-B14F-4D97-AF65-F5344CB8AC3E}">
        <p14:creationId xmlns:p14="http://schemas.microsoft.com/office/powerpoint/2010/main" val="10747468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833" y="120426"/>
            <a:ext cx="6385365" cy="3485658"/>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33" y="3850783"/>
            <a:ext cx="6824730" cy="261707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58198" y="1"/>
            <a:ext cx="5596427" cy="6898238"/>
          </a:xfrm>
          <a:prstGeom prst="rect">
            <a:avLst/>
          </a:prstGeom>
        </p:spPr>
      </p:pic>
    </p:spTree>
    <p:extLst>
      <p:ext uri="{BB962C8B-B14F-4D97-AF65-F5344CB8AC3E}">
        <p14:creationId xmlns:p14="http://schemas.microsoft.com/office/powerpoint/2010/main" val="169821323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639" y="231820"/>
            <a:ext cx="10890161" cy="5945143"/>
          </a:xfrm>
        </p:spPr>
        <p:txBody>
          <a:bodyPr>
            <a:normAutofit/>
          </a:bodyPr>
          <a:lstStyle/>
          <a:p>
            <a:r>
              <a:rPr lang="ru-RU" b="1" dirty="0"/>
              <a:t>Радикулопатии</a:t>
            </a:r>
            <a:endParaRPr lang="ru-RU" dirty="0"/>
          </a:p>
          <a:p>
            <a:r>
              <a:rPr lang="ru-RU" dirty="0"/>
              <a:t>Предметом нейрохирургии могут быть монорадикулопатии, обусловленные сдавлением или травматическим повреждением нервного корешка. Следует иметь в виду, что при патологии нескольких корешков (например, при их травматическом отрыве или сдавлении грыжами межпозвонковых дисков на разных уровнях) следует говорить о множественной (моно)радикулопатии, но не о полирадикулопатии</a:t>
            </a:r>
            <a:r>
              <a:rPr lang="ru-RU" dirty="0" smtClean="0"/>
              <a:t>.</a:t>
            </a:r>
            <a:endParaRPr lang="ru-RU" dirty="0"/>
          </a:p>
        </p:txBody>
      </p:sp>
    </p:spTree>
    <p:extLst>
      <p:ext uri="{BB962C8B-B14F-4D97-AF65-F5344CB8AC3E}">
        <p14:creationId xmlns:p14="http://schemas.microsoft.com/office/powerpoint/2010/main" val="33360204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fontScale="92500" lnSpcReduction="10000"/>
          </a:bodyPr>
          <a:lstStyle/>
          <a:p>
            <a:r>
              <a:rPr lang="ru-RU" i="1" dirty="0"/>
              <a:t>Краниальные монорадикулопатии </a:t>
            </a:r>
            <a:r>
              <a:rPr lang="ru-RU" dirty="0"/>
              <a:t>проявляются невралгией соответствующего черепного нерва. Строго говоря, они не относятся к патологии ПНС, поскольку обусловленный сосудистой компрессией нервного корешка очаг демиелинизации находится в ЦНС. Принципы диагностики и лечения краниальных монорадикулопатий описаны в главе «Функциональная нейрохирургия».</a:t>
            </a:r>
          </a:p>
          <a:p>
            <a:r>
              <a:rPr lang="ru-RU" i="1" dirty="0"/>
              <a:t>Спинальные монорадикулопатии </a:t>
            </a:r>
            <a:r>
              <a:rPr lang="ru-RU" dirty="0"/>
              <a:t>чаще всего обусловлены остеохондрозом позвоночника; показания к их хирургическому лечению и его принципы: приводятся в главе 13. Значительно реже спинальные монорадикулопатии возникают вследствие травмы; эти случаи рассматриваются ниже вместе с плексопатиями (поскольку обычно сочетаются с последними).</a:t>
            </a:r>
            <a:endParaRPr lang="ru-RU" dirty="0"/>
          </a:p>
        </p:txBody>
      </p:sp>
    </p:spTree>
    <p:extLst>
      <p:ext uri="{BB962C8B-B14F-4D97-AF65-F5344CB8AC3E}">
        <p14:creationId xmlns:p14="http://schemas.microsoft.com/office/powerpoint/2010/main" val="14865687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r>
              <a:rPr lang="ru-RU" b="1" dirty="0"/>
              <a:t>Ганглиопатии</a:t>
            </a:r>
            <a:endParaRPr lang="ru-RU" dirty="0"/>
          </a:p>
          <a:p>
            <a:r>
              <a:rPr lang="ru-RU" dirty="0"/>
              <a:t>Ганглиопатии чаще всего обусловлены вирусной инфекцией </a:t>
            </a:r>
            <a:r>
              <a:rPr lang="ru-RU" i="1" dirty="0"/>
              <a:t>Variocella zoster. </a:t>
            </a:r>
            <a:r>
              <a:rPr lang="ru-RU" dirty="0"/>
              <a:t>Показания к хирургическому лечению возникают крайне редко, в случае резистентности тяжелого болевого синдрома к консервативным методам лечения в течение нескольких месяцев. Производят химическую или радиочастотную деструкцию пораженного ганглия. Вмешательство выполняют обычно в амбулаторных условиях, под местной анестезией; противоболевой эффект развивается на операционном столе, но не всегда бывает полным и длительным. </a:t>
            </a:r>
          </a:p>
          <a:p>
            <a:endParaRPr lang="ru-RU" dirty="0"/>
          </a:p>
        </p:txBody>
      </p:sp>
    </p:spTree>
    <p:extLst>
      <p:ext uri="{BB962C8B-B14F-4D97-AF65-F5344CB8AC3E}">
        <p14:creationId xmlns:p14="http://schemas.microsoft.com/office/powerpoint/2010/main" val="2402822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709411" y="759807"/>
            <a:ext cx="9299713" cy="5478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smtClean="0">
                <a:ln>
                  <a:noFill/>
                </a:ln>
                <a:solidFill>
                  <a:srgbClr val="000000"/>
                </a:solidFill>
                <a:effectLst/>
                <a:cs typeface="Arial" panose="020B0604020202020204" pitchFamily="34" charset="0"/>
              </a:rPr>
              <a:t>Плексопатии</a:t>
            </a:r>
            <a:endParaRPr kumimoji="0" lang="ru-RU" altLang="ru-RU" sz="2400" b="0" i="0" u="none" strike="noStrike" cap="none" normalizeH="0" baseline="0" dirty="0" smtClean="0">
              <a:ln>
                <a:noFill/>
              </a:ln>
              <a:solidFill>
                <a:srgbClr val="000000"/>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Плексопатиями называют поражения нервных сплетений, из которых в силу анатомических особенностей чаще страдает плечевое.</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Наиболее частая причина плексопатии плечевого сплетения - травма, сопровождающаяся тракцией руки и вывихом головки плечевой кости. Такой механизм травмы чаще встречается при дорожно-транспортных происшествиях, особенно у мотоциклистов, но может носить производственный, криминальный и ятрогенный характер. Довольно часто встречается повреждение плечевого сплетения во время родов («акушерский паралич»). Реже его причиной становятся проникающие ранения, перелом I ребра, гематома подключичной области.</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400" b="0" i="0" u="none" strike="noStrike" cap="none" normalizeH="0" baseline="0" dirty="0" smtClean="0">
              <a:ln>
                <a:noFill/>
              </a:ln>
              <a:solidFill>
                <a:srgbClr val="000000"/>
              </a:solidFill>
              <a:effectLst/>
              <a:cs typeface="Arial" panose="020B0604020202020204" pitchFamily="34" charset="0"/>
            </a:endParaRPr>
          </a:p>
        </p:txBody>
      </p:sp>
    </p:spTree>
    <p:extLst>
      <p:ext uri="{BB962C8B-B14F-4D97-AF65-F5344CB8AC3E}">
        <p14:creationId xmlns:p14="http://schemas.microsoft.com/office/powerpoint/2010/main" val="14878422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lnSpcReduction="10000"/>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Хроническая плексопатия плечевого сплетения может быть вызвана сдавлением последнего в межлестничном промежутке при шейном мышечно-тоническом синдроме, добавочными шейными ребрами, артериальной аневризмой или артериовенозной фистулой, опухолью и др.</a:t>
            </a:r>
          </a:p>
          <a:p>
            <a:pPr marL="0" indent="0">
              <a:lnSpc>
                <a:spcPct val="100000"/>
              </a:lnSpc>
              <a:buNone/>
            </a:pPr>
            <a:r>
              <a:rPr lang="ru-RU" altLang="ru-RU" i="1" dirty="0">
                <a:solidFill>
                  <a:srgbClr val="000000"/>
                </a:solidFill>
                <a:cs typeface="Arial" panose="020B0604020202020204" pitchFamily="34" charset="0"/>
              </a:rPr>
              <a:t>Клинические проявления </a:t>
            </a:r>
            <a:r>
              <a:rPr lang="ru-RU" altLang="ru-RU" dirty="0">
                <a:solidFill>
                  <a:srgbClr val="000000"/>
                </a:solidFill>
                <a:cs typeface="Arial" panose="020B0604020202020204" pitchFamily="34" charset="0"/>
              </a:rPr>
              <a:t>определяются уровнем и распространенностью повреждения. При поражении всего плечевого сплетения возникают периферический паралич (парез) и анестезия (гипестезия) руки. Однако чаще наблюдаются частичные поражения - параличи Эрба и Клюмпке.</a:t>
            </a:r>
            <a:endParaRPr lang="ru-RU" altLang="ru-RU" dirty="0">
              <a:solidFill>
                <a:srgbClr val="000000"/>
              </a:solidFill>
              <a:cs typeface="Arial" panose="020B0604020202020204" pitchFamily="34" charset="0"/>
            </a:endParaRPr>
          </a:p>
        </p:txBody>
      </p:sp>
    </p:spTree>
    <p:extLst>
      <p:ext uri="{BB962C8B-B14F-4D97-AF65-F5344CB8AC3E}">
        <p14:creationId xmlns:p14="http://schemas.microsoft.com/office/powerpoint/2010/main" val="37104016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9548" y="177130"/>
            <a:ext cx="11011437" cy="7228222"/>
          </a:xfrm>
        </p:spPr>
        <p:txBody>
          <a:bodyPr>
            <a:noAutofit/>
          </a:bodyPr>
          <a:lstStyle/>
          <a:p>
            <a:pPr marL="0" lvl="0" indent="0" eaLnBrk="0" fontAlgn="base" hangingPunct="0">
              <a:lnSpc>
                <a:spcPct val="100000"/>
              </a:lnSpc>
              <a:spcBef>
                <a:spcPct val="0"/>
              </a:spcBef>
              <a:spcAft>
                <a:spcPct val="0"/>
              </a:spcAft>
              <a:buNone/>
            </a:pPr>
            <a:r>
              <a:rPr kumimoji="0" lang="ru-RU" altLang="ru-RU" sz="3600" b="1" i="1" u="none" strike="noStrike" cap="none" normalizeH="0" baseline="0" dirty="0" smtClean="0">
                <a:ln>
                  <a:noFill/>
                </a:ln>
                <a:solidFill>
                  <a:srgbClr val="000000"/>
                </a:solidFill>
                <a:effectLst/>
                <a:cs typeface="Arial" panose="020B0604020202020204" pitchFamily="34" charset="0"/>
              </a:rPr>
              <a:t>Диагностика.</a:t>
            </a:r>
            <a:r>
              <a:rPr kumimoji="0" lang="ru-RU" altLang="ru-RU" sz="3600" b="0" i="1" u="none" strike="noStrike" cap="none" normalizeH="0" baseline="0" dirty="0" smtClean="0">
                <a:ln>
                  <a:noFill/>
                </a:ln>
                <a:solidFill>
                  <a:srgbClr val="000000"/>
                </a:solidFill>
                <a:effectLst/>
                <a:cs typeface="Arial" panose="020B0604020202020204" pitchFamily="34" charset="0"/>
              </a:rPr>
              <a:t> </a:t>
            </a:r>
            <a:r>
              <a:rPr kumimoji="0" lang="ru-RU" altLang="ru-RU" sz="3600" b="0" i="0" u="none" strike="noStrike" cap="none" normalizeH="0" baseline="0" dirty="0" smtClean="0">
                <a:ln>
                  <a:noFill/>
                </a:ln>
                <a:solidFill>
                  <a:srgbClr val="000000"/>
                </a:solidFill>
                <a:effectLst/>
                <a:cs typeface="Arial" panose="020B0604020202020204" pitchFamily="34" charset="0"/>
              </a:rPr>
              <a:t>Обязательно полное обследование больного на предмет сочетанных и комбинированных повреждений, а также интеркуррентных заболеваний. При неврологическом исследовании, помимо оценки нарушений движений и чувствительности, проверяют симптом Тинеля (боль в зоне иннервации нерва при перкуссии области его повреждения).</a:t>
            </a:r>
            <a:endParaRPr kumimoji="0" lang="ru-RU" altLang="ru-RU" sz="3600" b="0" i="0" u="none" strike="noStrike" cap="none" normalizeH="0" baseline="0" dirty="0" smtClean="0">
              <a:ln>
                <a:noFill/>
              </a:ln>
              <a:solidFill>
                <a:schemeClr val="tx1"/>
              </a:solidFill>
              <a:effectLst/>
            </a:endParaRPr>
          </a:p>
          <a:p>
            <a:endParaRPr lang="ru-RU" sz="1600" dirty="0"/>
          </a:p>
        </p:txBody>
      </p:sp>
    </p:spTree>
    <p:extLst>
      <p:ext uri="{BB962C8B-B14F-4D97-AF65-F5344CB8AC3E}">
        <p14:creationId xmlns:p14="http://schemas.microsoft.com/office/powerpoint/2010/main" val="2263974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Принципиальное значение для определения тактики лечения при поражениях плечевого сплетения имеет дифференцирование преганглионарного повреждения - отрыва нервных корешков от спинного мозга, при котором восстановление их невозможно, - с постганглионарным, при котором хирургическое вмешательство может быть показано. Для преганглионарного поражения характерны синдром Горнера, паралич иннервируемой длинным грудным нервом передней лестничной мышцы (возникает «крыловидная» лопатка), паралич ромбовидной мышцы и тяжелый нейропатический болевой синдром.</a:t>
            </a:r>
          </a:p>
          <a:p>
            <a:endParaRPr lang="ru-RU" dirty="0"/>
          </a:p>
        </p:txBody>
      </p:sp>
    </p:spTree>
    <p:extLst>
      <p:ext uri="{BB962C8B-B14F-4D97-AF65-F5344CB8AC3E}">
        <p14:creationId xmlns:p14="http://schemas.microsoft.com/office/powerpoint/2010/main" val="22446740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Электрофизиологическая диагностика повреждений плечевого сплетения в первые 3 нед малоинформативна, поскольку не позволяет отдифференцировать функциональные изменения от органических. Однако даже в остром периоде электрофизиологические методы могут использоваться для интраоперационной идентификации нервов и фасцикул.</a:t>
            </a:r>
          </a:p>
          <a:p>
            <a:endParaRPr lang="ru-RU" dirty="0"/>
          </a:p>
        </p:txBody>
      </p:sp>
    </p:spTree>
    <p:extLst>
      <p:ext uri="{BB962C8B-B14F-4D97-AF65-F5344CB8AC3E}">
        <p14:creationId xmlns:p14="http://schemas.microsoft.com/office/powerpoint/2010/main" val="1108339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Непосредственно отрыв корешков можно выявить при МРТ. Косвенным его признаком могут быть менингоцеле - заполнение спинно-мозговой жидкостью твердооболочечной воронки корешка, запустевающей после его отрыва (но в первые 3-4 нед заполненной образовавшимся при травме сгустком крови). Менингоцеле определяются при контрастной миелографии, обычной или компьютерно-томографической  (проводимой в соответствии с вышесказанным не ранее чем через 4 нед после травмы).</a:t>
            </a:r>
          </a:p>
          <a:p>
            <a:endParaRPr lang="ru-RU" dirty="0"/>
          </a:p>
        </p:txBody>
      </p:sp>
    </p:spTree>
    <p:extLst>
      <p:ext uri="{BB962C8B-B14F-4D97-AF65-F5344CB8AC3E}">
        <p14:creationId xmlns:p14="http://schemas.microsoft.com/office/powerpoint/2010/main" val="2804843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0"/>
            <a:ext cx="5472448" cy="6176963"/>
          </a:xfrm>
        </p:spPr>
        <p:txBody>
          <a:bodyPr>
            <a:normAutofit/>
          </a:bodyPr>
          <a:lstStyle/>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07617" y="0"/>
            <a:ext cx="5765912" cy="6778304"/>
          </a:xfrm>
          <a:prstGeom prst="rect">
            <a:avLst/>
          </a:prstGeom>
        </p:spPr>
      </p:pic>
    </p:spTree>
    <p:extLst>
      <p:ext uri="{BB962C8B-B14F-4D97-AF65-F5344CB8AC3E}">
        <p14:creationId xmlns:p14="http://schemas.microsoft.com/office/powerpoint/2010/main" val="235008474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sp>
        <p:nvSpPr>
          <p:cNvPr id="3" name="Content Placeholder 2"/>
          <p:cNvSpPr>
            <a:spLocks noGrp="1"/>
          </p:cNvSpPr>
          <p:nvPr>
            <p:ph idx="1"/>
          </p:nvPr>
        </p:nvSpPr>
        <p:spPr/>
        <p:txBody>
          <a:bodyPr>
            <a:normAutofit lnSpcReduction="10000"/>
          </a:bodyPr>
          <a:lstStyle/>
          <a:p>
            <a:pPr lvl="0"/>
            <a:r>
              <a:rPr lang="ru-RU" b="1" i="1" dirty="0"/>
              <a:t>Лечение.</a:t>
            </a:r>
            <a:r>
              <a:rPr lang="ru-RU" i="1" dirty="0"/>
              <a:t> </a:t>
            </a:r>
            <a:r>
              <a:rPr lang="ru-RU" dirty="0"/>
              <a:t>Лечебная тактика определяется характером повреждения и сроком с момента травмы. Неотложное хирургическое вмешательство на плечевом сплетении показано в следующих случаях. При резаных ранах давностью до 72 ч без признаков нагноения. В этих случаях рану расширяют или делают новый разрез кожи, обнажают поврежденные отделы сплетения и сшивают их без натяжения конец в конец.</a:t>
            </a:r>
            <a:r>
              <a:rPr lang="ru-RU" altLang="ru-RU" dirty="0">
                <a:solidFill>
                  <a:srgbClr val="000000"/>
                </a:solidFill>
                <a:cs typeface="Arial" panose="020B0604020202020204" pitchFamily="34" charset="0"/>
              </a:rPr>
              <a:t> При переломах I ребра, ключицы с отломками в проекции сплетения. В ходе открытого вмешательства, помимо остеосинтеза и/или удаления отломков, возможны выявление нарушения анатомической целостности нервных структур и их хирургическое восстановление.</a:t>
            </a:r>
          </a:p>
          <a:p>
            <a:endParaRPr lang="ru-RU" dirty="0"/>
          </a:p>
        </p:txBody>
      </p:sp>
    </p:spTree>
    <p:extLst>
      <p:ext uri="{BB962C8B-B14F-4D97-AF65-F5344CB8AC3E}">
        <p14:creationId xmlns:p14="http://schemas.microsoft.com/office/powerpoint/2010/main" val="3651435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Литература </a:t>
            </a:r>
            <a:endParaRPr lang="ru-RU" dirty="0"/>
          </a:p>
        </p:txBody>
      </p:sp>
      <p:sp>
        <p:nvSpPr>
          <p:cNvPr id="3" name="Content Placeholder 2"/>
          <p:cNvSpPr>
            <a:spLocks noGrp="1"/>
          </p:cNvSpPr>
          <p:nvPr>
            <p:ph idx="1"/>
          </p:nvPr>
        </p:nvSpPr>
        <p:spPr/>
        <p:txBody>
          <a:bodyPr>
            <a:normAutofit fontScale="925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1,0 5</a:t>
            </a:r>
          </a:p>
          <a:p>
            <a:r>
              <a:rPr lang="ru-RU" dirty="0"/>
              <a:t>2. Можаев С. В. Нейрохирургия: учебник / С. В. Можаев, А. А. Скоромец, Т. А. Скоромец. - 2-е изд., перераб. и доп. - М. : ГЭОТАР-Медиа, 2009. - 480 с. : ил..</a:t>
            </a:r>
          </a:p>
          <a:p>
            <a:r>
              <a:rPr lang="ru-RU" dirty="0"/>
              <a:t>3. Лекции по нейрохирургии : учебник / ред. В. В. Крылов. - М. : Авторская академия : Товарищество научных изданий КМК, 2007. - 234 с. : ил.</a:t>
            </a:r>
          </a:p>
          <a:p>
            <a:r>
              <a:rPr lang="ru-RU" dirty="0"/>
              <a:t>4.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13987143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1072</Words>
  <Application>Microsoft Office PowerPoint</Application>
  <PresentationFormat>Widescreen</PresentationFormat>
  <Paragraphs>54</Paragraphs>
  <Slides>30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Заболевания и повреждения периферической нервной системы и спинного мозга, диагностика и лечение.</vt:lpstr>
      <vt:lpstr>Цель </vt:lpstr>
      <vt:lpstr>PowerPoint Presentation</vt:lpstr>
      <vt:lpstr>план</vt:lpstr>
      <vt:lpstr>PowerPoint Presentation</vt:lpstr>
      <vt:lpstr>Этиология и патогенез </vt:lpstr>
      <vt:lpstr>PowerPoint Presentation</vt:lpstr>
      <vt:lpstr>PowerPoint Presentation</vt:lpstr>
      <vt:lpstr>PowerPoint Presentation</vt:lpstr>
      <vt:lpstr>Клинико-морфологически выделяют 3 формы повреждения нервов. </vt:lpstr>
      <vt:lpstr>PowerPoint Presentation</vt:lpstr>
      <vt:lpstr>PowerPoint Presentation</vt:lpstr>
      <vt:lpstr>Диагностика </vt:lpstr>
      <vt:lpstr>PowerPoint Presentation</vt:lpstr>
      <vt:lpstr>Лечение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Заболевания и повреждения периферической нервной системы и спинного мозга, диагностика и лечение.</dc:title>
  <dc:creator>Тахи Тахи</dc:creator>
  <cp:lastModifiedBy>Тахи Тахи</cp:lastModifiedBy>
  <cp:revision>7</cp:revision>
  <dcterms:created xsi:type="dcterms:W3CDTF">2015-10-03T17:09:12Z</dcterms:created>
  <dcterms:modified xsi:type="dcterms:W3CDTF">2016-10-12T09:34:57Z</dcterms:modified>
</cp:coreProperties>
</file>