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61" r:id="rId4"/>
    <p:sldId id="257" r:id="rId5"/>
    <p:sldId id="258" r:id="rId6"/>
    <p:sldId id="259" r:id="rId7"/>
    <p:sldId id="260" r:id="rId8"/>
    <p:sldId id="263" r:id="rId9"/>
    <p:sldId id="262" r:id="rId10"/>
    <p:sldId id="266" r:id="rId11"/>
    <p:sldId id="268" r:id="rId12"/>
    <p:sldId id="267" r:id="rId13"/>
    <p:sldId id="269" r:id="rId14"/>
    <p:sldId id="265" r:id="rId15"/>
    <p:sldId id="270" r:id="rId16"/>
    <p:sldId id="271" r:id="rId1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A541B9D8-6F25-4061-8594-9C126C5E9BFF}"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2956566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A541B9D8-6F25-4061-8594-9C126C5E9BFF}"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1899050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541B9D8-6F25-4061-8594-9C126C5E9BFF}"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705895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A541B9D8-6F25-4061-8594-9C126C5E9BFF}"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1041958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A541B9D8-6F25-4061-8594-9C126C5E9BFF}" type="datetimeFigureOut">
              <a:rPr lang="ru-RU" smtClean="0"/>
              <a:t>12.10.2016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1832019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A541B9D8-6F25-4061-8594-9C126C5E9BFF}" type="datetimeFigureOut">
              <a:rPr lang="ru-RU" smtClean="0"/>
              <a:t>12.10.2016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4199945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41B9D8-6F25-4061-8594-9C126C5E9BFF}" type="datetimeFigureOut">
              <a:rPr lang="ru-RU" smtClean="0"/>
              <a:t>12.10.2016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2454816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41B9D8-6F25-4061-8594-9C126C5E9BFF}"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1886552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41B9D8-6F25-4061-8594-9C126C5E9BFF}"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462977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A541B9D8-6F25-4061-8594-9C126C5E9BFF}"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1136667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A541B9D8-6F25-4061-8594-9C126C5E9BFF}"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6247AB3-6339-47C1-A18F-D1384CB9CB19}" type="slidenum">
              <a:rPr lang="ru-RU" smtClean="0"/>
              <a:t>‹#›</a:t>
            </a:fld>
            <a:endParaRPr lang="ru-RU"/>
          </a:p>
        </p:txBody>
      </p:sp>
    </p:spTree>
    <p:extLst>
      <p:ext uri="{BB962C8B-B14F-4D97-AF65-F5344CB8AC3E}">
        <p14:creationId xmlns:p14="http://schemas.microsoft.com/office/powerpoint/2010/main" val="29810835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41B9D8-6F25-4061-8594-9C126C5E9BFF}" type="datetimeFigureOut">
              <a:rPr lang="ru-RU" smtClean="0"/>
              <a:t>12.10.2016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247AB3-6339-47C1-A18F-D1384CB9CB19}" type="slidenum">
              <a:rPr lang="ru-RU" smtClean="0"/>
              <a:t>‹#›</a:t>
            </a:fld>
            <a:endParaRPr lang="ru-RU"/>
          </a:p>
        </p:txBody>
      </p:sp>
    </p:spTree>
    <p:extLst>
      <p:ext uri="{BB962C8B-B14F-4D97-AF65-F5344CB8AC3E}">
        <p14:creationId xmlns:p14="http://schemas.microsoft.com/office/powerpoint/2010/main" val="29193733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4153" y="1933732"/>
            <a:ext cx="9144000" cy="2387600"/>
          </a:xfrm>
        </p:spPr>
        <p:txBody>
          <a:bodyPr>
            <a:normAutofit fontScale="90000"/>
          </a:bodyPr>
          <a:lstStyle/>
          <a:p>
            <a:r>
              <a:rPr lang="ru-RU" dirty="0"/>
              <a:t>Основы функциональной нейрохирургии. Хирургия экстрапирамидной патологии, эпилепсии.</a:t>
            </a:r>
            <a:r>
              <a:rPr lang="ru-RU" dirty="0" smtClean="0">
                <a:effectLst/>
              </a:rPr>
              <a:t/>
            </a:r>
            <a:br>
              <a:rPr lang="ru-RU" dirty="0" smtClean="0">
                <a:effectLst/>
              </a:rPr>
            </a:br>
            <a:endParaRPr lang="ru-RU" dirty="0"/>
          </a:p>
        </p:txBody>
      </p:sp>
      <p:sp>
        <p:nvSpPr>
          <p:cNvPr id="3" name="Subtitle 2"/>
          <p:cNvSpPr>
            <a:spLocks noGrp="1"/>
          </p:cNvSpPr>
          <p:nvPr>
            <p:ph type="subTitle" idx="1"/>
          </p:nvPr>
        </p:nvSpPr>
        <p:spPr/>
        <p:txBody>
          <a:bodyPr/>
          <a:lstStyle/>
          <a:p>
            <a:endParaRPr lang="ru-RU"/>
          </a:p>
        </p:txBody>
      </p:sp>
    </p:spTree>
    <p:extLst>
      <p:ext uri="{BB962C8B-B14F-4D97-AF65-F5344CB8AC3E}">
        <p14:creationId xmlns:p14="http://schemas.microsoft.com/office/powerpoint/2010/main" val="980934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 лекции</a:t>
            </a:r>
            <a:endParaRPr lang="ru-RU" dirty="0"/>
          </a:p>
        </p:txBody>
      </p:sp>
      <p:sp>
        <p:nvSpPr>
          <p:cNvPr id="3" name="Content Placeholder 2"/>
          <p:cNvSpPr>
            <a:spLocks noGrp="1"/>
          </p:cNvSpPr>
          <p:nvPr>
            <p:ph idx="1"/>
          </p:nvPr>
        </p:nvSpPr>
        <p:spPr/>
        <p:txBody>
          <a:bodyPr/>
          <a:lstStyle/>
          <a:p>
            <a:r>
              <a:rPr lang="ru-RU" dirty="0" smtClean="0"/>
              <a:t>Изучение основных понятий об экстрамидных расстройствах, эпилепсии, хирургических методах их лечения</a:t>
            </a:r>
            <a:endParaRPr lang="ru-RU" dirty="0"/>
          </a:p>
        </p:txBody>
      </p:sp>
    </p:spTree>
    <p:extLst>
      <p:ext uri="{BB962C8B-B14F-4D97-AF65-F5344CB8AC3E}">
        <p14:creationId xmlns:p14="http://schemas.microsoft.com/office/powerpoint/2010/main" val="3517937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b="1" dirty="0"/>
              <a:t>Болезнь Паркинсона</a:t>
            </a:r>
            <a:r>
              <a:rPr lang="ru-RU" dirty="0"/>
              <a:t> — хроническое заболевание, характерное для лиц старшей возрастной группы. Вызвано прогрессирующим разрушением и гибелью нейронов чёрной субстанции среднего </a:t>
            </a:r>
            <a:r>
              <a:rPr lang="ru-RU" dirty="0" smtClean="0"/>
              <a:t>мозга и </a:t>
            </a:r>
            <a:r>
              <a:rPr lang="ru-RU" dirty="0"/>
              <a:t>других отделов центральной нервной системы, использующих в качестве нейромедиатора </a:t>
            </a:r>
            <a:r>
              <a:rPr lang="ru-RU" dirty="0" smtClean="0"/>
              <a:t>дофамин</a:t>
            </a:r>
          </a:p>
          <a:p>
            <a:r>
              <a:rPr lang="ru-RU" b="1" dirty="0"/>
              <a:t>Консервативное </a:t>
            </a:r>
            <a:r>
              <a:rPr lang="ru-RU" b="1" dirty="0" smtClean="0"/>
              <a:t>лечение </a:t>
            </a:r>
            <a:r>
              <a:rPr lang="ru-RU" dirty="0" smtClean="0"/>
              <a:t>– препараты леводопы, </a:t>
            </a:r>
            <a:r>
              <a:rPr lang="ru-RU" dirty="0"/>
              <a:t>Агонисты </a:t>
            </a:r>
            <a:r>
              <a:rPr lang="ru-RU" dirty="0" smtClean="0"/>
              <a:t>дофамина, ингибиторы МАО,</a:t>
            </a:r>
            <a:r>
              <a:rPr lang="ru-RU" dirty="0"/>
              <a:t> Центральные холиноблокаторы</a:t>
            </a:r>
            <a:endParaRPr lang="ru-RU" dirty="0" smtClean="0"/>
          </a:p>
        </p:txBody>
      </p:sp>
    </p:spTree>
    <p:extLst>
      <p:ext uri="{BB962C8B-B14F-4D97-AF65-F5344CB8AC3E}">
        <p14:creationId xmlns:p14="http://schemas.microsoft.com/office/powerpoint/2010/main" val="3288392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Хирургическое лечение</a:t>
            </a:r>
            <a:r>
              <a:rPr lang="ru-RU" dirty="0" smtClean="0"/>
              <a:t/>
            </a:r>
            <a:br>
              <a:rPr lang="ru-RU" dirty="0" smtClean="0"/>
            </a:br>
            <a:endParaRPr lang="ru-RU" dirty="0"/>
          </a:p>
        </p:txBody>
      </p:sp>
      <p:sp>
        <p:nvSpPr>
          <p:cNvPr id="3" name="Content Placeholder 2"/>
          <p:cNvSpPr>
            <a:spLocks noGrp="1"/>
          </p:cNvSpPr>
          <p:nvPr>
            <p:ph idx="1"/>
          </p:nvPr>
        </p:nvSpPr>
        <p:spPr/>
        <p:txBody>
          <a:bodyPr>
            <a:normAutofit fontScale="92500"/>
          </a:bodyPr>
          <a:lstStyle/>
          <a:p>
            <a:r>
              <a:rPr lang="ru-RU" dirty="0" smtClean="0"/>
              <a:t>Хирургические </a:t>
            </a:r>
            <a:r>
              <a:rPr lang="ru-RU" dirty="0"/>
              <a:t>методы лечения можно разделить на два типа: деструктивные операции и стимуляцию глубинных мозговых структур.</a:t>
            </a:r>
          </a:p>
          <a:p>
            <a:r>
              <a:rPr lang="ru-RU" dirty="0"/>
              <a:t>1.         Деструктивные операции - К деструктивным операциям применяемым при болезни Паркинсона относятся таломо- и паллидотомия в настоящее время во всём мире используется крайне редко, в основном для односторонних поражений</a:t>
            </a:r>
          </a:p>
          <a:p>
            <a:r>
              <a:rPr lang="ru-RU" dirty="0"/>
              <a:t>2.         Нейростимуляция - Нейростимуляция является современным методом лечения, который представляет собой малоинвазивную нейрохирургическую операцию, основной плюс данной операции, это обратимость и возможность подбора необходимых параметров стимуляции</a:t>
            </a:r>
          </a:p>
          <a:p>
            <a:pPr marL="0" indent="0">
              <a:buNone/>
            </a:pPr>
            <a:endParaRPr lang="ru-RU" dirty="0"/>
          </a:p>
          <a:p>
            <a:endParaRPr lang="ru-RU" dirty="0"/>
          </a:p>
        </p:txBody>
      </p:sp>
    </p:spTree>
    <p:extLst>
      <p:ext uri="{BB962C8B-B14F-4D97-AF65-F5344CB8AC3E}">
        <p14:creationId xmlns:p14="http://schemas.microsoft.com/office/powerpoint/2010/main" val="3713977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r>
              <a:rPr lang="ru-RU" b="1" i="1" dirty="0" smtClean="0"/>
              <a:t>К преимуществам DBS относятся:</a:t>
            </a:r>
            <a:endParaRPr lang="ru-RU" dirty="0" smtClean="0"/>
          </a:p>
          <a:p>
            <a:r>
              <a:rPr lang="ru-RU" dirty="0" smtClean="0"/>
              <a:t>обратимость;</a:t>
            </a:r>
          </a:p>
          <a:p>
            <a:r>
              <a:rPr lang="ru-RU" dirty="0" smtClean="0"/>
              <a:t>возможность коррекции лечебного эффекта в соответствии с ходом заболевания;</a:t>
            </a:r>
          </a:p>
          <a:p>
            <a:r>
              <a:rPr lang="ru-RU" dirty="0" smtClean="0"/>
              <a:t>отсутствие серьезных побочных эффектов и их преходящий характер.</a:t>
            </a:r>
          </a:p>
          <a:p>
            <a:r>
              <a:rPr lang="ru-RU" b="1" i="1" dirty="0" smtClean="0"/>
              <a:t>операционное оборудование: стереотаксическая станция Лексел, система для интраоперационного картирования ядер мишеней (микрорекординг)</a:t>
            </a:r>
            <a:endParaRPr lang="ru-RU" dirty="0" smtClean="0"/>
          </a:p>
          <a:p>
            <a:pPr marL="0" indent="0">
              <a:buNone/>
            </a:pPr>
            <a:endParaRPr lang="ru-RU" dirty="0"/>
          </a:p>
        </p:txBody>
      </p:sp>
    </p:spTree>
    <p:extLst>
      <p:ext uri="{BB962C8B-B14F-4D97-AF65-F5344CB8AC3E}">
        <p14:creationId xmlns:p14="http://schemas.microsoft.com/office/powerpoint/2010/main" val="29241967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Критерии отбора:</a:t>
            </a:r>
            <a:r>
              <a:rPr lang="ru-RU" dirty="0" smtClean="0"/>
              <a:t/>
            </a:r>
            <a:br>
              <a:rPr lang="ru-RU" dirty="0" smtClean="0"/>
            </a:br>
            <a:endParaRPr lang="ru-RU" dirty="0"/>
          </a:p>
        </p:txBody>
      </p:sp>
      <p:sp>
        <p:nvSpPr>
          <p:cNvPr id="3" name="Content Placeholder 2"/>
          <p:cNvSpPr>
            <a:spLocks noGrp="1"/>
          </p:cNvSpPr>
          <p:nvPr>
            <p:ph idx="1"/>
          </p:nvPr>
        </p:nvSpPr>
        <p:spPr/>
        <p:txBody>
          <a:bodyPr/>
          <a:lstStyle/>
          <a:p>
            <a:r>
              <a:rPr lang="ru-RU" dirty="0" smtClean="0"/>
              <a:t> </a:t>
            </a:r>
          </a:p>
          <a:p>
            <a:r>
              <a:rPr lang="ru-RU" dirty="0" smtClean="0"/>
              <a:t>Длительность заболевания - 5 лет и более</a:t>
            </a:r>
          </a:p>
          <a:p>
            <a:r>
              <a:rPr lang="ru-RU" dirty="0" smtClean="0"/>
              <a:t>Степень тяжести заболевания (по H&amp;Y) - 3 и выше</a:t>
            </a:r>
          </a:p>
          <a:p>
            <a:r>
              <a:rPr lang="ru-RU" dirty="0" smtClean="0"/>
              <a:t>Высокая эффективность терапии леводопой: UPDRS-III ON/OFF &gt; 40%</a:t>
            </a:r>
          </a:p>
          <a:p>
            <a:r>
              <a:rPr lang="ru-RU" dirty="0" smtClean="0"/>
              <a:t>Высокая активность в ON-мед. состоянии: Sch&amp;E &gt; 60-70%</a:t>
            </a:r>
          </a:p>
          <a:p>
            <a:r>
              <a:rPr lang="ru-RU" dirty="0" smtClean="0"/>
              <a:t>Отсутствие деменции, тяжелой депрессии, грубых речевых расстройств</a:t>
            </a:r>
          </a:p>
          <a:p>
            <a:endParaRPr lang="ru-RU" dirty="0"/>
          </a:p>
        </p:txBody>
      </p:sp>
    </p:spTree>
    <p:extLst>
      <p:ext uri="{BB962C8B-B14F-4D97-AF65-F5344CB8AC3E}">
        <p14:creationId xmlns:p14="http://schemas.microsoft.com/office/powerpoint/2010/main" val="1847160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b="1" dirty="0" smtClean="0"/>
              <a:t>Показания для отбора на оперативное лечение Пациентов с Болезнью Паркинсона</a:t>
            </a:r>
            <a:r>
              <a:rPr lang="ru-RU" dirty="0" smtClean="0"/>
              <a:t/>
            </a:r>
            <a:br>
              <a:rPr lang="ru-RU" dirty="0" smtClean="0"/>
            </a:br>
            <a:endParaRPr lang="ru-RU" dirty="0"/>
          </a:p>
        </p:txBody>
      </p:sp>
      <p:sp>
        <p:nvSpPr>
          <p:cNvPr id="3" name="Content Placeholder 2"/>
          <p:cNvSpPr>
            <a:spLocks noGrp="1"/>
          </p:cNvSpPr>
          <p:nvPr>
            <p:ph idx="1"/>
          </p:nvPr>
        </p:nvSpPr>
        <p:spPr/>
        <p:txBody>
          <a:bodyPr/>
          <a:lstStyle/>
          <a:p>
            <a:r>
              <a:rPr lang="ru-RU" dirty="0" smtClean="0"/>
              <a:t>Моторные  флуктуации  и/или  медикаментозные  дискинезии, вызывающие  бытовую,  социальную  дезадаптацию,  резистентные  к терапевтической коррекции.</a:t>
            </a:r>
          </a:p>
          <a:p>
            <a:r>
              <a:rPr lang="ru-RU" dirty="0" smtClean="0"/>
              <a:t>Непереносимость дофасодержащих средств вследствие соматических побочных эффектов.</a:t>
            </a:r>
          </a:p>
          <a:p>
            <a:r>
              <a:rPr lang="ru-RU" dirty="0" smtClean="0"/>
              <a:t>Тремор, резистентный к фармакотерапии</a:t>
            </a:r>
          </a:p>
          <a:p>
            <a:endParaRPr lang="ru-RU" dirty="0"/>
          </a:p>
        </p:txBody>
      </p:sp>
    </p:spTree>
    <p:extLst>
      <p:ext uri="{BB962C8B-B14F-4D97-AF65-F5344CB8AC3E}">
        <p14:creationId xmlns:p14="http://schemas.microsoft.com/office/powerpoint/2010/main" val="8429186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Эссенциальный тремор</a:t>
            </a:r>
            <a:r>
              <a:rPr lang="ru-RU" dirty="0" smtClean="0"/>
              <a:t>- </a:t>
            </a:r>
            <a:endParaRPr lang="ru-RU" dirty="0"/>
          </a:p>
        </p:txBody>
      </p:sp>
      <p:sp>
        <p:nvSpPr>
          <p:cNvPr id="3" name="Content Placeholder 2"/>
          <p:cNvSpPr>
            <a:spLocks noGrp="1"/>
          </p:cNvSpPr>
          <p:nvPr>
            <p:ph idx="1"/>
          </p:nvPr>
        </p:nvSpPr>
        <p:spPr/>
        <p:txBody>
          <a:bodyPr>
            <a:normAutofit fontScale="85000" lnSpcReduction="20000"/>
          </a:bodyPr>
          <a:lstStyle/>
          <a:p>
            <a:r>
              <a:rPr lang="ru-RU" dirty="0" smtClean="0"/>
              <a:t>наследственное </a:t>
            </a:r>
            <a:r>
              <a:rPr lang="ru-RU" dirty="0"/>
              <a:t>заболевание (наследственное идиопатическое дрожание, болезнь Минора), характеризующееся дрожанием рук, головы, голосовых мышц, которое усиливается при движениях, попытке сохранить определённую позу и прекращается при засыпании</a:t>
            </a:r>
            <a:r>
              <a:rPr lang="ru-RU" dirty="0" smtClean="0"/>
              <a:t>.</a:t>
            </a:r>
          </a:p>
          <a:p>
            <a:r>
              <a:rPr lang="ru-RU" b="1" dirty="0" smtClean="0"/>
              <a:t>Медикаментозное лечение</a:t>
            </a:r>
            <a:endParaRPr lang="ru-RU" dirty="0" smtClean="0"/>
          </a:p>
          <a:p>
            <a:r>
              <a:rPr lang="ru-RU" dirty="0" smtClean="0"/>
              <a:t>Пропранолол (анаприлин)</a:t>
            </a:r>
          </a:p>
          <a:p>
            <a:r>
              <a:rPr lang="ru-RU" dirty="0" smtClean="0"/>
              <a:t>Примидон - при неэффективности или непереносимости анаприлина.</a:t>
            </a:r>
          </a:p>
          <a:p>
            <a:r>
              <a:rPr lang="ru-RU" dirty="0" smtClean="0"/>
              <a:t>Бензодиазепиновые транквилизаторы (диазепам 2-10 мг, лоразепам 1-2,5 мг, оксазепам 10-30 мг внутрь 3-4 р/сут) при усилении тремора на фоне хронических тревожных состояний.</a:t>
            </a:r>
          </a:p>
          <a:p>
            <a:r>
              <a:rPr lang="ru-RU" dirty="0" smtClean="0"/>
              <a:t>Однократный приём небольшого количества алкоголя временно снижает выраженность тремора у 50% больных. Эффект наступает через 10 мин после приёма и длится 3-4 ч.</a:t>
            </a:r>
          </a:p>
          <a:p>
            <a:endParaRPr lang="ru-RU" dirty="0"/>
          </a:p>
        </p:txBody>
      </p:sp>
    </p:spTree>
    <p:extLst>
      <p:ext uri="{BB962C8B-B14F-4D97-AF65-F5344CB8AC3E}">
        <p14:creationId xmlns:p14="http://schemas.microsoft.com/office/powerpoint/2010/main" val="41411721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Хирургическое лечение</a:t>
            </a:r>
            <a:endParaRPr lang="ru-RU" dirty="0"/>
          </a:p>
        </p:txBody>
      </p:sp>
      <p:sp>
        <p:nvSpPr>
          <p:cNvPr id="3" name="Content Placeholder 2"/>
          <p:cNvSpPr>
            <a:spLocks noGrp="1"/>
          </p:cNvSpPr>
          <p:nvPr>
            <p:ph idx="1"/>
          </p:nvPr>
        </p:nvSpPr>
        <p:spPr/>
        <p:txBody>
          <a:bodyPr>
            <a:normAutofit fontScale="70000" lnSpcReduction="20000"/>
          </a:bodyPr>
          <a:lstStyle/>
          <a:p>
            <a:pPr marL="0" indent="0">
              <a:buNone/>
            </a:pPr>
            <a:r>
              <a:rPr lang="ru-RU" dirty="0"/>
              <a:t/>
            </a:r>
            <a:br>
              <a:rPr lang="ru-RU" dirty="0"/>
            </a:br>
            <a:endParaRPr lang="ru-RU" dirty="0"/>
          </a:p>
          <a:p>
            <a:r>
              <a:rPr lang="ru-RU" dirty="0"/>
              <a:t>Хирургические методы лечения можно разделить на два типа: деструктивные операции и стимуляцию глубинных мозговых структур.</a:t>
            </a:r>
          </a:p>
          <a:p>
            <a:r>
              <a:rPr lang="ru-RU" dirty="0"/>
              <a:t>1.         Деструктивные операции - К деструктивным операциям относятся таломотомия в настоящее время во всём мире используется всё реже, в основном при односторонних поражений</a:t>
            </a:r>
          </a:p>
          <a:p>
            <a:r>
              <a:rPr lang="ru-RU" dirty="0"/>
              <a:t>2.         Нейростимуляция - Нейростимуляция является современным методом лечения, который представляет собой малоинвазивную </a:t>
            </a:r>
            <a:r>
              <a:rPr lang="ru-RU" dirty="0" smtClean="0"/>
              <a:t>нейрохирургическую операцию</a:t>
            </a:r>
            <a:r>
              <a:rPr lang="ru-RU" dirty="0"/>
              <a:t>, основной плюс данной операции, это обратимость и возможность подбора необходимых параметров стимуляции</a:t>
            </a:r>
          </a:p>
          <a:p>
            <a:r>
              <a:rPr lang="ru-RU" b="1" i="1" dirty="0"/>
              <a:t>К преимуществам DBS относятся:</a:t>
            </a:r>
            <a:endParaRPr lang="ru-RU" dirty="0"/>
          </a:p>
          <a:p>
            <a:r>
              <a:rPr lang="ru-RU" dirty="0"/>
              <a:t>обратимость;</a:t>
            </a:r>
          </a:p>
          <a:p>
            <a:r>
              <a:rPr lang="ru-RU" dirty="0"/>
              <a:t>возможность коррекции лечебного эффекта в соответствии с ходом заболевания;</a:t>
            </a:r>
          </a:p>
          <a:p>
            <a:r>
              <a:rPr lang="ru-RU" dirty="0"/>
              <a:t>отсутствие серьезных побочных эффектов и их преходящий характер.</a:t>
            </a:r>
          </a:p>
          <a:p>
            <a:endParaRPr lang="ru-RU" dirty="0"/>
          </a:p>
        </p:txBody>
      </p:sp>
    </p:spTree>
    <p:extLst>
      <p:ext uri="{BB962C8B-B14F-4D97-AF65-F5344CB8AC3E}">
        <p14:creationId xmlns:p14="http://schemas.microsoft.com/office/powerpoint/2010/main" val="4088764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ltLang="ru-RU" b="0" i="0" u="none" strike="noStrike" cap="none" normalizeH="0" baseline="0" dirty="0" smtClean="0">
                <a:ln>
                  <a:noFill/>
                </a:ln>
                <a:solidFill>
                  <a:srgbClr val="000000"/>
                </a:solidFill>
                <a:effectLst/>
                <a:latin typeface="appetiteitalic"/>
              </a:rPr>
              <a:t>Эпилепсия</a:t>
            </a:r>
            <a:endParaRPr lang="ru-RU" dirty="0"/>
          </a:p>
        </p:txBody>
      </p:sp>
      <p:sp>
        <p:nvSpPr>
          <p:cNvPr id="3" name="Content Placeholder 2"/>
          <p:cNvSpPr>
            <a:spLocks noGrp="1"/>
          </p:cNvSpPr>
          <p:nvPr>
            <p:ph idx="1"/>
          </p:nvPr>
        </p:nvSpPr>
        <p:spPr/>
        <p:txBody>
          <a:bodyPr>
            <a:normAutofit fontScale="92500" lnSpcReduction="20000"/>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Helvetica Neue"/>
              </a:rPr>
              <a:t> — это заболевание головного мозга, обусловленное появлением в нем патологической электрической активности. Возникая в коре головного мозга, патологические разряды нарушают ее работу, что проявляется эпилептическим приступом. </a:t>
            </a:r>
          </a:p>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Helvetica Neue"/>
              </a:rPr>
              <a:t>Приступы или же пароксизмы имеют тенденцию повторяться и могут различаться по своему характеру, начиная от генерализованных судорожных припадков и заканчивая непродолжительными ощущениями неприятных запахов или дискомфорта в животе. </a:t>
            </a:r>
          </a:p>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Helvetica Neue"/>
              </a:rPr>
              <a:t>Эпилепсия может носить симптоматический характер, т. е. быть связанной с наличием того или иного поражения головного мозга, например, опухоль, склероз гиппокампа,фокальная кортикальная дисплазия, кавернома.</a:t>
            </a:r>
            <a:endParaRPr kumimoji="0" lang="ru-RU" altLang="ru-RU" sz="2400" b="0" i="0" u="none" strike="noStrike" cap="none" normalizeH="0" baseline="0" dirty="0" smtClean="0">
              <a:ln>
                <a:noFill/>
              </a:ln>
              <a:solidFill>
                <a:schemeClr val="tx1"/>
              </a:solidFill>
              <a:effectLst/>
            </a:endParaRPr>
          </a:p>
          <a:p>
            <a:endParaRPr lang="ru-RU" dirty="0"/>
          </a:p>
        </p:txBody>
      </p:sp>
    </p:spTree>
    <p:extLst>
      <p:ext uri="{BB962C8B-B14F-4D97-AF65-F5344CB8AC3E}">
        <p14:creationId xmlns:p14="http://schemas.microsoft.com/office/powerpoint/2010/main" val="42455404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92500" lnSpcReduction="10000"/>
          </a:bodyPr>
          <a:lstStyle/>
          <a:p>
            <a:pPr lvl="0"/>
            <a:r>
              <a:rPr kumimoji="0" lang="ru-RU" altLang="ru-RU" b="0" i="0" u="none" strike="noStrike" cap="none" normalizeH="0" baseline="0" dirty="0" smtClean="0">
                <a:ln>
                  <a:noFill/>
                </a:ln>
                <a:solidFill>
                  <a:srgbClr val="000000"/>
                </a:solidFill>
                <a:effectLst/>
                <a:latin typeface="Helvetica Neue"/>
              </a:rPr>
              <a:t>В институте нейрохирургии оказывается хирургическая помощь больным с различными формами симптоматической фокальной эпилепсии.</a:t>
            </a:r>
          </a:p>
          <a:p>
            <a:pPr lvl="0"/>
            <a:r>
              <a:rPr kumimoji="0" lang="ru-RU" altLang="ru-RU" b="0" i="0" u="none" strike="noStrike" cap="none" normalizeH="0" baseline="0" dirty="0" smtClean="0">
                <a:ln>
                  <a:noFill/>
                </a:ln>
                <a:solidFill>
                  <a:srgbClr val="000000"/>
                </a:solidFill>
                <a:effectLst/>
                <a:latin typeface="Helvetica Neue"/>
              </a:rPr>
              <a:t> С минимальными осложнениями и высокой эффективностью проводятся такие оперативные вмешательства как височная лобэктомия и удаление кортикальных дисплазий, в том числе и в функционально значимых зонах головного мозга (моторных и речевых). </a:t>
            </a:r>
          </a:p>
          <a:p>
            <a:pPr lvl="0"/>
            <a:r>
              <a:rPr kumimoji="0" lang="ru-RU" altLang="ru-RU" b="0" i="0" u="none" strike="noStrike" cap="none" normalizeH="0" baseline="0" dirty="0" smtClean="0">
                <a:ln>
                  <a:noFill/>
                </a:ln>
                <a:solidFill>
                  <a:srgbClr val="000000"/>
                </a:solidFill>
                <a:effectLst/>
                <a:latin typeface="Helvetica Neue"/>
              </a:rPr>
              <a:t>В некоторых ситуациях для уточнения локализации эпилептогенной зоны может быть проведена имплантация электродов для длительного мониторирования электрической активности мозга.</a:t>
            </a:r>
            <a:endParaRPr kumimoji="0" lang="ru-RU" altLang="ru-RU" sz="2400" b="0" i="0" u="none" strike="noStrike" cap="none" normalizeH="0" baseline="0" dirty="0" smtClean="0">
              <a:ln>
                <a:noFill/>
              </a:ln>
              <a:solidFill>
                <a:schemeClr val="tx1"/>
              </a:solidFill>
              <a:effectLst/>
            </a:endParaRPr>
          </a:p>
          <a:p>
            <a:endParaRPr lang="ru-RU" dirty="0"/>
          </a:p>
        </p:txBody>
      </p:sp>
    </p:spTree>
    <p:extLst>
      <p:ext uri="{BB962C8B-B14F-4D97-AF65-F5344CB8AC3E}">
        <p14:creationId xmlns:p14="http://schemas.microsoft.com/office/powerpoint/2010/main" val="35773014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Helvetica Neue"/>
              </a:rPr>
              <a:t>Существует две принципиальные возможности для лечения эпилепсии:</a:t>
            </a:r>
            <a:r>
              <a:rPr kumimoji="0" lang="ru-RU" altLang="ru-RU" b="0" i="1" u="none" strike="noStrike" cap="none" normalizeH="0" baseline="0" dirty="0" smtClean="0">
                <a:ln>
                  <a:noFill/>
                </a:ln>
                <a:solidFill>
                  <a:srgbClr val="000000"/>
                </a:solidFill>
                <a:effectLst/>
                <a:latin typeface="appetiteitalic"/>
              </a:rPr>
              <a:t> медикаментозная и хирургическая</a:t>
            </a:r>
            <a:r>
              <a:rPr kumimoji="0" lang="ru-RU" altLang="ru-RU" b="0" i="0" u="none" strike="noStrike" cap="none" normalizeH="0" baseline="0" dirty="0" smtClean="0">
                <a:ln>
                  <a:noFill/>
                </a:ln>
                <a:solidFill>
                  <a:srgbClr val="000000"/>
                </a:solidFill>
                <a:effectLst/>
                <a:latin typeface="Helvetica Neue"/>
              </a:rPr>
              <a:t>. Отбор кандидатов на хирургическое лечение является одним из самых сложных разделов эпилептологии, а успех лечения, прежде всего, требует работы слаженной команды специалистов, куда входят</a:t>
            </a:r>
            <a:r>
              <a:rPr kumimoji="0" lang="ru-RU" altLang="ru-RU" b="0" i="0" u="none" strike="noStrike" cap="none" normalizeH="0" dirty="0" smtClean="0">
                <a:ln>
                  <a:noFill/>
                </a:ln>
                <a:solidFill>
                  <a:srgbClr val="000000"/>
                </a:solidFill>
                <a:effectLst/>
                <a:latin typeface="Helvetica Neue"/>
              </a:rPr>
              <a:t> </a:t>
            </a:r>
            <a:r>
              <a:rPr kumimoji="0" lang="ru-RU" altLang="ru-RU" b="0" i="0" u="none" strike="noStrike" cap="none" normalizeH="0" baseline="0" dirty="0" smtClean="0">
                <a:ln>
                  <a:noFill/>
                </a:ln>
                <a:solidFill>
                  <a:srgbClr val="000000"/>
                </a:solidFill>
                <a:effectLst/>
                <a:latin typeface="Helvetica Neue"/>
              </a:rPr>
              <a:t>нейрохирурги, эпилептологи, нейрорентгенологи, нейрофизиологи и нейропсихологи. </a:t>
            </a:r>
            <a:endParaRPr lang="ru-RU" dirty="0"/>
          </a:p>
        </p:txBody>
      </p:sp>
    </p:spTree>
    <p:extLst>
      <p:ext uri="{BB962C8B-B14F-4D97-AF65-F5344CB8AC3E}">
        <p14:creationId xmlns:p14="http://schemas.microsoft.com/office/powerpoint/2010/main" val="2327493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92500" lnSpcReduction="10000"/>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Helvetica Neue"/>
              </a:rPr>
              <a:t>О возможности хирургического лечения эпилепсии речь идет тогда, когда соблюдается ряд условий. Первое, эпилепсия носит фокальный или иными словами очаговый характер, т. е. существует эпилептогенная область коры головного мозга, удалив которую можно избавить пациента от приступов. Второе, удаление этой зоны не должно приводить к снижению качества жизни из-за неврологического или нейропсихологического дефицита. Третье условие,эпилепсия должна быть фармакорезистентной, т. е. как минимум два противосудорожных препарата в максимальных терапевтических дозировках не оказывают эффекта.</a:t>
            </a:r>
            <a:endParaRPr kumimoji="0" lang="ru-RU" altLang="ru-RU" sz="2400" b="0" i="0" u="none" strike="noStrike" cap="none" normalizeH="0" baseline="0" dirty="0" smtClean="0">
              <a:ln>
                <a:noFill/>
              </a:ln>
              <a:solidFill>
                <a:schemeClr val="tx1"/>
              </a:solidFill>
              <a:effectLst/>
            </a:endParaRPr>
          </a:p>
          <a:p>
            <a:endParaRPr lang="ru-RU" dirty="0" smtClean="0"/>
          </a:p>
          <a:p>
            <a:endParaRPr lang="ru-RU" dirty="0"/>
          </a:p>
        </p:txBody>
      </p:sp>
    </p:spTree>
    <p:extLst>
      <p:ext uri="{BB962C8B-B14F-4D97-AF65-F5344CB8AC3E}">
        <p14:creationId xmlns:p14="http://schemas.microsoft.com/office/powerpoint/2010/main" val="1012872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62500" lnSpcReduction="20000"/>
          </a:bodyPr>
          <a:lstStyle/>
          <a:p>
            <a:pPr marL="0" lvl="0" indent="0" eaLnBrk="0" fontAlgn="base" hangingPunct="0">
              <a:lnSpc>
                <a:spcPct val="100000"/>
              </a:lnSpc>
              <a:spcBef>
                <a:spcPct val="0"/>
              </a:spcBef>
              <a:spcAft>
                <a:spcPct val="0"/>
              </a:spcAft>
              <a:buNone/>
            </a:pPr>
            <a:r>
              <a:rPr kumimoji="0" lang="ru-RU" altLang="ru-RU" sz="4000" b="0" i="0" u="none" strike="noStrike" cap="none" normalizeH="0" baseline="0" dirty="0" smtClean="0">
                <a:ln>
                  <a:noFill/>
                </a:ln>
                <a:solidFill>
                  <a:srgbClr val="000000"/>
                </a:solidFill>
                <a:effectLst/>
                <a:latin typeface="Helvetica Neue"/>
              </a:rPr>
              <a:t>Высокая результативность хирургического лечения эпилепсии может быть достигнута только при жестком соблюдении стандарта предхирургического обследования, которое проходит до госпитализации и включает в себя:</a:t>
            </a:r>
            <a:endParaRPr kumimoji="0" lang="ru-RU" altLang="ru-RU" sz="3600" b="0" i="0" u="none" strike="noStrike" cap="none" normalizeH="0" baseline="0" dirty="0" smtClean="0">
              <a:ln>
                <a:noFill/>
              </a:ln>
              <a:solidFill>
                <a:schemeClr val="tx1"/>
              </a:solidFill>
              <a:effectLst/>
            </a:endParaRPr>
          </a:p>
          <a:p>
            <a:pPr marL="0" lvl="0" indent="0" eaLnBrk="0" fontAlgn="base" hangingPunct="0">
              <a:lnSpc>
                <a:spcPct val="100000"/>
              </a:lnSpc>
              <a:spcBef>
                <a:spcPct val="0"/>
              </a:spcBef>
              <a:spcAft>
                <a:spcPct val="0"/>
              </a:spcAft>
              <a:buFontTx/>
              <a:buAutoNum type="arabicPeriod"/>
            </a:pPr>
            <a:r>
              <a:rPr kumimoji="0" lang="ru-RU" altLang="ru-RU" b="0" i="0" u="none" strike="noStrike" cap="none" normalizeH="0" baseline="0" dirty="0" smtClean="0">
                <a:ln>
                  <a:noFill/>
                </a:ln>
                <a:solidFill>
                  <a:srgbClr val="000000"/>
                </a:solidFill>
                <a:effectLst/>
                <a:latin typeface="Helvetica Neue"/>
              </a:rPr>
              <a:t>магнитно-резонансная томография по программе эпилептологического сканирования;</a:t>
            </a:r>
          </a:p>
          <a:p>
            <a:pPr marL="0" lvl="0" indent="0" eaLnBrk="0" fontAlgn="base" hangingPunct="0">
              <a:lnSpc>
                <a:spcPct val="100000"/>
              </a:lnSpc>
              <a:spcBef>
                <a:spcPct val="0"/>
              </a:spcBef>
              <a:spcAft>
                <a:spcPct val="0"/>
              </a:spcAft>
              <a:buFontTx/>
              <a:buAutoNum type="arabicPeriod" startAt="2"/>
            </a:pPr>
            <a:r>
              <a:rPr kumimoji="0" lang="ru-RU" altLang="ru-RU" b="0" i="0" u="none" strike="noStrike" cap="none" normalizeH="0" baseline="0" dirty="0" smtClean="0">
                <a:ln>
                  <a:noFill/>
                </a:ln>
                <a:solidFill>
                  <a:srgbClr val="000000"/>
                </a:solidFill>
                <a:effectLst/>
                <a:latin typeface="Helvetica Neue"/>
              </a:rPr>
              <a:t>видео ЭЭГ — мониторинг с записью приступа (ЭЭГ мониторинг может иметь различную длительность в зависимости от частоты приступов, он должен быть записан на цифровом носителе с программой просмотрщиком, длительность и дизайн мониторинга определяет эпилептолог, специализирующийся на предхирургическом обследовании);</a:t>
            </a:r>
          </a:p>
          <a:p>
            <a:pPr marL="0" lvl="0" indent="0" eaLnBrk="0" fontAlgn="base" hangingPunct="0">
              <a:lnSpc>
                <a:spcPct val="100000"/>
              </a:lnSpc>
              <a:spcBef>
                <a:spcPct val="0"/>
              </a:spcBef>
              <a:spcAft>
                <a:spcPct val="0"/>
              </a:spcAft>
              <a:buFontTx/>
              <a:buAutoNum type="arabicPeriod" startAt="3"/>
            </a:pPr>
            <a:r>
              <a:rPr kumimoji="0" lang="ru-RU" altLang="ru-RU" b="0" i="0" u="none" strike="noStrike" cap="none" normalizeH="0" baseline="0" dirty="0" smtClean="0">
                <a:ln>
                  <a:noFill/>
                </a:ln>
                <a:solidFill>
                  <a:srgbClr val="000000"/>
                </a:solidFill>
                <a:effectLst/>
                <a:latin typeface="Helvetica Neue"/>
              </a:rPr>
              <a:t>Домашняя видеозапись нескольких приступов (то как приступ выглядит может указывать на предполагаемую эпилептогенною зону мозга);</a:t>
            </a:r>
          </a:p>
          <a:p>
            <a:pPr marL="0" lvl="0" indent="0" eaLnBrk="0" fontAlgn="base" hangingPunct="0">
              <a:lnSpc>
                <a:spcPct val="100000"/>
              </a:lnSpc>
              <a:spcBef>
                <a:spcPct val="0"/>
              </a:spcBef>
              <a:spcAft>
                <a:spcPct val="0"/>
              </a:spcAft>
              <a:buFontTx/>
              <a:buAutoNum type="arabicPeriod" startAt="4"/>
            </a:pPr>
            <a:r>
              <a:rPr kumimoji="0" lang="ru-RU" altLang="ru-RU" b="0" i="0" u="none" strike="noStrike" cap="none" normalizeH="0" baseline="0" dirty="0" smtClean="0">
                <a:ln>
                  <a:noFill/>
                </a:ln>
                <a:solidFill>
                  <a:srgbClr val="000000"/>
                </a:solidFill>
                <a:effectLst/>
                <a:latin typeface="Helvetica Neue"/>
              </a:rPr>
              <a:t>Исследование нейропсихологического профиля пациента для определения уже имеющегося дефицита психических функций и оценки риска их послеоперационного ухудшения;</a:t>
            </a:r>
          </a:p>
          <a:p>
            <a:pPr marL="0" lvl="0" indent="0" eaLnBrk="0" fontAlgn="base" hangingPunct="0">
              <a:lnSpc>
                <a:spcPct val="100000"/>
              </a:lnSpc>
              <a:spcBef>
                <a:spcPct val="0"/>
              </a:spcBef>
              <a:spcAft>
                <a:spcPct val="0"/>
              </a:spcAft>
              <a:buFontTx/>
              <a:buAutoNum type="arabicPeriod" startAt="5"/>
            </a:pPr>
            <a:r>
              <a:rPr kumimoji="0" lang="ru-RU" altLang="ru-RU" b="0" i="0" u="none" strike="noStrike" cap="none" normalizeH="0" baseline="0" dirty="0" smtClean="0">
                <a:ln>
                  <a:noFill/>
                </a:ln>
                <a:solidFill>
                  <a:srgbClr val="000000"/>
                </a:solidFill>
                <a:effectLst/>
                <a:latin typeface="Helvetica Neue"/>
              </a:rPr>
              <a:t>Консультация эпилептолога для формирования диагноза и предполагаемой эпилептогенной зоны на основании истории болезни, ЭЭГ, МРТ и оценки динамики симптомов в приступе.</a:t>
            </a:r>
          </a:p>
        </p:txBody>
      </p:sp>
    </p:spTree>
    <p:extLst>
      <p:ext uri="{BB962C8B-B14F-4D97-AF65-F5344CB8AC3E}">
        <p14:creationId xmlns:p14="http://schemas.microsoft.com/office/powerpoint/2010/main" val="3379382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lvl="0"/>
            <a:r>
              <a:rPr kumimoji="0" lang="ru-RU" altLang="ru-RU" b="0" i="0" u="none" strike="noStrike" cap="none" normalizeH="0" baseline="0" dirty="0" smtClean="0">
                <a:ln>
                  <a:noFill/>
                </a:ln>
                <a:solidFill>
                  <a:srgbClr val="000000"/>
                </a:solidFill>
                <a:effectLst/>
                <a:latin typeface="Helvetica Neue"/>
              </a:rPr>
              <a:t>Операции по поводу эпилепсии должны проводиться только в специализированных центрах,обладающих необходимым набором диагностических и лечебных возможностей. Наилучший результат достигается тогда, когда операция выполняется нейрохирургом, специализирующимся на лечении эпилепсии. Институт нейрохирургии, в полной мере соответствуя всем критериям специализированного центра, готов оказать высококвалифицированную помощь больным с фармакорезистентной эпилепсией.</a:t>
            </a:r>
            <a:endParaRPr kumimoji="0" lang="ru-RU" altLang="ru-RU" sz="4000" b="0" i="0" u="none" strike="noStrike" cap="none" normalizeH="0" baseline="0" dirty="0" smtClean="0">
              <a:ln>
                <a:noFill/>
              </a:ln>
              <a:solidFill>
                <a:schemeClr val="tx1"/>
              </a:solidFill>
              <a:effectLst/>
              <a:latin typeface="Arial" panose="020B0604020202020204" pitchFamily="34" charset="0"/>
            </a:endParaRPr>
          </a:p>
          <a:p>
            <a:pPr marL="0" indent="0">
              <a:buNone/>
            </a:pPr>
            <a:endParaRPr lang="ru-RU" dirty="0"/>
          </a:p>
        </p:txBody>
      </p:sp>
    </p:spTree>
    <p:extLst>
      <p:ext uri="{BB962C8B-B14F-4D97-AF65-F5344CB8AC3E}">
        <p14:creationId xmlns:p14="http://schemas.microsoft.com/office/powerpoint/2010/main" val="768434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85000" lnSpcReduction="10000"/>
          </a:bodyPr>
          <a:lstStyle/>
          <a:p>
            <a:r>
              <a:rPr lang="ru-RU" dirty="0" smtClean="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smtClean="0"/>
              <a:t>2. Можаев С. В. Нейрохирургия: учебник / С. В. Можаев, А. А. Скоромец, Т. А. Скоромец. - 2-е изд., перераб. и доп. - М. : ГЭОТАР-Медиа, 2009. - 480 с. : ил..</a:t>
            </a:r>
          </a:p>
          <a:p>
            <a:r>
              <a:rPr lang="ru-RU" dirty="0" smtClean="0"/>
              <a:t>3.Неврология и нейрохирургия : клинические рекомендации / ред. Е. И. Гусев, А. Н. Коновалов, А. Б. Гехт. - М. : ГЭОТАР-Медиа, 2007. – 368 с.</a:t>
            </a:r>
          </a:p>
          <a:p>
            <a:r>
              <a:rPr lang="ru-RU" dirty="0" smtClean="0"/>
              <a:t>4. Лекции по нейрохирургии : учебник / ред. В. В. Крылов. - М. : Авторская академия : Товарищество научных изданий КМК, 2007. - 234 с. : ил.</a:t>
            </a:r>
          </a:p>
          <a:p>
            <a:r>
              <a:rPr lang="ru-RU" dirty="0" smtClean="0"/>
              <a:t>5. Цементис, Сотириос А. Дифференциальная диагностика в неврологии и нейрохирургии : пер. с англ. / С. А. Цементис ; ред. Е. И. Гусев. - М. : ГЭОТАР-Медиа, 2007. - 384 с. : ил.</a:t>
            </a:r>
            <a:endParaRPr lang="ru-RU" dirty="0"/>
          </a:p>
        </p:txBody>
      </p:sp>
    </p:spTree>
    <p:extLst>
      <p:ext uri="{BB962C8B-B14F-4D97-AF65-F5344CB8AC3E}">
        <p14:creationId xmlns:p14="http://schemas.microsoft.com/office/powerpoint/2010/main" val="20745718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TotalTime>
  <Words>477</Words>
  <Application>Microsoft Office PowerPoint</Application>
  <PresentationFormat>Widescreen</PresentationFormat>
  <Paragraphs>62</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appetiteitalic</vt:lpstr>
      <vt:lpstr>Arial</vt:lpstr>
      <vt:lpstr>Calibri</vt:lpstr>
      <vt:lpstr>Calibri Light</vt:lpstr>
      <vt:lpstr>Helvetica Neue</vt:lpstr>
      <vt:lpstr>Office Theme</vt:lpstr>
      <vt:lpstr>Основы функциональной нейрохирургии. Хирургия экстрапирамидной патологии, эпилепсии. </vt:lpstr>
      <vt:lpstr>Цель лекции</vt:lpstr>
      <vt:lpstr>PowerPoint Presentation</vt:lpstr>
      <vt:lpstr>Хирургическое лечение </vt:lpstr>
      <vt:lpstr>PowerPoint Presentation</vt:lpstr>
      <vt:lpstr>Критерии отбора: </vt:lpstr>
      <vt:lpstr>Показания для отбора на оперативное лечение Пациентов с Болезнью Паркинсона </vt:lpstr>
      <vt:lpstr>Эссенциальный тремор- </vt:lpstr>
      <vt:lpstr>Хирургическое лечение</vt:lpstr>
      <vt:lpstr>Эпилепсия</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Основы функциональной нейрохирургии. Хирургия экстрапирамидной патологии, эпилепсии.</dc:title>
  <dc:creator>Тахи Тахи</dc:creator>
  <cp:lastModifiedBy>Тахи Тахи</cp:lastModifiedBy>
  <cp:revision>4</cp:revision>
  <dcterms:created xsi:type="dcterms:W3CDTF">2016-10-12T12:59:59Z</dcterms:created>
  <dcterms:modified xsi:type="dcterms:W3CDTF">2016-10-12T13:51:43Z</dcterms:modified>
</cp:coreProperties>
</file>