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71" r:id="rId5"/>
    <p:sldId id="270" r:id="rId6"/>
    <p:sldId id="269" r:id="rId7"/>
    <p:sldId id="266" r:id="rId8"/>
    <p:sldId id="267" r:id="rId9"/>
    <p:sldId id="259" r:id="rId10"/>
    <p:sldId id="268" r:id="rId11"/>
    <p:sldId id="261" r:id="rId12"/>
    <p:sldId id="263" r:id="rId13"/>
    <p:sldId id="275" r:id="rId14"/>
    <p:sldId id="274" r:id="rId15"/>
    <p:sldId id="273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85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730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660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98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37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784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979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674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008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87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96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3F0B4-8483-4507-8C72-A7577CDF634C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372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Ишемический </a:t>
            </a:r>
            <a:r>
              <a:rPr lang="ru-RU" dirty="0" smtClean="0"/>
              <a:t>инсульт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4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Цель: </a:t>
            </a:r>
            <a:r>
              <a:rPr lang="ru-RU" dirty="0"/>
              <a:t>рассмотреть клинику, диагностику и лечение ишемического инсульта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581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87" y="1690688"/>
            <a:ext cx="3348508" cy="4486275"/>
          </a:xfrm>
        </p:spPr>
        <p:txBody>
          <a:bodyPr>
            <a:normAutofit fontScale="85000" lnSpcReduction="20000"/>
          </a:bodyPr>
          <a:lstStyle/>
          <a:p>
            <a:r>
              <a:rPr lang="ru-RU" sz="3600" dirty="0"/>
              <a:t>Изучение эпидемиологии, классификации, клинических проявлений, методов диагностики и </a:t>
            </a:r>
            <a:r>
              <a:rPr lang="ru-RU" sz="3600" dirty="0" smtClean="0"/>
              <a:t>принципов терапии </a:t>
            </a:r>
            <a:r>
              <a:rPr lang="ru-RU" sz="3600" dirty="0"/>
              <a:t>при </a:t>
            </a:r>
            <a:r>
              <a:rPr lang="ru-RU" sz="3600" dirty="0" smtClean="0"/>
              <a:t>ишемическом </a:t>
            </a:r>
            <a:r>
              <a:rPr lang="ru-RU" sz="3600" dirty="0" smtClean="0"/>
              <a:t>инсульте, строения, патологии БЦА</a:t>
            </a:r>
            <a:endParaRPr lang="ru-RU" sz="3600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976" y="1287887"/>
            <a:ext cx="7028805" cy="507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План: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/>
              <a:t>ПРИЧИНЫ</a:t>
            </a:r>
          </a:p>
          <a:p>
            <a:r>
              <a:rPr lang="ru-RU" dirty="0"/>
              <a:t>КЛИНИЧЕСКАЯ КАРТИНА</a:t>
            </a:r>
          </a:p>
          <a:p>
            <a:r>
              <a:rPr lang="ru-RU" dirty="0"/>
              <a:t>ПЕРИОДЫ ИШЕМИЧЕСКОГО ИНСУЛЬТА</a:t>
            </a:r>
          </a:p>
          <a:p>
            <a:r>
              <a:rPr lang="ru-RU" dirty="0"/>
              <a:t>ДИАГНОСТИКА</a:t>
            </a:r>
          </a:p>
          <a:p>
            <a:r>
              <a:rPr lang="ru-RU" dirty="0"/>
              <a:t>ЛЕЧЕНИЕ</a:t>
            </a:r>
          </a:p>
          <a:p>
            <a:r>
              <a:rPr lang="ru-RU" dirty="0"/>
              <a:t>ПРОГНОЗ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823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Инсульт</a:t>
            </a:r>
            <a:r>
              <a:rPr lang="ru-RU" dirty="0"/>
              <a:t> — острое нарушение кровообращения в головном мозге с развитием стойких симптомов поражения, вызванных инфарктом или кровоизлиянием в мозговое вещество.</a:t>
            </a:r>
            <a:br>
              <a:rPr lang="ru-RU" dirty="0"/>
            </a:br>
            <a:r>
              <a:rPr lang="ru-RU" b="1" dirty="0"/>
              <a:t>Эпидемиология инсульта</a:t>
            </a:r>
          </a:p>
          <a:p>
            <a:r>
              <a:rPr lang="ru-RU" dirty="0"/>
              <a:t>Частота инсульта составляет 1-4 случая на 1000 населения в год. Инсульт — третья по значимости причина смертности в развитых странах и наиболее частая причина инвалидности у взрослых. Половина всех инсультов развивается у людей старше 70 лет. Треть пациентов, перенёсших инсульт, умирают в течение ближайшего года, а в течение 5 лет после инсульта умирают 44% пациентов. Наиболее высокую смертность наблюдают при обширных инсультах в каротидном бассейне (60% в течение первого года).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65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18" y="283335"/>
            <a:ext cx="10877282" cy="642655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Классификация инсульта по механизму нарушения кровообращения</a:t>
            </a:r>
          </a:p>
          <a:p>
            <a:r>
              <a:rPr lang="ru-RU" b="1" dirty="0"/>
              <a:t>Ишемический инсульт</a:t>
            </a:r>
            <a:r>
              <a:rPr lang="ru-RU" dirty="0"/>
              <a:t> (встречается в 80-85% случаев) возникает как следствие закупорки кровеносного сосуда или его сужения, вызывающего несоответствие кровотока потребностям головного мозга.</a:t>
            </a:r>
          </a:p>
          <a:p>
            <a:r>
              <a:rPr lang="ru-RU" b="1" dirty="0"/>
              <a:t>Геморрагический инсульт</a:t>
            </a:r>
            <a:r>
              <a:rPr lang="ru-RU" dirty="0"/>
              <a:t> (10-15%) возникает в результате разрыва сосуда и кровоизлияния в близлежащие структуры головного мозга.</a:t>
            </a:r>
          </a:p>
          <a:p>
            <a:r>
              <a:rPr lang="ru-RU" dirty="0"/>
              <a:t>В 5% случаев причина, вызвавшая инсульт, остается невыясненной.</a:t>
            </a:r>
          </a:p>
          <a:p>
            <a:pPr marL="0" indent="0">
              <a:buNone/>
            </a:pPr>
            <a:r>
              <a:rPr lang="ru-RU" b="1" dirty="0"/>
              <a:t>Классификация инсульта по причинам, вызвавшим нарушение кровообращения (ишемический инсульт)</a:t>
            </a:r>
          </a:p>
          <a:p>
            <a:pPr marL="0" indent="0">
              <a:buNone/>
            </a:pPr>
            <a:r>
              <a:rPr lang="ru-RU" dirty="0"/>
              <a:t>На данный момент в нашей стране принята следующая классификация ишемических инсультов:</a:t>
            </a:r>
          </a:p>
          <a:p>
            <a:r>
              <a:rPr lang="ru-RU" b="1" dirty="0"/>
              <a:t>Атеротромботический инсульт</a:t>
            </a:r>
            <a:r>
              <a:rPr lang="ru-RU" dirty="0"/>
              <a:t> (17-50% среди всех ишемических инсультов) - образование тромба на месте атеросклеротической бляшки;</a:t>
            </a:r>
          </a:p>
          <a:p>
            <a:r>
              <a:rPr lang="ru-RU" b="1" dirty="0"/>
              <a:t>Эмболический инсульт</a:t>
            </a:r>
            <a:r>
              <a:rPr lang="ru-RU" dirty="0"/>
              <a:t> (17-20%) - закупорка мелких кровеносных сосудов эмболами, переносимыми током крови из более крупных сосудов;</a:t>
            </a:r>
          </a:p>
          <a:p>
            <a:r>
              <a:rPr lang="ru-RU" b="1" dirty="0"/>
              <a:t>Лакунарный инсульт</a:t>
            </a:r>
            <a:r>
              <a:rPr lang="ru-RU" dirty="0"/>
              <a:t> (19-25%) - сужение мелких артерий в результате атеросклероза, развивается на фоне артериальной гипертензии;</a:t>
            </a:r>
          </a:p>
          <a:p>
            <a:r>
              <a:rPr lang="ru-RU" b="1" dirty="0"/>
              <a:t>Гемодинамический инсульт</a:t>
            </a:r>
            <a:r>
              <a:rPr lang="ru-RU" dirty="0"/>
              <a:t> - сочетание двух факторов: резкое снижение АД при сердечной недостаточности и сужения (стеноза) одного из крупных сосудов головного мозга;</a:t>
            </a:r>
          </a:p>
          <a:p>
            <a:r>
              <a:rPr lang="ru-RU" b="1" dirty="0"/>
              <a:t>Гемореологическая закупорка</a:t>
            </a:r>
            <a:r>
              <a:rPr lang="ru-RU" dirty="0"/>
              <a:t> (окклюзия) мозговых сосудов - возникает в результате повышения свертываемости крови или при повышенной способности к слипанию тромбоцитов (гиперагрегация).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93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9" y="365125"/>
            <a:ext cx="10032643" cy="5881285"/>
          </a:xfrm>
        </p:spPr>
      </p:pic>
    </p:spTree>
    <p:extLst>
      <p:ext uri="{BB962C8B-B14F-4D97-AF65-F5344CB8AC3E}">
        <p14:creationId xmlns:p14="http://schemas.microsoft.com/office/powerpoint/2010/main" val="285666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12" y="120996"/>
            <a:ext cx="10845688" cy="6236271"/>
          </a:xfrm>
        </p:spPr>
      </p:pic>
    </p:spTree>
    <p:extLst>
      <p:ext uri="{BB962C8B-B14F-4D97-AF65-F5344CB8AC3E}">
        <p14:creationId xmlns:p14="http://schemas.microsoft.com/office/powerpoint/2010/main" val="379215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816" y="413266"/>
            <a:ext cx="11088984" cy="623223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 картина</a:t>
            </a:r>
            <a:r>
              <a:rPr lang="ru-RU" sz="7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ишемического инсульта подробно описана в курсе неврологии. В общих чертах для ишемического инсульта характерны внезапное или достаточно быстрое (в течение часов или дней) появление тех или иных очаговых неврологических симптомов и их преобладание над общемозговыми.</a:t>
            </a:r>
          </a:p>
          <a:p>
            <a:pPr marL="0" indent="0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Выделяют 3 клинические формы ишемического инсульта:</a:t>
            </a:r>
          </a:p>
          <a:p>
            <a:pPr marL="0" indent="0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транзиторная ишемическая атака, или преходящая ишемия мозга, - полный регресс неврологической симптоматики в течение 24 ч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малый инсульт - полный регресс неврологической симптоматики в течение 3 нед;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 завершившийся инсульт, или собственно инсульт, - неврологический дефицит сохраняется более 3 нед.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sz="72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</a:t>
            </a:r>
            <a:r>
              <a:rPr kumimoji="0" lang="ru-RU" altLang="ru-RU" sz="72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ишемического инсульта, помимо собственно постановки диагноза и определения тактики лечения больного в остром периоде, имеет целью определить этиологию инсульта и сформулировать индивидуальную программу профилактики повторных нарушений мозгового кровообращения.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Основой диагностики ишемического инсульта является КТ или МРТ головы. Исследование позволяет оценить размеры ишемического очага и исключить другие варианты внутричерепной патологии, могущие обусловить имеющуюся симптоматику. При этом (при необходимости - в динамике) оцениваются выраженность отека мозга и степень его дислокации, что важно для коррекции лечения.</a:t>
            </a:r>
            <a:endParaRPr kumimoji="0" lang="ru-RU" altLang="ru-RU" sz="7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sz="720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Далее, помимо кардиологического, необходимо исследование брахиоцефальных и интракраниальных артерий. Состояние брахиоцефальных артерий оценивают с помощью ультразвукового дуплексного сканирования. Этот метод обладает достаточно высокой информативностью и позволяет определить уровень и степень</a:t>
            </a:r>
            <a:r>
              <a:rPr lang="ru-RU" alt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стеноза артерии, размеры, расположение и структуру атеросклеротической бляшки. Возможно также исследование сосудов как внутричерепных, так и брахиоцефальных с помощью КТ и/или МР-ангиографии. При выявлении патологии магистральных артерий проводится более углубленное обследование, обычно – в</a:t>
            </a:r>
            <a:r>
              <a:rPr kumimoji="0" lang="ru-RU" altLang="ru-RU" sz="720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нейрохирургической клинике.</a:t>
            </a:r>
            <a:endParaRPr kumimoji="0" lang="ru-RU" altLang="ru-RU" sz="7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425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69" y="0"/>
            <a:ext cx="4857323" cy="525458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483" y="1481071"/>
            <a:ext cx="6850273" cy="519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12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321" y="0"/>
            <a:ext cx="10515600" cy="1325563"/>
          </a:xfrm>
        </p:spPr>
        <p:txBody>
          <a:bodyPr/>
          <a:lstStyle/>
          <a:p>
            <a:r>
              <a:rPr kumimoji="0" lang="ru-RU" alt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Лечение 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ишемического инсульта </a:t>
            </a:r>
            <a:endParaRPr lang="ru-RU" sz="2800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15156" y="810191"/>
            <a:ext cx="10606824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 преимущественно консервативное. В остром периоде оно включает в себя базисную терапию, направленную на поддержание жизнедеятельности и гомеостаза, и дифференцированную терапию, цель которой - улучшить перфузию мозга. Последнее достигается поддержанием умеренной артериальной гипертензии и гемодилюции.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Обычно назначают также средства, улучшающие реологические свойства крови (препараты низкомолекулярного гидроксиэтилкрахмала) и антикоагулянты (препараты низкомолекулярного гепарина) под контролем показателей свертываемости крови, но эффективность этих лекарственных средств в независимых исследованиях пока не подтверждена.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Назначение тромболитических препаратов (рекомбинантного активатора тканевого плазминогена и др.) может быть целесообразным лишь в первые 2-3 ч тромбоэмболического инсульта. Однако при назначении тромболитиков достаточно высок риск геморрагических осложнений.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Крайне важны тщательный уход за больным, профилактика тромбообразования в глубоких венах голени и обеспечение потребностей организма в питательных веществах, витаминах, микроэлементах и клетчатке.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После стабилизации состояния больного формулируется индивидуальная программа реабилитации.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Профилактика повторного инсульта определяется его этиологией. При возможности пытаются устранить источник эмболии (например, иссечь эмбологенную атеросклеротическую бляшку), при отсутствии такой возможности назначают препараты, препятствующие тромбообразованию (например, ацетилсалициловую кислоту).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3049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670" y="283335"/>
            <a:ext cx="10787130" cy="589362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В 80% случаев страдают экстракраниальные отделы кровоснабжающих головной мозг артерий, чаще - внутренних сонных (ВСА).</a:t>
            </a:r>
          </a:p>
          <a:p>
            <a:r>
              <a:rPr lang="ru-RU" dirty="0"/>
              <a:t>В случае решения вопроса о хирургическом вмешательстве по поводу патологии магистральных артерий головы и шеи необходим расширенный комплекс обследования больного с ишемическим инсультом. Помимо дуплексного сканирования проводят либо компьютерно-томографическую, либо прямую ангиографию пораженной артерии. МР-ангиографию выполняют преимущественно для оценки состояния интракраниальных артерий.</a:t>
            </a:r>
          </a:p>
          <a:p>
            <a:r>
              <a:rPr lang="ru-RU" dirty="0"/>
              <a:t>Для исследования функционального состояния мозгового кровообращения, в том числе коллатерального, используют </a:t>
            </a:r>
            <a:r>
              <a:rPr lang="ru-RU" dirty="0" smtClean="0"/>
              <a:t>транскраниальную </a:t>
            </a:r>
            <a:r>
              <a:rPr lang="ru-RU" dirty="0"/>
              <a:t>допплерографию с функциональными пробами. Транскраниальная допплерография применяется также для выявления микроэмболов, поступающих в кровоток с поверхности изъязвленной, так называемой эмбологенной атеросклеротической бляшки.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Показаниями </a:t>
            </a:r>
            <a:r>
              <a:rPr lang="ru-RU" dirty="0"/>
              <a:t>к хирургическому лечению являются:</a:t>
            </a:r>
          </a:p>
          <a:p>
            <a:pPr marL="0" indent="0">
              <a:buNone/>
            </a:pPr>
            <a:r>
              <a:rPr lang="ru-RU" dirty="0"/>
              <a:t>•  сужение просвета сосуда атеросклеротической бляшкой более чем на 70%;</a:t>
            </a:r>
          </a:p>
          <a:p>
            <a:pPr marL="0" indent="0">
              <a:buNone/>
            </a:pPr>
            <a:r>
              <a:rPr lang="ru-RU" dirty="0"/>
              <a:t>•  наличие эмбологенной атеросклеротической бляшки меньшего размера, вызывающей неврологическую симптоматику (транзиторные ишемические атаки);</a:t>
            </a:r>
          </a:p>
          <a:p>
            <a:pPr marL="0" indent="0">
              <a:buNone/>
            </a:pPr>
            <a:r>
              <a:rPr lang="ru-RU" dirty="0"/>
              <a:t>•  наличие патологической деформации артерии, вызывающей снижение кровотока, соответствующее 70% стенозу.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242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15011"/>
            <a:ext cx="6837608" cy="5682758"/>
          </a:xfrm>
        </p:spPr>
      </p:pic>
    </p:spTree>
    <p:extLst>
      <p:ext uri="{BB962C8B-B14F-4D97-AF65-F5344CB8AC3E}">
        <p14:creationId xmlns:p14="http://schemas.microsoft.com/office/powerpoint/2010/main" val="2678645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470" y="1416676"/>
            <a:ext cx="4713668" cy="502724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652591"/>
            <a:ext cx="5826823" cy="554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195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</a:t>
            </a:r>
            <a:r>
              <a:rPr lang="ru-RU" dirty="0" smtClean="0"/>
              <a:t>. </a:t>
            </a:r>
            <a:r>
              <a:rPr lang="ru-RU" dirty="0"/>
              <a:t>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5. </a:t>
            </a:r>
            <a:r>
              <a:rPr lang="ru-RU" dirty="0"/>
              <a:t>Катэрино, Джеффри М.. Медицина неотложных состояний: пер. с англ.: учебное пособие / Дж. М. Катэрино, С. Кахан ; ред. Д. А. Струтынский. - 2-е изд. - М. : МЕДпресс-информ, 2008. – 336с.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999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611</Words>
  <Application>Microsoft Office PowerPoint</Application>
  <PresentationFormat>Widescreen</PresentationFormat>
  <Paragraphs>57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Ишемический инсульт</vt:lpstr>
      <vt:lpstr>PowerPoint Presentation</vt:lpstr>
      <vt:lpstr>задачи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Лечение ишемического инсульта 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Ишемический инсульт</dc:title>
  <dc:creator>Тахи Тахи</dc:creator>
  <cp:lastModifiedBy>Тахи Тахи</cp:lastModifiedBy>
  <cp:revision>10</cp:revision>
  <dcterms:created xsi:type="dcterms:W3CDTF">2015-10-04T17:06:25Z</dcterms:created>
  <dcterms:modified xsi:type="dcterms:W3CDTF">2016-10-12T09:18:32Z</dcterms:modified>
</cp:coreProperties>
</file>