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0" r:id="rId4"/>
    <p:sldId id="271" r:id="rId5"/>
    <p:sldId id="272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9" r:id="rId15"/>
    <p:sldId id="268" r:id="rId1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5" autoAdjust="0"/>
    <p:restoredTop sz="94660"/>
  </p:normalViewPr>
  <p:slideViewPr>
    <p:cSldViewPr snapToGrid="0">
      <p:cViewPr varScale="1">
        <p:scale>
          <a:sx n="74" d="100"/>
          <a:sy n="74" d="100"/>
        </p:scale>
        <p:origin x="49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476FC-42DA-434F-85AB-4A8E54313782}" type="datetimeFigureOut">
              <a:rPr lang="ru-RU" smtClean="0"/>
              <a:t>12.10.2016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CD1BB-E84A-402A-BBC5-31614A5C53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26726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476FC-42DA-434F-85AB-4A8E54313782}" type="datetimeFigureOut">
              <a:rPr lang="ru-RU" smtClean="0"/>
              <a:t>12.10.2016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CD1BB-E84A-402A-BBC5-31614A5C53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92119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476FC-42DA-434F-85AB-4A8E54313782}" type="datetimeFigureOut">
              <a:rPr lang="ru-RU" smtClean="0"/>
              <a:t>12.10.2016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CD1BB-E84A-402A-BBC5-31614A5C53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96066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476FC-42DA-434F-85AB-4A8E54313782}" type="datetimeFigureOut">
              <a:rPr lang="ru-RU" smtClean="0"/>
              <a:t>12.10.2016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CD1BB-E84A-402A-BBC5-31614A5C53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98212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476FC-42DA-434F-85AB-4A8E54313782}" type="datetimeFigureOut">
              <a:rPr lang="ru-RU" smtClean="0"/>
              <a:t>12.10.2016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CD1BB-E84A-402A-BBC5-31614A5C53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60865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476FC-42DA-434F-85AB-4A8E54313782}" type="datetimeFigureOut">
              <a:rPr lang="ru-RU" smtClean="0"/>
              <a:t>12.10.2016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CD1BB-E84A-402A-BBC5-31614A5C53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45431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476FC-42DA-434F-85AB-4A8E54313782}" type="datetimeFigureOut">
              <a:rPr lang="ru-RU" smtClean="0"/>
              <a:t>12.10.2016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CD1BB-E84A-402A-BBC5-31614A5C53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91185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476FC-42DA-434F-85AB-4A8E54313782}" type="datetimeFigureOut">
              <a:rPr lang="ru-RU" smtClean="0"/>
              <a:t>12.10.2016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CD1BB-E84A-402A-BBC5-31614A5C53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67956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476FC-42DA-434F-85AB-4A8E54313782}" type="datetimeFigureOut">
              <a:rPr lang="ru-RU" smtClean="0"/>
              <a:t>12.10.2016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CD1BB-E84A-402A-BBC5-31614A5C53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73943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476FC-42DA-434F-85AB-4A8E54313782}" type="datetimeFigureOut">
              <a:rPr lang="ru-RU" smtClean="0"/>
              <a:t>12.10.2016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CD1BB-E84A-402A-BBC5-31614A5C53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34916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476FC-42DA-434F-85AB-4A8E54313782}" type="datetimeFigureOut">
              <a:rPr lang="ru-RU" smtClean="0"/>
              <a:t>12.10.2016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CD1BB-E84A-402A-BBC5-31614A5C53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00088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4476FC-42DA-434F-85AB-4A8E54313782}" type="datetimeFigureOut">
              <a:rPr lang="ru-RU" smtClean="0"/>
              <a:t>12.10.2016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2CD1BB-E84A-402A-BBC5-31614A5C53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40448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КАФЕДРА НЕЙРОХИРУРГИИ НГМУ</a:t>
            </a:r>
          </a:p>
          <a:p>
            <a:endParaRPr lang="ru-RU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2907980"/>
              </p:ext>
            </p:extLst>
          </p:nvPr>
        </p:nvGraphicFramePr>
        <p:xfrm>
          <a:off x="2683165" y="1655701"/>
          <a:ext cx="7787359" cy="1854261"/>
        </p:xfrm>
        <a:graphic>
          <a:graphicData uri="http://schemas.openxmlformats.org/drawingml/2006/table">
            <a:tbl>
              <a:tblPr/>
              <a:tblGrid>
                <a:gridCol w="7787359"/>
              </a:tblGrid>
              <a:tr h="1854261">
                <a:tc>
                  <a:txBody>
                    <a:bodyPr/>
                    <a:lstStyle/>
                    <a:p>
                      <a:pPr algn="just" rtl="0"/>
                      <a:r>
                        <a:rPr lang="ru-RU" sz="2400" dirty="0" smtClean="0">
                          <a:effectLst/>
                          <a:latin typeface="Times New Roman, serif"/>
                        </a:rPr>
                        <a:t>Предмет </a:t>
                      </a:r>
                      <a:r>
                        <a:rPr lang="ru-RU" sz="2400" dirty="0">
                          <a:effectLst/>
                          <a:latin typeface="Times New Roman, serif"/>
                        </a:rPr>
                        <a:t>и задачи нейрохирургии. Топическая диагностика заболеваний ЦНС. Основные оперативные доступы.</a:t>
                      </a:r>
                      <a:endParaRPr lang="ru-RU" sz="2400" dirty="0">
                        <a:effectLst/>
                      </a:endParaRPr>
                    </a:p>
                  </a:txBody>
                  <a:tcPr marL="66675" marR="66675" marT="66675" marB="6667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74680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ЦЕЛЬ ЛЕКЦИИ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Разбор </a:t>
            </a:r>
            <a:r>
              <a:rPr lang="ru-RU" dirty="0" smtClean="0"/>
              <a:t>основных понятий нейрохирургии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96451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b="1" dirty="0"/>
              <a:t>Нейрохирургия</a:t>
            </a:r>
            <a:r>
              <a:rPr lang="ru-RU" dirty="0"/>
              <a:t> - раздел хирургии, разрабатывающий методы диагностики и оперативного лечения болезней и повреждений нервной системы. В самостоятельную специальность выделилась в 20-х гг. 20 в. благодаря достижениям неврологии, а также развитию хирургической техники.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914439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/>
              <a:t>Нейрохирургия тесно связана с нейрофизиологией, рентгенологией, радиологией и другими областями клинической медицины. Широко</a:t>
            </a:r>
            <a:br>
              <a:rPr lang="ru-RU" dirty="0"/>
            </a:br>
            <a:r>
              <a:rPr lang="ru-RU" dirty="0"/>
              <a:t>использует их методы исследования, прежде всего рентгенологические (в т.ч. компьютерную томографию),</a:t>
            </a:r>
            <a:br>
              <a:rPr lang="ru-RU" dirty="0"/>
            </a:br>
            <a:r>
              <a:rPr lang="ru-RU" dirty="0"/>
              <a:t>радионуклидные, ультразвуковые и др. Важную роль в развитии нейрохирургии играют достижения микрохирургии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281909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 Специфическим для нейрохирургии является стереотаксический метод, позволяющий достигать хирургическим инструментом глубоко расположенных структур и различных точек головного мозга с минимальным повреждением других его участков. Введение этого метода способствовало созданию нового направления в нейрохирургии - стереотаксической нейрохирургии.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833554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21600" y="365125"/>
            <a:ext cx="3632200" cy="5166431"/>
          </a:xfrm>
        </p:spPr>
        <p:txBody>
          <a:bodyPr/>
          <a:lstStyle/>
          <a:p>
            <a:r>
              <a:rPr lang="ru-RU" dirty="0" smtClean="0"/>
              <a:t>Поверхность полушарий головного мозга</a:t>
            </a:r>
            <a:endParaRPr lang="ru-RU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933" y="365124"/>
            <a:ext cx="6622916" cy="6216297"/>
          </a:xfrm>
        </p:spPr>
      </p:pic>
    </p:spTree>
    <p:extLst>
      <p:ext uri="{BB962C8B-B14F-4D97-AF65-F5344CB8AC3E}">
        <p14:creationId xmlns:p14="http://schemas.microsoft.com/office/powerpoint/2010/main" val="894161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5641622" cy="5324475"/>
          </a:xfrm>
        </p:spPr>
        <p:txBody>
          <a:bodyPr>
            <a:normAutofit/>
          </a:bodyPr>
          <a:lstStyle/>
          <a:p>
            <a:r>
              <a:rPr lang="ru-RU" sz="1800" dirty="0"/>
              <a:t>Фронтальный срез головного мозга на уровне сосцевидных тел:</a:t>
            </a:r>
            <a:br>
              <a:rPr lang="ru-RU" sz="1800" dirty="0"/>
            </a:br>
            <a:r>
              <a:rPr lang="ru-RU" sz="1800" dirty="0"/>
              <a:t>I - межполушарная продольная щель; 2 - свод; 3 - мозолистое тело; 4 - сосудистое сплетение бокового желудочка; 5 - лучистость мозолистого тела; 6 - медиальное ядро таламуса; 7 - хвост хвостатого ядра; 8 - гиппокамп; 9 - субталамическое ядро; 10 - III желудочек;</a:t>
            </a:r>
            <a:br>
              <a:rPr lang="ru-RU" sz="1800" dirty="0"/>
            </a:br>
            <a:r>
              <a:rPr lang="ru-RU" sz="1800" dirty="0"/>
              <a:t>II - сосцевидные тела; 12 - основание ножки мозга; 13 - миндалевидное тело; 14 - зрительный тракт; 15 - нижний рог бокового желудочка; 16 - верхняя височная борозда; 17 - ограда; 18 - островок; 19 - латеральная борозда; 20 - покрышка; 21 - скорлупа; 22 - бледный шар; 23 - внутренняя капсула; 24 - латеральные ядра таламуса; 25 - хвостатое ядро;</a:t>
            </a:r>
            <a:br>
              <a:rPr lang="ru-RU" sz="1800" dirty="0"/>
            </a:br>
            <a:r>
              <a:rPr lang="ru-RU" sz="1800" dirty="0"/>
              <a:t>26 - мозговая пластинка таламуса;</a:t>
            </a:r>
            <a:br>
              <a:rPr lang="ru-RU" sz="1800" dirty="0"/>
            </a:br>
            <a:r>
              <a:rPr lang="ru-RU" sz="1800" dirty="0"/>
              <a:t>27 - передние ядра таламуса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7156" y="365126"/>
            <a:ext cx="4579414" cy="5572830"/>
          </a:xfrm>
        </p:spPr>
      </p:pic>
    </p:spTree>
    <p:extLst>
      <p:ext uri="{BB962C8B-B14F-4D97-AF65-F5344CB8AC3E}">
        <p14:creationId xmlns:p14="http://schemas.microsoft.com/office/powerpoint/2010/main" val="2901742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5099756" cy="5730875"/>
          </a:xfrm>
        </p:spPr>
        <p:txBody>
          <a:bodyPr>
            <a:normAutofit/>
          </a:bodyPr>
          <a:lstStyle/>
          <a:p>
            <a:r>
              <a:rPr lang="ru-RU" sz="1600" dirty="0"/>
              <a:t>Горизонтальный срез головного мозга на уровне мозолистого тела:</a:t>
            </a:r>
            <a:br>
              <a:rPr lang="ru-RU" sz="1600" dirty="0"/>
            </a:br>
            <a:r>
              <a:rPr lang="ru-RU" sz="1600" dirty="0"/>
              <a:t>I - колено мозолистого тела; 2 - свод; 3 - наружная капсула; 4 - самая наружная капсула; 5 - ограда; 6 - чече- вицеобразное ядро; 7 - III желудочек; 8 - внутренняя капсула; 9 - сосудистое сплетение бокового желудочка; 10 - задняя таламическая лучистость;</a:t>
            </a:r>
            <a:br>
              <a:rPr lang="ru-RU" sz="1600" dirty="0"/>
            </a:br>
            <a:r>
              <a:rPr lang="ru-RU" sz="1600" dirty="0"/>
              <a:t>II - шпорная борозда; 12 - продольная межполушарная щель; 13 - валик мозолистого тела; 14 - задний рог бокового желудочка; 15 - латеральные ядра таламуса; 16 - медиальные ядра таламуса; 17 - передние ядра таламуса; 18 - островок; 19 - внутренняя капсула</a:t>
            </a:r>
            <a:br>
              <a:rPr lang="ru-RU" sz="1600" dirty="0"/>
            </a:br>
            <a:endParaRPr lang="ru-RU" sz="16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3022" y="365125"/>
            <a:ext cx="4805866" cy="5538964"/>
          </a:xfrm>
        </p:spPr>
      </p:pic>
    </p:spTree>
    <p:extLst>
      <p:ext uri="{BB962C8B-B14F-4D97-AF65-F5344CB8AC3E}">
        <p14:creationId xmlns:p14="http://schemas.microsoft.com/office/powerpoint/2010/main" val="15767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Мозжечок </a:t>
            </a:r>
            <a:r>
              <a:rPr lang="ru-RU" dirty="0" smtClean="0">
                <a:sym typeface="Wingdings" panose="05000000000000000000" pitchFamily="2" charset="2"/>
              </a:rPr>
              <a:t>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4445000" cy="4351338"/>
          </a:xfrm>
        </p:spPr>
        <p:txBody>
          <a:bodyPr>
            <a:normAutofit fontScale="85000" lnSpcReduction="20000"/>
          </a:bodyPr>
          <a:lstStyle/>
          <a:p>
            <a:r>
              <a:rPr lang="ru-RU" dirty="0"/>
              <a:t>Ретикулярная формация ствола, ее активирующие структуры и восходящие пути к коре больших полушарий (схема):</a:t>
            </a:r>
          </a:p>
          <a:p>
            <a:r>
              <a:rPr lang="ru-RU" dirty="0"/>
              <a:t>1 - ретикулярная формация ствола мозга и ее активирующие структуры;</a:t>
            </a:r>
          </a:p>
          <a:p>
            <a:r>
              <a:rPr lang="ru-RU" dirty="0"/>
              <a:t>2 - гипоталамус; 3 - таламус; 4 - кора большого мозга; 5 - мозжечок; 6 - афферентные пути и их коллатерали; 7 - продолговатый мозг; 8 - мост мозга; 9 - средний мозг</a:t>
            </a:r>
          </a:p>
          <a:p>
            <a:endParaRPr lang="ru-RU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1459" y="3441989"/>
            <a:ext cx="5060104" cy="320299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5548" y="443299"/>
            <a:ext cx="4354985" cy="2764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1815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4286956" cy="4351338"/>
          </a:xfrm>
        </p:spPr>
        <p:txBody>
          <a:bodyPr>
            <a:normAutofit/>
          </a:bodyPr>
          <a:lstStyle/>
          <a:p>
            <a:r>
              <a:rPr lang="ru-RU" sz="1600" dirty="0"/>
              <a:t>Основание головного мозга с корешками черепных нервов: 1 - гипофиз; 2 - обонятельный нерв; 3 - зрительный нерв; 4 - глазодвигатель- ный нерв; 5 - блоковый нерв; 6 - отводящий нерв; 7 - двигательный корешок тройничного нерва; 8 - чувствительный корешок тройничного нерва; 9 - лицевой нерв; 10 - промежуточный нерв; 11 - преддверно-улитковый нерв; 12 - языкоглоточный нерв; 13 - блуждающий нерв; 14 - добавочный нерв; 15 - подъязычный нерв; 16 - спинномозговые корешки добавочного нерва; 17 - продолговатый мозг; 18 - мозжечок; 19 - тройничный узел; 20 - ножка мозга; 21 - зрительный тракт. Римскими цифрами обозначены черепные нервы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0502" y="278383"/>
            <a:ext cx="5783298" cy="55117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379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4320822" cy="4351338"/>
          </a:xfrm>
        </p:spPr>
        <p:txBody>
          <a:bodyPr>
            <a:normAutofit fontScale="92500"/>
          </a:bodyPr>
          <a:lstStyle/>
          <a:p>
            <a:r>
              <a:rPr lang="ru-RU" sz="1700" dirty="0"/>
              <a:t>Мозжечок:</a:t>
            </a:r>
          </a:p>
          <a:p>
            <a:r>
              <a:rPr lang="ru-RU" sz="1700" b="1" dirty="0"/>
              <a:t>а </a:t>
            </a:r>
            <a:r>
              <a:rPr lang="ru-RU" sz="1700" dirty="0"/>
              <a:t>- внутреннее строение; </a:t>
            </a:r>
            <a:r>
              <a:rPr lang="ru-RU" sz="1700" b="1" dirty="0"/>
              <a:t>б </a:t>
            </a:r>
            <a:r>
              <a:rPr lang="ru-RU" sz="1700" dirty="0"/>
              <a:t>- ядра мозжечка и их связи (схема): 1 - кора большого мозга; 2 - вентролатеральное ядро таламуса; 3 - красное ядро; 4 - ядро шатра; 5 - шаровидное ядро; 6 - пробковидное ядро; 7 - зубчатое ядро; 8 - зубчато-красноядерный и зубчато-таламический пути; 9 - преддверномозжечковый путь; 10 - пути от червя мозжечка (ядра шатра) к тонкому и клиновидному ядрам, нижней оливе; 11 - передний спинномозжечковый путь; 12 - задний спинномозжечковый путь</a:t>
            </a:r>
          </a:p>
          <a:p>
            <a:r>
              <a:rPr lang="ru-RU" sz="1700" dirty="0"/>
              <a:t>•  от ретикулярной формации (ретикулоцеребеллярный путь);</a:t>
            </a:r>
          </a:p>
          <a:p>
            <a:r>
              <a:rPr lang="ru-RU" sz="1700" dirty="0"/>
              <a:t>•  от нижней оливы (оливоцеребеллярный путь)</a:t>
            </a:r>
          </a:p>
          <a:p>
            <a:endParaRPr lang="ru-RU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9288" y="948268"/>
            <a:ext cx="5720281" cy="5228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0122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20532" y="1286934"/>
            <a:ext cx="4402667" cy="4585230"/>
          </a:xfrm>
        </p:spPr>
        <p:txBody>
          <a:bodyPr/>
          <a:lstStyle/>
          <a:p>
            <a:pPr marL="0" indent="0">
              <a:buNone/>
            </a:pPr>
            <a:r>
              <a:rPr lang="ru-RU" sz="1600" dirty="0"/>
              <a:t>Желудочки мозга:</a:t>
            </a:r>
          </a:p>
          <a:p>
            <a:r>
              <a:rPr lang="ru-RU" sz="1600" dirty="0"/>
              <a:t>1 - левый боковой желудочек с лобным, затылочным и височными рогами;</a:t>
            </a:r>
          </a:p>
          <a:p>
            <a:r>
              <a:rPr lang="ru-RU" sz="1600" dirty="0"/>
              <a:t>2 - межжелудочковое отверстие; 3 - третий желудочек; 4 - сильвиев водопровод; 5 - четвертый желудочек, боковой карман</a:t>
            </a:r>
          </a:p>
          <a:p>
            <a:r>
              <a:rPr lang="ru-RU" sz="1600" dirty="0"/>
              <a:t>ножками мозга находится межножковая цистерна, кпереди от нее - цистерна перекрестка.</a:t>
            </a:r>
          </a:p>
          <a:p>
            <a:pPr marL="0" indent="0">
              <a:buNone/>
            </a:pPr>
            <a:r>
              <a:rPr lang="ru-RU" sz="1600" dirty="0"/>
              <a:t>Пути ликвороциркуляции:</a:t>
            </a:r>
          </a:p>
          <a:p>
            <a:r>
              <a:rPr lang="ru-RU" sz="1600" dirty="0"/>
              <a:t>1 - корешок спинномозгового нерва;</a:t>
            </a:r>
          </a:p>
          <a:p>
            <a:r>
              <a:rPr lang="ru-RU" sz="1600" dirty="0"/>
              <a:t>2 - арахноидальная ворсинка; 3 - эпидуральные вены; 4 - окружающая цистерна; 5 - межножковая цистерна; 6 - хиазмальная цистерна; 7 - арахноидальные ворсины; 8 - хориодальное сплетение; 9 - мозжечково-медуллярная цистерна</a:t>
            </a:r>
          </a:p>
          <a:p>
            <a:endParaRPr lang="ru-RU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1479" y="274814"/>
            <a:ext cx="3889588" cy="581970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22" y="535883"/>
            <a:ext cx="3420534" cy="38329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7357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Спинной мозг и его сегменты</a:t>
            </a:r>
            <a:endParaRPr lang="ru-RU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412" y="81674"/>
            <a:ext cx="2955388" cy="6637867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2947" y="2757479"/>
            <a:ext cx="6372582" cy="2537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2677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494" y="365125"/>
            <a:ext cx="11222979" cy="5892544"/>
          </a:xfrm>
        </p:spPr>
      </p:pic>
    </p:spTree>
    <p:extLst>
      <p:ext uri="{BB962C8B-B14F-4D97-AF65-F5344CB8AC3E}">
        <p14:creationId xmlns:p14="http://schemas.microsoft.com/office/powerpoint/2010/main" val="17950334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Литература 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1. Гусев Е. И. Неврология и нейрохирургия [Комплект] : учебник: в 2 т. Т.2 : Нейрохирургия / ред.: А. Н. Коновалов, А. В. Козлов. - 2-е изд.,испр.и доп. - М. : ГЭОТАР-Медиа, 2009. - 420 с. : ил. 1,0 5</a:t>
            </a:r>
          </a:p>
          <a:p>
            <a:r>
              <a:rPr lang="ru-RU" dirty="0"/>
              <a:t>2. Можаев С. В. Нейрохирургия: учебник / С. В. Можаев, А. А. Скоромец, Т. А. Скоромец. - 2-е изд., перераб. и доп. - М. : ГЭОТАР-Медиа, 2009. - 480 с. : ил..</a:t>
            </a:r>
          </a:p>
          <a:p>
            <a:r>
              <a:rPr lang="ru-RU" dirty="0"/>
              <a:t>3. Лекции по нейрохирургии : учебник / ред. В. В. Крылов. - М. : Авторская академия : Товарищество научных изданий КМК, 2007. - 234 с. : ил.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44420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400</Words>
  <Application>Microsoft Office PowerPoint</Application>
  <PresentationFormat>Widescreen</PresentationFormat>
  <Paragraphs>31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Arial</vt:lpstr>
      <vt:lpstr>Calibri</vt:lpstr>
      <vt:lpstr>Calibri Light</vt:lpstr>
      <vt:lpstr>Times New Roman, serif</vt:lpstr>
      <vt:lpstr>Wingdings</vt:lpstr>
      <vt:lpstr>Office Theme</vt:lpstr>
      <vt:lpstr>PowerPoint Presentation</vt:lpstr>
      <vt:lpstr>ЦЕЛЬ ЛЕКЦИИ</vt:lpstr>
      <vt:lpstr>PowerPoint Presentation</vt:lpstr>
      <vt:lpstr>PowerPoint Presentation</vt:lpstr>
      <vt:lpstr>PowerPoint Presentation</vt:lpstr>
      <vt:lpstr>Поверхность полушарий головного мозга</vt:lpstr>
      <vt:lpstr>Фронтальный срез головного мозга на уровне сосцевидных тел: I - межполушарная продольная щель; 2 - свод; 3 - мозолистое тело; 4 - сосудистое сплетение бокового желудочка; 5 - лучистость мозолистого тела; 6 - медиальное ядро таламуса; 7 - хвост хвостатого ядра; 8 - гиппокамп; 9 - субталамическое ядро; 10 - III желудочек; II - сосцевидные тела; 12 - основание ножки мозга; 13 - миндалевидное тело; 14 - зрительный тракт; 15 - нижний рог бокового желудочка; 16 - верхняя височная борозда; 17 - ограда; 18 - островок; 19 - латеральная борозда; 20 - покрышка; 21 - скорлупа; 22 - бледный шар; 23 - внутренняя капсула; 24 - латеральные ядра таламуса; 25 - хвостатое ядро; 26 - мозговая пластинка таламуса; 27 - передние ядра таламуса </vt:lpstr>
      <vt:lpstr>Горизонтальный срез головного мозга на уровне мозолистого тела: I - колено мозолистого тела; 2 - свод; 3 - наружная капсула; 4 - самая наружная капсула; 5 - ограда; 6 - чече- вицеобразное ядро; 7 - III желудочек; 8 - внутренняя капсула; 9 - сосудистое сплетение бокового желудочка; 10 - задняя таламическая лучистость; II - шпорная борозда; 12 - продольная межполушарная щель; 13 - валик мозолистого тела; 14 - задний рог бокового желудочка; 15 - латеральные ядра таламуса; 16 - медиальные ядра таламуса; 17 - передние ядра таламуса; 18 - островок; 19 - внутренняя капсула </vt:lpstr>
      <vt:lpstr>Мозжечок </vt:lpstr>
      <vt:lpstr>PowerPoint Presentation</vt:lpstr>
      <vt:lpstr>PowerPoint Presentation</vt:lpstr>
      <vt:lpstr>PowerPoint Presentation</vt:lpstr>
      <vt:lpstr>Спинной мозг и его сегменты</vt:lpstr>
      <vt:lpstr>PowerPoint Presentation</vt:lpstr>
      <vt:lpstr>Литература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НЕЙРОАНАТОМИЯ</dc:title>
  <dc:creator>Тахи Тахи</dc:creator>
  <cp:lastModifiedBy>Тахи Тахи</cp:lastModifiedBy>
  <cp:revision>6</cp:revision>
  <dcterms:created xsi:type="dcterms:W3CDTF">2015-10-02T10:07:07Z</dcterms:created>
  <dcterms:modified xsi:type="dcterms:W3CDTF">2016-10-12T14:11:04Z</dcterms:modified>
</cp:coreProperties>
</file>