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57" r:id="rId4"/>
    <p:sldId id="271" r:id="rId5"/>
    <p:sldId id="258" r:id="rId6"/>
    <p:sldId id="259" r:id="rId7"/>
    <p:sldId id="260" r:id="rId8"/>
    <p:sldId id="268" r:id="rId9"/>
    <p:sldId id="261" r:id="rId10"/>
    <p:sldId id="269" r:id="rId11"/>
    <p:sldId id="262" r:id="rId12"/>
    <p:sldId id="263" r:id="rId13"/>
    <p:sldId id="264" r:id="rId14"/>
    <p:sldId id="265" r:id="rId15"/>
    <p:sldId id="272" r:id="rId1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40A47DA4-8DC5-4529-885B-4461B27AABE1}"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1650459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40A47DA4-8DC5-4529-885B-4461B27AABE1}"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3755530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A47DA4-8DC5-4529-885B-4461B27AABE1}"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2207367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40A47DA4-8DC5-4529-885B-4461B27AABE1}" type="datetimeFigureOut">
              <a:rPr lang="ru-RU" smtClean="0"/>
              <a:t>12.10.2016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2483269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40A47DA4-8DC5-4529-885B-4461B27AABE1}" type="datetimeFigureOut">
              <a:rPr lang="ru-RU" smtClean="0"/>
              <a:t>12.10.2016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16313543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40A47DA4-8DC5-4529-885B-4461B27AABE1}" type="datetimeFigureOut">
              <a:rPr lang="ru-RU" smtClean="0"/>
              <a:t>12.10.2016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6992850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A47DA4-8DC5-4529-885B-4461B27AABE1}" type="datetimeFigureOut">
              <a:rPr lang="ru-RU" smtClean="0"/>
              <a:t>12.10.2016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3874616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A47DA4-8DC5-4529-885B-4461B27AABE1}" type="datetimeFigureOut">
              <a:rPr lang="ru-RU" smtClean="0"/>
              <a:t>12.10.2016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4124620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A47DA4-8DC5-4529-885B-4461B27AABE1}" type="datetimeFigureOut">
              <a:rPr lang="ru-RU" smtClean="0"/>
              <a:t>12.10.2016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22232656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40A47DA4-8DC5-4529-885B-4461B27AABE1}"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2045191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40A47DA4-8DC5-4529-885B-4461B27AABE1}"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2C10DCC-A24C-44E1-80FB-5BFCC88DAF56}" type="slidenum">
              <a:rPr lang="ru-RU" smtClean="0"/>
              <a:t>‹#›</a:t>
            </a:fld>
            <a:endParaRPr lang="ru-RU"/>
          </a:p>
        </p:txBody>
      </p:sp>
    </p:spTree>
    <p:extLst>
      <p:ext uri="{BB962C8B-B14F-4D97-AF65-F5344CB8AC3E}">
        <p14:creationId xmlns:p14="http://schemas.microsoft.com/office/powerpoint/2010/main" val="18491154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A47DA4-8DC5-4529-885B-4461B27AABE1}" type="datetimeFigureOut">
              <a:rPr lang="ru-RU" smtClean="0"/>
              <a:t>12.10.2016</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C10DCC-A24C-44E1-80FB-5BFCC88DAF56}" type="slidenum">
              <a:rPr lang="ru-RU" smtClean="0"/>
              <a:t>‹#›</a:t>
            </a:fld>
            <a:endParaRPr lang="ru-RU"/>
          </a:p>
        </p:txBody>
      </p:sp>
    </p:spTree>
    <p:extLst>
      <p:ext uri="{BB962C8B-B14F-4D97-AF65-F5344CB8AC3E}">
        <p14:creationId xmlns:p14="http://schemas.microsoft.com/office/powerpoint/2010/main" val="11357264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ru-RU" dirty="0"/>
              <a:t>Травма позвоночника и спинного мозга.</a:t>
            </a:r>
          </a:p>
        </p:txBody>
      </p:sp>
      <p:sp>
        <p:nvSpPr>
          <p:cNvPr id="3" name="Subtitle 2"/>
          <p:cNvSpPr>
            <a:spLocks noGrp="1"/>
          </p:cNvSpPr>
          <p:nvPr>
            <p:ph type="subTitle" idx="1"/>
          </p:nvPr>
        </p:nvSpPr>
        <p:spPr/>
        <p:txBody>
          <a:bodyPr/>
          <a:lstStyle/>
          <a:p>
            <a:r>
              <a:rPr lang="ru-RU" dirty="0" smtClean="0"/>
              <a:t>Кафедра нейрохирургии НГМУ</a:t>
            </a:r>
            <a:endParaRPr lang="ru-RU" dirty="0"/>
          </a:p>
        </p:txBody>
      </p:sp>
    </p:spTree>
    <p:extLst>
      <p:ext uri="{BB962C8B-B14F-4D97-AF65-F5344CB8AC3E}">
        <p14:creationId xmlns:p14="http://schemas.microsoft.com/office/powerpoint/2010/main" val="27537953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Цель лекции – рассмотреть спинальную травму.</a:t>
            </a:r>
            <a:endParaRPr lang="ru-RU" dirty="0"/>
          </a:p>
        </p:txBody>
      </p:sp>
      <p:sp>
        <p:nvSpPr>
          <p:cNvPr id="3" name="Content Placeholder 2"/>
          <p:cNvSpPr>
            <a:spLocks noGrp="1"/>
          </p:cNvSpPr>
          <p:nvPr>
            <p:ph idx="1"/>
          </p:nvPr>
        </p:nvSpPr>
        <p:spPr/>
        <p:txBody>
          <a:bodyPr/>
          <a:lstStyle/>
          <a:p>
            <a:endParaRPr lang="ru-RU"/>
          </a:p>
        </p:txBody>
      </p:sp>
    </p:spTree>
    <p:extLst>
      <p:ext uri="{BB962C8B-B14F-4D97-AF65-F5344CB8AC3E}">
        <p14:creationId xmlns:p14="http://schemas.microsoft.com/office/powerpoint/2010/main" val="4110695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задачи</a:t>
            </a:r>
            <a:endParaRPr lang="ru-RU" dirty="0"/>
          </a:p>
        </p:txBody>
      </p:sp>
      <p:sp>
        <p:nvSpPr>
          <p:cNvPr id="3" name="Content Placeholder 2"/>
          <p:cNvSpPr>
            <a:spLocks noGrp="1"/>
          </p:cNvSpPr>
          <p:nvPr>
            <p:ph idx="1"/>
          </p:nvPr>
        </p:nvSpPr>
        <p:spPr>
          <a:xfrm>
            <a:off x="838200" y="1825625"/>
            <a:ext cx="3811073" cy="4351338"/>
          </a:xfrm>
        </p:spPr>
        <p:txBody>
          <a:bodyPr>
            <a:normAutofit/>
          </a:bodyPr>
          <a:lstStyle/>
          <a:p>
            <a:r>
              <a:rPr lang="ru-RU" sz="3600" dirty="0" smtClean="0"/>
              <a:t>Изучение  эпидемиологии, этиологии, патогенеза, клиники повреждений позвоночника и спинного мозга</a:t>
            </a:r>
            <a:endParaRPr lang="ru-RU" sz="36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40946" y="137489"/>
            <a:ext cx="5833674" cy="6591722"/>
          </a:xfrm>
          <a:prstGeom prst="rect">
            <a:avLst/>
          </a:prstGeom>
        </p:spPr>
      </p:pic>
    </p:spTree>
    <p:extLst>
      <p:ext uri="{BB962C8B-B14F-4D97-AF65-F5344CB8AC3E}">
        <p14:creationId xmlns:p14="http://schemas.microsoft.com/office/powerpoint/2010/main" val="19048622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план</a:t>
            </a:r>
            <a:endParaRPr lang="ru-RU" dirty="0"/>
          </a:p>
        </p:txBody>
      </p:sp>
      <p:sp>
        <p:nvSpPr>
          <p:cNvPr id="3" name="Content Placeholder 2"/>
          <p:cNvSpPr>
            <a:spLocks noGrp="1"/>
          </p:cNvSpPr>
          <p:nvPr>
            <p:ph idx="1"/>
          </p:nvPr>
        </p:nvSpPr>
        <p:spPr/>
        <p:txBody>
          <a:bodyPr/>
          <a:lstStyle/>
          <a:p>
            <a:r>
              <a:rPr lang="ru-RU" dirty="0" smtClean="0"/>
              <a:t>Эпидемиология</a:t>
            </a:r>
          </a:p>
          <a:p>
            <a:r>
              <a:rPr lang="ru-RU" smtClean="0"/>
              <a:t>классификация</a:t>
            </a:r>
            <a:endParaRPr lang="ru-RU" dirty="0" smtClean="0"/>
          </a:p>
          <a:p>
            <a:r>
              <a:rPr lang="ru-RU" dirty="0" smtClean="0"/>
              <a:t>Клиника</a:t>
            </a:r>
          </a:p>
          <a:p>
            <a:pPr marL="0" indent="0">
              <a:buNone/>
            </a:pPr>
            <a:endParaRPr lang="ru-RU" dirty="0"/>
          </a:p>
        </p:txBody>
      </p:sp>
    </p:spTree>
    <p:extLst>
      <p:ext uri="{BB962C8B-B14F-4D97-AF65-F5344CB8AC3E}">
        <p14:creationId xmlns:p14="http://schemas.microsoft.com/office/powerpoint/2010/main" val="25929349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3197" y="370312"/>
            <a:ext cx="10515600" cy="6487688"/>
          </a:xfrm>
        </p:spPr>
        <p:txBody>
          <a:bodyPr>
            <a:normAutofit fontScale="70000" lnSpcReduction="20000"/>
          </a:bodyPr>
          <a:lstStyle/>
          <a:p>
            <a:r>
              <a:rPr lang="ru-RU" dirty="0"/>
              <a:t>Травматические повреждения позвоночника и спинного мозга встречаются существенно реже, чем ЧМТ. У взрослых частота СМТ составляет 5 на 100 тыс. населения в год, у детей она еще ниже (менее 1 на 100 тыс. населения в год), но у детей СМТ чаще ассоциирована с политравмой и протекает тяжелее, с худшим прогнозом. В России примерно 80% пострадавших составляют мужчины в возрасте до 30 лет. Поскольку сегодня большинство пострадавших даже с тяжелой СМТ выживают, число лиц с последствиями СМТ в популяции развитых стран составляет примерно 90 на 100 тыс. населения (для России сегодня - это примерно 130 тыс. человек, из них 13 тыс. - с параплегией или тетраплегией). Социальную значимость проблемы трудно переоценить.</a:t>
            </a:r>
          </a:p>
          <a:p>
            <a:r>
              <a:rPr lang="ru-RU" dirty="0"/>
              <a:t>Основная причина СМТ - дорожно-транспортные происшествия (50% случаев). Далее следуют травмы спортивные и связанные с активным отдыхом (25%, из них </a:t>
            </a:r>
            <a:r>
              <a:rPr lang="ru-RU" baseline="30000" dirty="0"/>
              <a:t>2</a:t>
            </a:r>
            <a:r>
              <a:rPr lang="ru-RU" dirty="0"/>
              <a:t>/</a:t>
            </a:r>
            <a:r>
              <a:rPr lang="ru-RU" baseline="-25000" dirty="0"/>
              <a:t>3</a:t>
            </a:r>
            <a:r>
              <a:rPr lang="ru-RU" dirty="0"/>
              <a:t> - это повреждения шейного отдела позвоночника и спинного мозга, полученные при нырянии в мелком месте). Примерно по 10% составляют травмы производственные и полученные в результате противоправных действий, и 5% - полученные при падении с высоты, в природных катаклизмах и т.д.</a:t>
            </a:r>
          </a:p>
          <a:p>
            <a:r>
              <a:rPr lang="ru-RU" dirty="0"/>
              <a:t>Чаще всего повреждается шейный отдел позвоночника (55%), реже - грудной (30%), еще реже - </a:t>
            </a:r>
            <a:r>
              <a:rPr lang="ru-RU" dirty="0" smtClean="0"/>
              <a:t>пояснично-крестцовый (15</a:t>
            </a:r>
            <a:r>
              <a:rPr lang="ru-RU" dirty="0"/>
              <a:t>%).</a:t>
            </a:r>
          </a:p>
          <a:p>
            <a:r>
              <a:rPr lang="ru-RU" dirty="0"/>
              <a:t>Повреждение спинного мозга и его корешков встречается примерно в 20% случаев СМТ. Такие травмы </a:t>
            </a:r>
            <a:r>
              <a:rPr lang="ru-RU" dirty="0" smtClean="0"/>
              <a:t>называют </a:t>
            </a:r>
            <a:r>
              <a:rPr lang="ru-RU" i="1" dirty="0" smtClean="0"/>
              <a:t>осложненными</a:t>
            </a:r>
            <a:r>
              <a:rPr lang="ru-RU" i="1" dirty="0"/>
              <a:t>.</a:t>
            </a:r>
            <a:endParaRPr lang="ru-RU" dirty="0"/>
          </a:p>
          <a:p>
            <a:r>
              <a:rPr lang="ru-RU" i="1" dirty="0"/>
              <a:t>Уровень повреждения </a:t>
            </a:r>
            <a:r>
              <a:rPr lang="ru-RU" dirty="0"/>
              <a:t>(поражения) </a:t>
            </a:r>
            <a:r>
              <a:rPr lang="ru-RU" i="1" dirty="0"/>
              <a:t>спинного мозга </a:t>
            </a:r>
            <a:r>
              <a:rPr lang="ru-RU" dirty="0"/>
              <a:t>оценивают по нижнему сегменту, в дерматоме которого сохранилась чувствительность и хотя бы минимальные произвольные движения. Часто, но не всегда, этот уровень соответствует установленному уровню повреждения позвоночника. Не следует в оценке уровня повреждения спинного мозга ориентироваться на патологические рефлексы (Бабинского, Россолимо, Оппенгейма, защитные и синкинезии), их рефлекторная дуга может проходить ниже уровня полного повреждения спинного мозга.</a:t>
            </a:r>
          </a:p>
          <a:p>
            <a:endParaRPr lang="ru-RU" dirty="0"/>
          </a:p>
        </p:txBody>
      </p:sp>
    </p:spTree>
    <p:extLst>
      <p:ext uri="{BB962C8B-B14F-4D97-AF65-F5344CB8AC3E}">
        <p14:creationId xmlns:p14="http://schemas.microsoft.com/office/powerpoint/2010/main" val="33319099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92500" lnSpcReduction="10000"/>
          </a:bodyPr>
          <a:lstStyle/>
          <a:p>
            <a:r>
              <a:rPr lang="ru-RU" dirty="0" smtClean="0"/>
              <a:t>Выделяют </a:t>
            </a:r>
            <a:r>
              <a:rPr lang="ru-RU" i="1" dirty="0" smtClean="0"/>
              <a:t>полное </a:t>
            </a:r>
            <a:r>
              <a:rPr lang="ru-RU" dirty="0" smtClean="0"/>
              <a:t>и </a:t>
            </a:r>
            <a:r>
              <a:rPr lang="ru-RU" i="1" dirty="0" smtClean="0"/>
              <a:t>неполное повреждение спинного мозга. </a:t>
            </a:r>
            <a:r>
              <a:rPr lang="ru-RU" dirty="0" smtClean="0"/>
              <a:t>При полном повреждении (группа А по шкале Frankel) отсутствуют чувствительность и произвольные движения ниже уровня поражения. Обычно в такой ситуации спинной мозг бывает анатомически разрушен. При неполном повреждении (группы B, C, D по шкале Frankel) нарушения чувствительности и движений выражены в большей или меньшей степени; группа E соответствует норме.</a:t>
            </a:r>
          </a:p>
          <a:p>
            <a:endParaRPr lang="ru-RU" dirty="0" smtClean="0"/>
          </a:p>
          <a:p>
            <a:r>
              <a:rPr lang="ru-RU" dirty="0" smtClean="0"/>
              <a:t>Повреждения </a:t>
            </a:r>
            <a:r>
              <a:rPr lang="ru-RU" dirty="0"/>
              <a:t>позвоночника и спинного мозга подразделяются на </a:t>
            </a:r>
            <a:r>
              <a:rPr lang="ru-RU" i="1" dirty="0"/>
              <a:t>открытые, </a:t>
            </a:r>
            <a:r>
              <a:rPr lang="ru-RU" dirty="0"/>
              <a:t>при которых нарушается целостность кожного покрова и подлежащих мягких тканей, и </a:t>
            </a:r>
            <a:r>
              <a:rPr lang="ru-RU" i="1" dirty="0"/>
              <a:t>закрытые, </a:t>
            </a:r>
            <a:r>
              <a:rPr lang="ru-RU" dirty="0"/>
              <a:t>при которых эти повреждения отсутствуют. В мирное время преобладает </a:t>
            </a:r>
            <a:r>
              <a:rPr lang="ru-RU" dirty="0" smtClean="0"/>
              <a:t>закрытая СМТ</a:t>
            </a:r>
            <a:endParaRPr lang="ru-RU" dirty="0"/>
          </a:p>
          <a:p>
            <a:endParaRPr lang="ru-RU" dirty="0"/>
          </a:p>
        </p:txBody>
      </p:sp>
    </p:spTree>
    <p:extLst>
      <p:ext uri="{BB962C8B-B14F-4D97-AF65-F5344CB8AC3E}">
        <p14:creationId xmlns:p14="http://schemas.microsoft.com/office/powerpoint/2010/main" val="33691998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a:t>Шкала оценки нарушения функций спинного мозга (Frankel)</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65393463"/>
              </p:ext>
            </p:extLst>
          </p:nvPr>
        </p:nvGraphicFramePr>
        <p:xfrm>
          <a:off x="695458" y="1893865"/>
          <a:ext cx="10457646" cy="4403905"/>
        </p:xfrm>
        <a:graphic>
          <a:graphicData uri="http://schemas.openxmlformats.org/drawingml/2006/table">
            <a:tbl>
              <a:tblPr/>
              <a:tblGrid>
                <a:gridCol w="3485882"/>
                <a:gridCol w="3485882"/>
                <a:gridCol w="3485882"/>
              </a:tblGrid>
              <a:tr h="704625">
                <a:tc>
                  <a:txBody>
                    <a:bodyPr/>
                    <a:lstStyle/>
                    <a:p>
                      <a:r>
                        <a:rPr lang="ru-RU" sz="1400"/>
                        <a:t>Полное поражение</a:t>
                      </a:r>
                    </a:p>
                  </a:txBody>
                  <a:tcPr marL="0" marR="0" marT="0" marB="0" anchor="ctr">
                    <a:lnL>
                      <a:noFill/>
                    </a:lnL>
                    <a:lnR>
                      <a:noFill/>
                    </a:lnR>
                    <a:lnT>
                      <a:noFill/>
                    </a:lnT>
                    <a:lnB>
                      <a:noFill/>
                    </a:lnB>
                  </a:tcPr>
                </a:tc>
                <a:tc>
                  <a:txBody>
                    <a:bodyPr/>
                    <a:lstStyle/>
                    <a:p>
                      <a:r>
                        <a:rPr lang="ru-RU" sz="1400"/>
                        <a:t>А</a:t>
                      </a:r>
                    </a:p>
                  </a:txBody>
                  <a:tcPr marL="0" marR="0" marT="0" marB="0" anchor="ctr">
                    <a:lnL>
                      <a:noFill/>
                    </a:lnL>
                    <a:lnR>
                      <a:noFill/>
                    </a:lnR>
                    <a:lnT>
                      <a:noFill/>
                    </a:lnT>
                    <a:lnB>
                      <a:noFill/>
                    </a:lnB>
                  </a:tcPr>
                </a:tc>
                <a:tc>
                  <a:txBody>
                    <a:bodyPr/>
                    <a:lstStyle/>
                    <a:p>
                      <a:r>
                        <a:rPr lang="ru-RU" sz="1400"/>
                        <a:t>Нет произвольных движений и чувствительности ниже уровня поражения</a:t>
                      </a:r>
                    </a:p>
                  </a:txBody>
                  <a:tcPr marL="0" marR="0" marT="0" marB="0" anchor="ctr">
                    <a:lnL>
                      <a:noFill/>
                    </a:lnL>
                    <a:lnR>
                      <a:noFill/>
                    </a:lnR>
                    <a:lnT>
                      <a:noFill/>
                    </a:lnT>
                    <a:lnB>
                      <a:noFill/>
                    </a:lnB>
                  </a:tcPr>
                </a:tc>
              </a:tr>
              <a:tr h="704625">
                <a:tc>
                  <a:txBody>
                    <a:bodyPr/>
                    <a:lstStyle/>
                    <a:p>
                      <a:r>
                        <a:rPr lang="ru-RU" sz="1400"/>
                        <a:t>Сохранна только чувствительность</a:t>
                      </a:r>
                    </a:p>
                  </a:txBody>
                  <a:tcPr marL="0" marR="0" marT="0" marB="0" anchor="ctr">
                    <a:lnL>
                      <a:noFill/>
                    </a:lnL>
                    <a:lnR>
                      <a:noFill/>
                    </a:lnR>
                    <a:lnT>
                      <a:noFill/>
                    </a:lnT>
                    <a:lnB>
                      <a:noFill/>
                    </a:lnB>
                  </a:tcPr>
                </a:tc>
                <a:tc>
                  <a:txBody>
                    <a:bodyPr/>
                    <a:lstStyle/>
                    <a:p>
                      <a:r>
                        <a:rPr lang="az-Latn-AZ" sz="1400"/>
                        <a:t>B</a:t>
                      </a:r>
                    </a:p>
                  </a:txBody>
                  <a:tcPr marL="0" marR="0" marT="0" marB="0" anchor="ctr">
                    <a:lnL>
                      <a:noFill/>
                    </a:lnL>
                    <a:lnR>
                      <a:noFill/>
                    </a:lnR>
                    <a:lnT>
                      <a:noFill/>
                    </a:lnT>
                    <a:lnB>
                      <a:noFill/>
                    </a:lnB>
                  </a:tcPr>
                </a:tc>
                <a:tc>
                  <a:txBody>
                    <a:bodyPr/>
                    <a:lstStyle/>
                    <a:p>
                      <a:r>
                        <a:rPr lang="ru-RU" sz="1400"/>
                        <a:t>Ниже уровня поражения нет произвольных движений, сохранна чувствительность</a:t>
                      </a:r>
                    </a:p>
                  </a:txBody>
                  <a:tcPr marL="0" marR="0" marT="0" marB="0" anchor="ctr">
                    <a:lnL>
                      <a:noFill/>
                    </a:lnL>
                    <a:lnR>
                      <a:noFill/>
                    </a:lnR>
                    <a:lnT>
                      <a:noFill/>
                    </a:lnT>
                    <a:lnB>
                      <a:noFill/>
                    </a:lnB>
                  </a:tcPr>
                </a:tc>
              </a:tr>
              <a:tr h="1233093">
                <a:tc>
                  <a:txBody>
                    <a:bodyPr/>
                    <a:lstStyle/>
                    <a:p>
                      <a:r>
                        <a:rPr lang="ru-RU" sz="1400"/>
                        <a:t>Движения сохранны, но нефункциональны</a:t>
                      </a:r>
                    </a:p>
                  </a:txBody>
                  <a:tcPr marL="0" marR="0" marT="0" marB="0" anchor="ctr">
                    <a:lnL>
                      <a:noFill/>
                    </a:lnL>
                    <a:lnR>
                      <a:noFill/>
                    </a:lnR>
                    <a:lnT>
                      <a:noFill/>
                    </a:lnT>
                    <a:lnB>
                      <a:noFill/>
                    </a:lnB>
                  </a:tcPr>
                </a:tc>
                <a:tc>
                  <a:txBody>
                    <a:bodyPr/>
                    <a:lstStyle/>
                    <a:p>
                      <a:r>
                        <a:rPr lang="az-Latn-AZ" sz="1400"/>
                        <a:t>C</a:t>
                      </a:r>
                    </a:p>
                  </a:txBody>
                  <a:tcPr marL="0" marR="0" marT="0" marB="0" anchor="ctr">
                    <a:lnL>
                      <a:noFill/>
                    </a:lnL>
                    <a:lnR>
                      <a:noFill/>
                    </a:lnR>
                    <a:lnT>
                      <a:noFill/>
                    </a:lnT>
                    <a:lnB>
                      <a:noFill/>
                    </a:lnB>
                  </a:tcPr>
                </a:tc>
                <a:tc>
                  <a:txBody>
                    <a:bodyPr/>
                    <a:lstStyle/>
                    <a:p>
                      <a:r>
                        <a:rPr lang="ru-RU" sz="1400" dirty="0"/>
                        <a:t>Ниже уровня поражения есть произвольные движения, но без полезной функции. Чувствительность может быть как сохранна, так и нет</a:t>
                      </a:r>
                    </a:p>
                  </a:txBody>
                  <a:tcPr marL="0" marR="0" marT="0" marB="0" anchor="ctr">
                    <a:lnL>
                      <a:noFill/>
                    </a:lnL>
                    <a:lnR>
                      <a:noFill/>
                    </a:lnR>
                    <a:lnT>
                      <a:noFill/>
                    </a:lnT>
                    <a:lnB>
                      <a:noFill/>
                    </a:lnB>
                  </a:tcPr>
                </a:tc>
              </a:tr>
              <a:tr h="880781">
                <a:tc>
                  <a:txBody>
                    <a:bodyPr/>
                    <a:lstStyle/>
                    <a:p>
                      <a:r>
                        <a:rPr lang="ru-RU" sz="1400"/>
                        <a:t>Движения сохранны, функциональны</a:t>
                      </a:r>
                    </a:p>
                  </a:txBody>
                  <a:tcPr marL="0" marR="0" marT="0" marB="0" anchor="ctr">
                    <a:lnL>
                      <a:noFill/>
                    </a:lnL>
                    <a:lnR>
                      <a:noFill/>
                    </a:lnR>
                    <a:lnT>
                      <a:noFill/>
                    </a:lnT>
                    <a:lnB>
                      <a:noFill/>
                    </a:lnB>
                  </a:tcPr>
                </a:tc>
                <a:tc>
                  <a:txBody>
                    <a:bodyPr/>
                    <a:lstStyle/>
                    <a:p>
                      <a:r>
                        <a:rPr lang="az-Latn-AZ" sz="1400"/>
                        <a:t>D</a:t>
                      </a:r>
                    </a:p>
                  </a:txBody>
                  <a:tcPr marL="0" marR="0" marT="0" marB="0" anchor="ctr">
                    <a:lnL>
                      <a:noFill/>
                    </a:lnL>
                    <a:lnR>
                      <a:noFill/>
                    </a:lnR>
                    <a:lnT>
                      <a:noFill/>
                    </a:lnT>
                    <a:lnB>
                      <a:noFill/>
                    </a:lnB>
                  </a:tcPr>
                </a:tc>
                <a:tc>
                  <a:txBody>
                    <a:bodyPr/>
                    <a:lstStyle/>
                    <a:p>
                      <a:r>
                        <a:rPr lang="ru-RU" sz="1400"/>
                        <a:t>Функциональны полезные произвольные движения ниже уровня поражения. Различные расстройства чувствительности</a:t>
                      </a:r>
                    </a:p>
                  </a:txBody>
                  <a:tcPr marL="0" marR="0" marT="0" marB="0" anchor="ctr">
                    <a:lnL>
                      <a:noFill/>
                    </a:lnL>
                    <a:lnR>
                      <a:noFill/>
                    </a:lnR>
                    <a:lnT>
                      <a:noFill/>
                    </a:lnT>
                    <a:lnB>
                      <a:noFill/>
                    </a:lnB>
                  </a:tcPr>
                </a:tc>
              </a:tr>
              <a:tr h="880781">
                <a:tc>
                  <a:txBody>
                    <a:bodyPr/>
                    <a:lstStyle/>
                    <a:p>
                      <a:r>
                        <a:rPr lang="ru-RU" sz="1400"/>
                        <a:t>Нормальная двигательная функция</a:t>
                      </a:r>
                    </a:p>
                  </a:txBody>
                  <a:tcPr marL="0" marR="0" marT="0" marB="0" anchor="ctr">
                    <a:lnL>
                      <a:noFill/>
                    </a:lnL>
                    <a:lnR>
                      <a:noFill/>
                    </a:lnR>
                    <a:lnT>
                      <a:noFill/>
                    </a:lnT>
                    <a:lnB>
                      <a:noFill/>
                    </a:lnB>
                  </a:tcPr>
                </a:tc>
                <a:tc>
                  <a:txBody>
                    <a:bodyPr/>
                    <a:lstStyle/>
                    <a:p>
                      <a:r>
                        <a:rPr lang="az-Latn-AZ" sz="1400"/>
                        <a:t>E</a:t>
                      </a:r>
                    </a:p>
                  </a:txBody>
                  <a:tcPr marL="0" marR="0" marT="0" marB="0" anchor="ctr">
                    <a:lnL>
                      <a:noFill/>
                    </a:lnL>
                    <a:lnR>
                      <a:noFill/>
                    </a:lnR>
                    <a:lnT>
                      <a:noFill/>
                    </a:lnT>
                    <a:lnB>
                      <a:noFill/>
                    </a:lnB>
                  </a:tcPr>
                </a:tc>
                <a:tc>
                  <a:txBody>
                    <a:bodyPr/>
                    <a:lstStyle/>
                    <a:p>
                      <a:r>
                        <a:rPr lang="ru-RU" sz="1400" dirty="0"/>
                        <a:t>Движения и чувствительность ниже уровня поражения сохранны, возможны патологические рефлексы</a:t>
                      </a:r>
                    </a:p>
                  </a:txBody>
                  <a:tcPr marL="0" marR="0" marT="0" marB="0" anchor="ctr">
                    <a:lnL>
                      <a:noFill/>
                    </a:lnL>
                    <a:lnR>
                      <a:noFill/>
                    </a:lnR>
                    <a:lnT>
                      <a:noFill/>
                    </a:lnT>
                    <a:lnB>
                      <a:noFill/>
                    </a:lnB>
                  </a:tcPr>
                </a:tc>
              </a:tr>
            </a:tbl>
          </a:graphicData>
        </a:graphic>
      </p:graphicFrame>
    </p:spTree>
    <p:extLst>
      <p:ext uri="{BB962C8B-B14F-4D97-AF65-F5344CB8AC3E}">
        <p14:creationId xmlns:p14="http://schemas.microsoft.com/office/powerpoint/2010/main" val="19656801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24227" y="365125"/>
            <a:ext cx="8866747" cy="5782661"/>
          </a:xfrm>
        </p:spPr>
      </p:pic>
    </p:spTree>
    <p:extLst>
      <p:ext uri="{BB962C8B-B14F-4D97-AF65-F5344CB8AC3E}">
        <p14:creationId xmlns:p14="http://schemas.microsoft.com/office/powerpoint/2010/main" val="98377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81797"/>
          </a:xfrm>
        </p:spPr>
        <p:txBody>
          <a:bodyPr>
            <a:normAutofit/>
          </a:bodyPr>
          <a:lstStyle/>
          <a:p>
            <a:r>
              <a:rPr lang="ru-RU" sz="2400" b="1" dirty="0"/>
              <a:t>Закрытые повреждения позвоночника и спинного мозга</a:t>
            </a:r>
            <a:endParaRPr lang="ru-RU" sz="2400" dirty="0"/>
          </a:p>
        </p:txBody>
      </p:sp>
      <p:sp>
        <p:nvSpPr>
          <p:cNvPr id="3" name="Content Placeholder 2"/>
          <p:cNvSpPr>
            <a:spLocks noGrp="1"/>
          </p:cNvSpPr>
          <p:nvPr>
            <p:ph idx="1"/>
          </p:nvPr>
        </p:nvSpPr>
        <p:spPr>
          <a:xfrm>
            <a:off x="92765" y="887896"/>
            <a:ext cx="12258261" cy="6082747"/>
          </a:xfrm>
        </p:spPr>
        <p:txBody>
          <a:bodyPr>
            <a:normAutofit fontScale="32500" lnSpcReduction="20000"/>
          </a:bodyPr>
          <a:lstStyle/>
          <a:p>
            <a:r>
              <a:rPr lang="ru-RU" sz="4400" b="1" dirty="0"/>
              <a:t>Повреждения позвоночника. </a:t>
            </a:r>
            <a:r>
              <a:rPr lang="ru-RU" sz="4400" dirty="0"/>
              <a:t>Закрытые повреждения позвоночника возникают под влиянием чрезмерного сгибания, разгибания, вращения и сдавления по оси. Во многих случаях наблюдается сочетание этих механизмов (например, при так называемой хлыстовой травме шейного отдела позвоночника, когда вслед за сгибанием позвоночника возникает его разгибание).</a:t>
            </a:r>
          </a:p>
          <a:p>
            <a:pPr marL="0" indent="0">
              <a:buNone/>
            </a:pPr>
            <a:r>
              <a:rPr lang="ru-RU" sz="4400" dirty="0"/>
              <a:t>В результате воздействия этих механических сил возможны разнообразные изменения в позвоночнике:</a:t>
            </a:r>
          </a:p>
          <a:p>
            <a:pPr marL="0" indent="0">
              <a:buNone/>
            </a:pPr>
            <a:r>
              <a:rPr lang="ru-RU" sz="4400" dirty="0"/>
              <a:t>•  растяжение и разрыв связок;</a:t>
            </a:r>
          </a:p>
          <a:p>
            <a:pPr marL="0" indent="0">
              <a:buNone/>
            </a:pPr>
            <a:r>
              <a:rPr lang="ru-RU" sz="4400" dirty="0"/>
              <a:t>•  повреждение межпозвонковых дисков;</a:t>
            </a:r>
          </a:p>
          <a:p>
            <a:pPr marL="0" indent="0">
              <a:buNone/>
            </a:pPr>
            <a:r>
              <a:rPr lang="ru-RU" sz="4400" dirty="0"/>
              <a:t>•  подвывихи и вывихи позвонков;</a:t>
            </a:r>
          </a:p>
          <a:p>
            <a:pPr marL="0" indent="0">
              <a:buNone/>
            </a:pPr>
            <a:r>
              <a:rPr lang="ru-RU" sz="4400" dirty="0"/>
              <a:t>•  переломы позвонков;</a:t>
            </a:r>
          </a:p>
          <a:p>
            <a:pPr marL="0" indent="0">
              <a:buNone/>
            </a:pPr>
            <a:r>
              <a:rPr lang="ru-RU" sz="4400" dirty="0"/>
              <a:t>•  переломовывихи.</a:t>
            </a:r>
          </a:p>
          <a:p>
            <a:pPr marL="0" indent="0">
              <a:buNone/>
            </a:pPr>
            <a:r>
              <a:rPr lang="ru-RU" sz="4400" dirty="0"/>
              <a:t>Различают следующие виды переломов позвонков:</a:t>
            </a:r>
          </a:p>
          <a:p>
            <a:pPr marL="0" indent="0">
              <a:buNone/>
            </a:pPr>
            <a:r>
              <a:rPr lang="ru-RU" sz="4400" dirty="0"/>
              <a:t>•  переломы тел позвонков (компрессионные, оскольчатые, взрывные);</a:t>
            </a:r>
          </a:p>
          <a:p>
            <a:pPr marL="0" indent="0">
              <a:buNone/>
            </a:pPr>
            <a:r>
              <a:rPr lang="ru-RU" sz="4400" dirty="0"/>
              <a:t>•  переломы заднего полукольца;</a:t>
            </a:r>
          </a:p>
          <a:p>
            <a:pPr marL="0" indent="0">
              <a:buNone/>
            </a:pPr>
            <a:r>
              <a:rPr lang="ru-RU" sz="4400" dirty="0"/>
              <a:t>•  комбинированные с одновременным переломом тел, дужек, суставных и поперечных отростков;</a:t>
            </a:r>
          </a:p>
          <a:p>
            <a:pPr marL="0" indent="0">
              <a:buNone/>
            </a:pPr>
            <a:r>
              <a:rPr lang="ru-RU" sz="4400" dirty="0"/>
              <a:t>•  изолированные переломы поперечных и остистых отростков</a:t>
            </a:r>
            <a:r>
              <a:rPr lang="ru-RU" sz="4400" dirty="0" smtClean="0"/>
              <a:t>.</a:t>
            </a:r>
          </a:p>
          <a:p>
            <a:pPr marL="0" indent="0">
              <a:buNone/>
            </a:pPr>
            <a:r>
              <a:rPr lang="ru-RU" sz="4400" b="1" dirty="0" smtClean="0"/>
              <a:t>Клиническая картина повреждения позвоночника. </a:t>
            </a:r>
            <a:r>
              <a:rPr lang="ru-RU" sz="4400" dirty="0" smtClean="0"/>
              <a:t>Основное проявление перелома позвоночника - локальная болезненность, значительно усиливающаяся при нагрузке (вставании, наклонах и даже поворотах в постели). На повреждение позвоночника могут также указывать:</a:t>
            </a:r>
          </a:p>
          <a:p>
            <a:pPr marL="0" indent="0">
              <a:buNone/>
            </a:pPr>
            <a:r>
              <a:rPr lang="ru-RU" sz="4400" dirty="0" smtClean="0"/>
              <a:t>•  ссадины и гематомы;</a:t>
            </a:r>
          </a:p>
          <a:p>
            <a:pPr marL="0" indent="0">
              <a:buNone/>
            </a:pPr>
            <a:r>
              <a:rPr lang="ru-RU" sz="4400" dirty="0" smtClean="0"/>
              <a:t>•  отек и локальная болезненность мягких тканей в паравертебральной области;</a:t>
            </a:r>
          </a:p>
          <a:p>
            <a:pPr marL="0" indent="0">
              <a:buNone/>
            </a:pPr>
            <a:r>
              <a:rPr lang="ru-RU" sz="4400" dirty="0" smtClean="0"/>
              <a:t>•  болезненность при пальпации остистых отростков;</a:t>
            </a:r>
          </a:p>
          <a:p>
            <a:pPr marL="0" indent="0">
              <a:buNone/>
            </a:pPr>
            <a:r>
              <a:rPr lang="ru-RU" sz="4400" dirty="0" smtClean="0"/>
              <a:t>•  разное расстояние между вершинами остистых отростков, смещение одного или нескольких из них кпереди, кзади или в сторону от средней линии;</a:t>
            </a:r>
          </a:p>
          <a:p>
            <a:pPr marL="0" indent="0">
              <a:buNone/>
            </a:pPr>
            <a:r>
              <a:rPr lang="ru-RU" sz="4400" dirty="0" smtClean="0"/>
              <a:t>•  угловое изменение оси позвоночника (травматический сколиоз, кифоз или лордоз).</a:t>
            </a:r>
          </a:p>
          <a:p>
            <a:pPr marL="0" indent="0">
              <a:buNone/>
            </a:pPr>
            <a:r>
              <a:rPr lang="ru-RU" sz="4400" dirty="0" smtClean="0"/>
              <a:t>При переломе нижнегрудного и поясничного отделов позвоночника даже без повреждения спинного мозга может развиваться парез кишечника, обусловленный забрюшинной гематомой (сдавливающей сосуды и нервы брыжейки).</a:t>
            </a:r>
          </a:p>
          <a:p>
            <a:pPr marL="0" indent="0">
              <a:buNone/>
            </a:pPr>
            <a:endParaRPr lang="ru-RU" dirty="0"/>
          </a:p>
          <a:p>
            <a:endParaRPr lang="ru-RU" dirty="0"/>
          </a:p>
        </p:txBody>
      </p:sp>
    </p:spTree>
    <p:extLst>
      <p:ext uri="{BB962C8B-B14F-4D97-AF65-F5344CB8AC3E}">
        <p14:creationId xmlns:p14="http://schemas.microsoft.com/office/powerpoint/2010/main" val="14955776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39888" y="464165"/>
            <a:ext cx="9917001" cy="5983818"/>
          </a:xfrm>
        </p:spPr>
      </p:pic>
    </p:spTree>
    <p:extLst>
      <p:ext uri="{BB962C8B-B14F-4D97-AF65-F5344CB8AC3E}">
        <p14:creationId xmlns:p14="http://schemas.microsoft.com/office/powerpoint/2010/main" val="39247286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77500" lnSpcReduction="20000"/>
          </a:bodyPr>
          <a:lstStyle/>
          <a:p>
            <a:r>
              <a:rPr lang="ru-RU" dirty="0"/>
              <a:t>Принципиальное значение имеет отнесение повреждения позвоночника к </a:t>
            </a:r>
            <a:r>
              <a:rPr lang="ru-RU" i="1" dirty="0"/>
              <a:t>стабильному </a:t>
            </a:r>
            <a:r>
              <a:rPr lang="ru-RU" dirty="0"/>
              <a:t>или </a:t>
            </a:r>
            <a:r>
              <a:rPr lang="ru-RU" i="1" dirty="0"/>
              <a:t>нестабильному. </a:t>
            </a:r>
            <a:r>
              <a:rPr lang="ru-RU" dirty="0"/>
              <a:t>Под стабильностью позвоночника понимают способность его структур ограничивать их взаимное смещение, чтобы оно при физиологических нагрузках не приводило к повреждению или раздражению спинного мозга и его корешков. Нестабильные повреждения позвоночника обычно связаны с разрывом связок, фиброзного кольца, множественным разрушением костных структур и чреваты дополнительной травматизацией спинного мозга даже при незначительных движениях в пораженном сегменте.</a:t>
            </a:r>
          </a:p>
          <a:p>
            <a:r>
              <a:rPr lang="ru-RU" dirty="0"/>
              <a:t>Проще понять причины возникновения нестабильности позвоночника, если обратиться к концепции </a:t>
            </a:r>
            <a:r>
              <a:rPr lang="ru-RU" dirty="0" smtClean="0"/>
              <a:t>Дениса, </a:t>
            </a:r>
            <a:r>
              <a:rPr lang="ru-RU" dirty="0"/>
              <a:t>выделяющего 3 опорные системы (столба) позвоночника: </a:t>
            </a:r>
            <a:r>
              <a:rPr lang="ru-RU" i="1" dirty="0"/>
              <a:t>передний </a:t>
            </a:r>
            <a:r>
              <a:rPr lang="ru-RU" dirty="0"/>
              <a:t>опорный комплекс (столб) включает в себя переднюю продольную связку и передний сегмент тела позвонка; </a:t>
            </a:r>
            <a:r>
              <a:rPr lang="ru-RU" i="1" dirty="0"/>
              <a:t>средний </a:t>
            </a:r>
            <a:r>
              <a:rPr lang="ru-RU" dirty="0"/>
              <a:t>столб объединяет заднюю продольную связку и задний сегмент тела позвонка; </a:t>
            </a:r>
            <a:r>
              <a:rPr lang="ru-RU" i="1" dirty="0"/>
              <a:t>задний </a:t>
            </a:r>
            <a:r>
              <a:rPr lang="ru-RU" dirty="0"/>
              <a:t>столб - суставные отростки, дужки с желтыми связками и остистые отростки с их связочным аппаратом. Нарушение целостности двух из упомянутых опорных комплексов (столбов), как правило, приводит к нестабильности позвоночника.</a:t>
            </a:r>
          </a:p>
          <a:p>
            <a:endParaRPr lang="ru-RU" dirty="0"/>
          </a:p>
        </p:txBody>
      </p:sp>
    </p:spTree>
    <p:extLst>
      <p:ext uri="{BB962C8B-B14F-4D97-AF65-F5344CB8AC3E}">
        <p14:creationId xmlns:p14="http://schemas.microsoft.com/office/powerpoint/2010/main" val="20654919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Повреждения спинного мозга. </a:t>
            </a:r>
            <a:endParaRPr lang="ru-RU" dirty="0"/>
          </a:p>
        </p:txBody>
      </p:sp>
      <p:sp>
        <p:nvSpPr>
          <p:cNvPr id="3" name="Content Placeholder 2"/>
          <p:cNvSpPr>
            <a:spLocks noGrp="1"/>
          </p:cNvSpPr>
          <p:nvPr>
            <p:ph idx="1"/>
          </p:nvPr>
        </p:nvSpPr>
        <p:spPr/>
        <p:txBody>
          <a:bodyPr>
            <a:normAutofit fontScale="62500" lnSpcReduction="20000"/>
          </a:bodyPr>
          <a:lstStyle/>
          <a:p>
            <a:r>
              <a:rPr lang="ru-RU" dirty="0" smtClean="0"/>
              <a:t>По </a:t>
            </a:r>
            <a:r>
              <a:rPr lang="ru-RU" dirty="0"/>
              <a:t>виду травмы спинного мозга выделяют его </a:t>
            </a:r>
            <a:r>
              <a:rPr lang="ru-RU" i="1" dirty="0"/>
              <a:t>сотрясение, ушиб, сдавление </a:t>
            </a:r>
            <a:r>
              <a:rPr lang="ru-RU" dirty="0"/>
              <a:t>и </a:t>
            </a:r>
            <a:r>
              <a:rPr lang="ru-RU" i="1" dirty="0"/>
              <a:t>нарушение анатомической целостности </a:t>
            </a:r>
            <a:r>
              <a:rPr lang="ru-RU" dirty="0"/>
              <a:t>(частичный или полный разрыв спинного мозга); часто эти механизмы сочетаются (например, ушиб с разрывом сосудов и кровоизлиянием - гематомиелией, вызывающей непосредственное повреждение аксонов и клеток спинного мозга). Наиболее тяжелой формой локального поражения спинного мозга является его полный анатомический перерыв с диастазом концов в месте повреждения.</a:t>
            </a:r>
          </a:p>
          <a:p>
            <a:r>
              <a:rPr lang="ru-RU" dirty="0"/>
              <a:t>Основное значение для судьбы больного имеет степень повреждения спинного мозга и его корешков. Это повреждение может происходить как в момент травмы (что неизлечимо), так и в последующем периоде, когда профилактика вторичных повреждений спинного мозга потенциально возможна.</a:t>
            </a:r>
          </a:p>
          <a:p>
            <a:r>
              <a:rPr lang="ru-RU" dirty="0"/>
              <a:t>На сегодня не существует способов восстановления функции анатомически поврежденных нейронов и клеток спинного мозга. Задача лечения СМТ - минимизация вторичных повреждений спинного мозга и обеспечение оптимальных условий для восстановления нейронов и аксонов, оказавшихся в зоне нарушения кровоснабжения - «ишемической полутени».</a:t>
            </a:r>
          </a:p>
          <a:p>
            <a:r>
              <a:rPr lang="ru-RU" dirty="0"/>
              <a:t>Частым и опасным следствием травмы спинного мозга является отек, обусловленный как повышением тканевого осмотического давления при разрушении клеточных мембран, так и нарушениями венозного оттока из-за сдавления спинно-мозговых вен (гематомами, костными отломками и т.д.) и их тромбоза. Увеличение объема спинного мозга в результате отека приводит к нарастанию локальной гипертензии и снижению перфузионного давления, что по принципу порочного круга ведет к дальнейшему нарастанию отека, ишемии и может привести к необратимому поражению всего поперечника спинного мозга.</a:t>
            </a:r>
          </a:p>
          <a:p>
            <a:endParaRPr lang="ru-RU" dirty="0"/>
          </a:p>
        </p:txBody>
      </p:sp>
    </p:spTree>
    <p:extLst>
      <p:ext uri="{BB962C8B-B14F-4D97-AF65-F5344CB8AC3E}">
        <p14:creationId xmlns:p14="http://schemas.microsoft.com/office/powerpoint/2010/main" val="21844797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198784"/>
            <a:ext cx="11741426" cy="6659216"/>
          </a:xfrm>
        </p:spPr>
        <p:txBody>
          <a:bodyPr>
            <a:noAutofit/>
          </a:bodyPr>
          <a:lstStyle/>
          <a:p>
            <a:pPr marL="0" lvl="0" indent="0" eaLnBrk="0" fontAlgn="base" hangingPunct="0">
              <a:lnSpc>
                <a:spcPct val="100000"/>
              </a:lnSpc>
              <a:spcBef>
                <a:spcPct val="0"/>
              </a:spcBef>
              <a:spcAft>
                <a:spcPct val="0"/>
              </a:spcAft>
              <a:buNone/>
            </a:pPr>
            <a:r>
              <a:rPr kumimoji="0" lang="ru-RU" altLang="ru-RU" sz="1400" b="1" i="1"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Сотрясение спинного мозга </a:t>
            </a: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встречается очень редко. Характеризуется поражением спинного мозга функционального типа при отсутствии явных структурных повреждений. Чаще наблюдаются парестезии, нарушения чувствительности ниже зоны травмы, реже - парезы и параличи, расстройства функции тазовых органов. Изредка клинические проявления бывают грубо выраженными, вплоть до картины полного повреждения спинного мозга; дифференциально-диагностическим критерием является полный регресс симптоматики в течение суток.Цереброспинальная жидкость при сотрясении спинного мозга не изменена, проходимость субарахноидального пространства не нарушена. Изменения в спинном мозгу при МРТ не выявляются.</a:t>
            </a:r>
          </a:p>
          <a:p>
            <a:pPr marL="0" lvl="0" indent="0" eaLnBrk="0" fontAlgn="base" hangingPunct="0">
              <a:lnSpc>
                <a:spcPct val="100000"/>
              </a:lnSpc>
              <a:spcBef>
                <a:spcPct val="0"/>
              </a:spcBef>
              <a:spcAft>
                <a:spcPct val="0"/>
              </a:spcAft>
              <a:buNone/>
            </a:pPr>
            <a:r>
              <a:rPr kumimoji="0" lang="ru-RU" altLang="ru-RU" sz="1400" b="1" i="1"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Ушиб спинного мозга </a:t>
            </a: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наиболее частый вид поражения при закрытых и непроникающих травмах спинного мозга. Ушиб возникает при переломе позвонка с его смещением, пролапсе межпозвонкового диска, подвывихе позвонка. При ушибе спинного мозга всегда происходят структурные изменения в веществе мозга, корешках, оболочках, сосудах (очаговый некроз, размягчение, кровоизлияния).</a:t>
            </a:r>
          </a:p>
          <a:p>
            <a:pPr marL="0" lvl="0" indent="0" eaLnBrk="0" fontAlgn="base" hangingPunct="0">
              <a:lnSpc>
                <a:spcPct val="100000"/>
              </a:lnSpc>
              <a:spcBef>
                <a:spcPct val="0"/>
              </a:spcBef>
              <a:spcAft>
                <a:spcPct val="0"/>
              </a:spcAft>
              <a:buNone/>
            </a:pP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Ушибы спинного мозга часто сопровождаются субарахноидальным кровоизлиянием. В цереброспинальной жидкости при этом обнаруживается примесь крови. Проходимость субарахноидального пространства обычно не нарушается.</a:t>
            </a:r>
            <a:endParaRPr kumimoji="0" lang="ru-RU" altLang="ru-RU" sz="1400" b="0" i="0" u="none" strike="noStrike" cap="none" normalizeH="0" baseline="0" dirty="0" smtClean="0">
              <a:ln>
                <a:noFill/>
              </a:ln>
              <a:solidFill>
                <a:schemeClr val="tx1"/>
              </a:solidFill>
              <a:effectLst/>
            </a:endParaRPr>
          </a:p>
          <a:p>
            <a:pPr marL="0" lvl="0" indent="0" eaLnBrk="0" fontAlgn="base" hangingPunct="0">
              <a:lnSpc>
                <a:spcPct val="100000"/>
              </a:lnSpc>
              <a:spcBef>
                <a:spcPct val="0"/>
              </a:spcBef>
              <a:spcAft>
                <a:spcPct val="0"/>
              </a:spcAft>
              <a:buNone/>
            </a:pP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В зависимости от тяжести ушиба восстановление нарушенных функций происходит в течение 3-8 нед. Однако при тяжелых ушибах, захватывающих весь поперечник спинного мозга, утраченные функции могут не восстанавливаться.</a:t>
            </a:r>
          </a:p>
          <a:p>
            <a:pPr marL="0" lvl="0" indent="0" eaLnBrk="0" fontAlgn="base" hangingPunct="0">
              <a:lnSpc>
                <a:spcPct val="100000"/>
              </a:lnSpc>
              <a:spcBef>
                <a:spcPct val="0"/>
              </a:spcBef>
              <a:spcAft>
                <a:spcPct val="0"/>
              </a:spcAft>
              <a:buNone/>
            </a:pPr>
            <a:r>
              <a:rPr kumimoji="0" lang="ru-RU" altLang="ru-RU" sz="1400" b="1" i="1"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Сдавление спинного мозга </a:t>
            </a: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возникает при переломе позвонков со смещением осколков или при вывихе, грыже межпозвонкового диска. Клиническая картина компрессии спинного мозга может сложиться сразу после травмы либо быть динамической (нарастающей при движениях позвоночника) при его нестабильности. Как и в остальных случаях СМТ, симптоматика определяется уровнем поражения, а также выраженностью компрессии.</a:t>
            </a:r>
          </a:p>
          <a:p>
            <a:pPr marL="0" lvl="0" indent="0" eaLnBrk="0" fontAlgn="base" hangingPunct="0">
              <a:lnSpc>
                <a:spcPct val="100000"/>
              </a:lnSpc>
              <a:spcBef>
                <a:spcPct val="0"/>
              </a:spcBef>
              <a:spcAft>
                <a:spcPct val="0"/>
              </a:spcAft>
              <a:buNone/>
            </a:pP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Выделяют острое и хроническое сдавление спинного мозга. Последний механизм имеет место при сохранении в посттравматическом периоде компримирующего агента (костный фрагмент, выпавший диск, обызвествленная эпидуральная гематома и т.д.). Выделяют так называемую </a:t>
            </a:r>
            <a:r>
              <a:rPr kumimoji="0" lang="ru-RU" altLang="ru-RU" sz="1400" b="0" i="1"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гиперэкстензионную травму шейного отдела позвоночника </a:t>
            </a: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(хлыстовая травма), возникающую при</a:t>
            </a:r>
            <a:r>
              <a:rPr kumimoji="0" lang="ru-RU" altLang="ru-RU" sz="1400" b="0" i="0" u="none" strike="noStrike" cap="none" normalizeH="0" dirty="0" smtClean="0">
                <a:ln>
                  <a:noFill/>
                </a:ln>
                <a:solidFill>
                  <a:srgbClr val="000000"/>
                </a:solidFill>
                <a:effectLst/>
                <a:latin typeface="Arial" panose="020B0604020202020204" pitchFamily="34" charset="0"/>
                <a:cs typeface="Arial" panose="020B0604020202020204" pitchFamily="34" charset="0"/>
              </a:rPr>
              <a:t> </a:t>
            </a: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автомобильных катастрофах (удар сзади при неправильно установленных подголовниках или их отсутствии), нырянии, падении с высоты. Механизм этой травмы спинного мозга заключается в резком переразгибании шеи, превышающей анатомо-функциональные возможности этого отдела и приводящей к резкому сужению позвоночного канала с развитием кратковременного сдавления спинного мозга. </a:t>
            </a:r>
          </a:p>
          <a:p>
            <a:pPr marL="0" lvl="0" indent="0" eaLnBrk="0" fontAlgn="base" hangingPunct="0">
              <a:lnSpc>
                <a:spcPct val="100000"/>
              </a:lnSpc>
              <a:spcBef>
                <a:spcPct val="0"/>
              </a:spcBef>
              <a:spcAft>
                <a:spcPct val="0"/>
              </a:spcAft>
              <a:buNone/>
            </a:pPr>
            <a:r>
              <a:rPr kumimoji="0" lang="ru-RU" altLang="ru-RU" sz="1400" b="1" i="1"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Кровоизлияние в спинной мозг. </a:t>
            </a: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Наиболее часто кровоизлияние происходит при разрыве сосудов в области центрального канала и задних рогов на уровне поясничного и шейного утолщений. Клинические проявления гематомиелии обусловлены сдавлением задних рогов спинного мозга излившейся кровью, распространяющейся на 3-4 сегмента. В соответствии с этим остро возникают сегментарные диссоциированные нарушения чувствительности (температурной и болевой), располагающиеся на теле в виде куртки или полукуртки. </a:t>
            </a:r>
          </a:p>
          <a:p>
            <a:pPr marL="0" lvl="0" indent="0" eaLnBrk="0" fontAlgn="base" hangingPunct="0">
              <a:lnSpc>
                <a:spcPct val="100000"/>
              </a:lnSpc>
              <a:spcBef>
                <a:spcPct val="0"/>
              </a:spcBef>
              <a:spcAft>
                <a:spcPct val="0"/>
              </a:spcAft>
              <a:buNone/>
            </a:pPr>
            <a:r>
              <a:rPr kumimoji="0" lang="ru-RU" altLang="ru-RU" sz="14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Гематомиелия, если не сочетается с другими формами структурного повреждения спинного мозга, характеризуется благоприятным прогнозом. Неврологическая симптоматика начинает регрессировать через 7-10 дней. Восстановление нарушенных функций может быть полным, однако чаще остаются те или иные неврологические расстройства.</a:t>
            </a:r>
          </a:p>
          <a:p>
            <a:pPr marL="0" indent="0">
              <a:buNone/>
            </a:pPr>
            <a:endParaRPr lang="ru-RU" sz="1200" dirty="0"/>
          </a:p>
        </p:txBody>
      </p:sp>
    </p:spTree>
    <p:extLst>
      <p:ext uri="{BB962C8B-B14F-4D97-AF65-F5344CB8AC3E}">
        <p14:creationId xmlns:p14="http://schemas.microsoft.com/office/powerpoint/2010/main" val="20413555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kumimoji="0" lang="ru-RU" altLang="ru-RU" b="0" i="1"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Клинические формы повреждения спинного мозга</a:t>
            </a: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a:r>
            <a:b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br>
            <a:endParaRPr lang="ru-RU" dirty="0"/>
          </a:p>
        </p:txBody>
      </p:sp>
      <p:sp>
        <p:nvSpPr>
          <p:cNvPr id="4" name="Rectangle 1"/>
          <p:cNvSpPr>
            <a:spLocks noGrp="1" noChangeArrowheads="1"/>
          </p:cNvSpPr>
          <p:nvPr>
            <p:ph idx="1"/>
          </p:nvPr>
        </p:nvSpPr>
        <p:spPr bwMode="auto">
          <a:xfrm>
            <a:off x="132522" y="967206"/>
            <a:ext cx="11896346" cy="5909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400" b="0" i="0" u="none" strike="noStrike" cap="none" normalizeH="0" baseline="0" dirty="0" smtClean="0">
              <a:ln>
                <a:noFill/>
              </a:ln>
              <a:solidFill>
                <a:srgbClr val="000000"/>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1" i="1" u="none" strike="noStrike" cap="none" normalizeH="0" baseline="0" dirty="0" smtClean="0">
                <a:ln>
                  <a:noFill/>
                </a:ln>
                <a:solidFill>
                  <a:srgbClr val="000000"/>
                </a:solidFill>
                <a:effectLst/>
                <a:cs typeface="Arial" panose="020B0604020202020204" pitchFamily="34" charset="0"/>
              </a:rPr>
              <a:t>Кровоизлияние в пространства, окружающие спинной мозг, </a:t>
            </a:r>
            <a:r>
              <a:rPr kumimoji="0" lang="ru-RU" altLang="ru-RU" sz="1400" b="0" i="0" u="none" strike="noStrike" cap="none" normalizeH="0" baseline="0" dirty="0" smtClean="0">
                <a:ln>
                  <a:noFill/>
                </a:ln>
                <a:solidFill>
                  <a:srgbClr val="000000"/>
                </a:solidFill>
                <a:effectLst/>
                <a:cs typeface="Arial" panose="020B0604020202020204" pitchFamily="34" charset="0"/>
              </a:rPr>
              <a:t>может быть как эпидуральным, так и субарахноидальным.</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cs typeface="Arial" panose="020B0604020202020204" pitchFamily="34" charset="0"/>
              </a:rPr>
              <a:t>Эпидуральная спинальная гематома в отличие от внутричерепной возникает обычно в результате венозного кровотечения (из</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cs typeface="Arial" panose="020B0604020202020204" pitchFamily="34" charset="0"/>
              </a:rPr>
              <a:t>окружающих ТМО венозных сплетений). Даже если источником кровотечения является артерия, проходящая в надкостнице или кости, диаметр ее невелик и кровотечение быстро останавливается. Соответственно спинальные эпидуральные гематомы редко достигают больших размеров и не вызывают грубой компрессии спинного мозга. Исключением являются гематомы, обусловленные повреждением позвоночной артерии при переломе шейного отдела позвоночника; такие пострадавшие обычно погибают от нарушений кровообращения в стволе мозга. В целом эпидуральные спинальные гематомы встречаются редко.</a:t>
            </a:r>
            <a:endParaRPr kumimoji="0" lang="ru-RU" altLang="ru-RU" sz="1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cs typeface="Arial" panose="020B0604020202020204" pitchFamily="34" charset="0"/>
              </a:rPr>
              <a:t>Источником субдуральной спинальной гематомы могут быть как сосуды ТМО и спинного мозга, так и эпидуральные сосуды, расположенные в месте травматического повреждения ТМО. Субдуральные спинальные гематомы встречаются также редко, обычно кровотечения внутри дурального мешка не отграничиваются и называются спинальными субарахноидальными кровоизлияниями.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1" u="none" strike="noStrike" cap="none" normalizeH="0" baseline="0" dirty="0" smtClean="0">
                <a:ln>
                  <a:noFill/>
                </a:ln>
                <a:solidFill>
                  <a:srgbClr val="000000"/>
                </a:solidFill>
                <a:effectLst/>
                <a:cs typeface="Arial" panose="020B0604020202020204" pitchFamily="34" charset="0"/>
              </a:rPr>
              <a:t>Клинические проявления. </a:t>
            </a:r>
            <a:r>
              <a:rPr kumimoji="0" lang="ru-RU" altLang="ru-RU" sz="1400" b="0" i="0" u="none" strike="noStrike" cap="none" normalizeH="0" baseline="0" dirty="0" smtClean="0">
                <a:ln>
                  <a:noFill/>
                </a:ln>
                <a:solidFill>
                  <a:srgbClr val="000000"/>
                </a:solidFill>
                <a:effectLst/>
                <a:cs typeface="Arial" panose="020B0604020202020204" pitchFamily="34" charset="0"/>
              </a:rPr>
              <a:t>Для эпидуральных гематом характерен бессимптомный промежуток. Затем, через несколько часов после травмы, появляются корешковые боли с различной иррадиацией в зависимости от локализации гематомы. Позже развиваются и начинают нарастать симптомы поперечного сдавления спинного мозга.</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cs typeface="Arial" panose="020B0604020202020204" pitchFamily="34" charset="0"/>
              </a:rPr>
              <a:t>Для клинической картины подоболочечного (субарахноидального) кровоизлияния при травме спинного мозга характерно острое или постепенное развитие симптомов раздражения оболочек и спинно-мозговых корешков, в том числе расположенных выше места травмы. Появляются интенсивные боли в спине, конечностях, ригидность шейных мышц, симптомы Кернига и Брудзинского. Очень часто к ним присоединяются парезы конечностей, проводниковые нарушения чувствительности и тазовые расстройства вследствие поражения или сдавления спинного мозга излившейся кровью. Диагноз гематоррахиса верифицируется при люмбальной пункции: цереброспинальная жидкость интенсивно окрашена кровью или ксантохромна. Течение гематоррахиса - регрессирующее, часто наступает полное выздоровление. Однако кровоизлияние в область конского хвоста может осложниться развитием спаечного процесса с тяжелыми неврологическими нарушениями.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1" i="1" u="none" strike="noStrike" cap="none" normalizeH="0" baseline="0" dirty="0" smtClean="0">
                <a:ln>
                  <a:noFill/>
                </a:ln>
                <a:solidFill>
                  <a:srgbClr val="000000"/>
                </a:solidFill>
                <a:effectLst/>
                <a:cs typeface="Arial" panose="020B0604020202020204" pitchFamily="34" charset="0"/>
              </a:rPr>
              <a:t>Анатомическое повреждение спинного мозга </a:t>
            </a:r>
            <a:r>
              <a:rPr kumimoji="0" lang="ru-RU" altLang="ru-RU" sz="1400" b="0" i="0" u="none" strike="noStrike" cap="none" normalizeH="0" baseline="0" dirty="0" smtClean="0">
                <a:ln>
                  <a:noFill/>
                </a:ln>
                <a:solidFill>
                  <a:srgbClr val="000000"/>
                </a:solidFill>
                <a:effectLst/>
                <a:cs typeface="Arial" panose="020B0604020202020204" pitchFamily="34" charset="0"/>
              </a:rPr>
              <a:t>происходит в момент травмы или при вторичной травматизации спинного мозга</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cs typeface="Arial" panose="020B0604020202020204" pitchFamily="34" charset="0"/>
              </a:rPr>
              <a:t>ранящим предметом, костными отломками, или при его перерастяжении и разрыве. Это самый тяжелый вид СМТ, поскольку восстановления анатомически поврежденных структур спинного мозга никогда не происходит. Изредка анатомическое повреждение бывает частичным, при этом развивается синдром Броун-Секара или другой из описанных выше, но чаще такое повреждение бывает полным. Симптоматика определяется характером и уровнем поражения.</a:t>
            </a:r>
            <a:endParaRPr kumimoji="0" lang="ru-RU" altLang="ru-RU" sz="14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0191444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Литература </a:t>
            </a:r>
            <a:endParaRPr lang="ru-RU" dirty="0"/>
          </a:p>
        </p:txBody>
      </p:sp>
      <p:sp>
        <p:nvSpPr>
          <p:cNvPr id="3" name="Content Placeholder 2"/>
          <p:cNvSpPr>
            <a:spLocks noGrp="1"/>
          </p:cNvSpPr>
          <p:nvPr>
            <p:ph idx="1"/>
          </p:nvPr>
        </p:nvSpPr>
        <p:spPr/>
        <p:txBody>
          <a:bodyPr>
            <a:normAutofit fontScale="92500" lnSpcReduction="1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a:t>
            </a:r>
          </a:p>
          <a:p>
            <a:r>
              <a:rPr lang="ru-RU" dirty="0"/>
              <a:t>2. Можаев С. В. Нейрохирургия: учебник / С. В. Можаев, А. А. Скоромец, Т. А. Скоромец. - 2-е изд., перераб. и доп. - М. : ГЭОТАР-Медиа, 2009. - 480 с.</a:t>
            </a:r>
          </a:p>
          <a:p>
            <a:r>
              <a:rPr lang="ru-RU" dirty="0"/>
              <a:t>3. Неврология и нейрохирургия : клинические рекомендации / ред. Е. И. Гусев, А. Н. Коновалов, А. Б. Гехт. - М. : ГЭОТАР-Медиа, 2007. – 368 с.</a:t>
            </a:r>
          </a:p>
          <a:p>
            <a:r>
              <a:rPr lang="ru-RU" dirty="0"/>
              <a:t>4. Лекции по нейрохирургии : учебник / ред. В. В. Крылов. - М. : Авторская академия : Товарищество научных изданий КМК, 2007. - 234 с. : ил.</a:t>
            </a:r>
          </a:p>
          <a:p>
            <a:endParaRPr lang="ru-RU" dirty="0"/>
          </a:p>
        </p:txBody>
      </p:sp>
    </p:spTree>
    <p:extLst>
      <p:ext uri="{BB962C8B-B14F-4D97-AF65-F5344CB8AC3E}">
        <p14:creationId xmlns:p14="http://schemas.microsoft.com/office/powerpoint/2010/main" val="99178685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TotalTime>
  <Words>509</Words>
  <Application>Microsoft Office PowerPoint</Application>
  <PresentationFormat>Widescreen</PresentationFormat>
  <Paragraphs>83</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Травма позвоночника и спинного мозга.</vt:lpstr>
      <vt:lpstr>Цель лекции – рассмотреть спинальную травму.</vt:lpstr>
      <vt:lpstr>задачи</vt:lpstr>
      <vt:lpstr>план</vt:lpstr>
      <vt:lpstr>PowerPoint Presentation</vt:lpstr>
      <vt:lpstr>PowerPoint Presentation</vt:lpstr>
      <vt:lpstr>Шкала оценки нарушения функций спинного мозга (Frankel)</vt:lpstr>
      <vt:lpstr>PowerPoint Presentation</vt:lpstr>
      <vt:lpstr>Закрытые повреждения позвоночника и спинного мозга</vt:lpstr>
      <vt:lpstr>PowerPoint Presentation</vt:lpstr>
      <vt:lpstr>PowerPoint Presentation</vt:lpstr>
      <vt:lpstr>Повреждения спинного мозга. </vt:lpstr>
      <vt:lpstr>PowerPoint Presentation</vt:lpstr>
      <vt:lpstr>Клинические формы повреждения спинного мозга </vt:lpstr>
      <vt:lpstr>Литература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Травма позвоночника и спинного мозга.</dc:title>
  <dc:creator>Тахи Тахи</dc:creator>
  <cp:lastModifiedBy>Тахи Тахи</cp:lastModifiedBy>
  <cp:revision>9</cp:revision>
  <dcterms:created xsi:type="dcterms:W3CDTF">2015-10-02T18:48:31Z</dcterms:created>
  <dcterms:modified xsi:type="dcterms:W3CDTF">2016-10-12T09:02:55Z</dcterms:modified>
</cp:coreProperties>
</file>