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9" r:id="rId2"/>
    <p:sldId id="302" r:id="rId3"/>
    <p:sldId id="303" r:id="rId4"/>
    <p:sldId id="304" r:id="rId5"/>
    <p:sldId id="256" r:id="rId6"/>
    <p:sldId id="286" r:id="rId7"/>
    <p:sldId id="258" r:id="rId8"/>
    <p:sldId id="259" r:id="rId9"/>
    <p:sldId id="261" r:id="rId10"/>
    <p:sldId id="264" r:id="rId11"/>
    <p:sldId id="262" r:id="rId12"/>
    <p:sldId id="263" r:id="rId13"/>
    <p:sldId id="287" r:id="rId14"/>
    <p:sldId id="268" r:id="rId15"/>
    <p:sldId id="267" r:id="rId16"/>
    <p:sldId id="280" r:id="rId17"/>
    <p:sldId id="281" r:id="rId18"/>
    <p:sldId id="283" r:id="rId19"/>
    <p:sldId id="288" r:id="rId20"/>
    <p:sldId id="282" r:id="rId21"/>
    <p:sldId id="284" r:id="rId22"/>
    <p:sldId id="269" r:id="rId23"/>
    <p:sldId id="277" r:id="rId24"/>
    <p:sldId id="290" r:id="rId25"/>
    <p:sldId id="291" r:id="rId26"/>
    <p:sldId id="292" r:id="rId27"/>
    <p:sldId id="297" r:id="rId28"/>
    <p:sldId id="300" r:id="rId29"/>
    <p:sldId id="294" r:id="rId30"/>
    <p:sldId id="301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66"/>
    <a:srgbClr val="FBFB05"/>
    <a:srgbClr val="AFDA26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737" autoAdjust="0"/>
  </p:normalViewPr>
  <p:slideViewPr>
    <p:cSldViewPr>
      <p:cViewPr varScale="1">
        <p:scale>
          <a:sx n="70" d="100"/>
          <a:sy n="70" d="100"/>
        </p:scale>
        <p:origin x="141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05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72EE1-2968-44FD-8C9F-3FDEE1354A59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ABFBF-8E78-4766-8A1B-CE738BA3A4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2870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72EE1-2968-44FD-8C9F-3FDEE1354A59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ABFBF-8E78-4766-8A1B-CE738BA3A4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9845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72EE1-2968-44FD-8C9F-3FDEE1354A59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ABFBF-8E78-4766-8A1B-CE738BA3A4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6883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72EE1-2968-44FD-8C9F-3FDEE1354A59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ABFBF-8E78-4766-8A1B-CE738BA3A4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3842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72EE1-2968-44FD-8C9F-3FDEE1354A59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ABFBF-8E78-4766-8A1B-CE738BA3A4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27197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72EE1-2968-44FD-8C9F-3FDEE1354A59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ABFBF-8E78-4766-8A1B-CE738BA3A4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4970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72EE1-2968-44FD-8C9F-3FDEE1354A59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ABFBF-8E78-4766-8A1B-CE738BA3A4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373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72EE1-2968-44FD-8C9F-3FDEE1354A59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ABFBF-8E78-4766-8A1B-CE738BA3A4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1164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72EE1-2968-44FD-8C9F-3FDEE1354A59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ABFBF-8E78-4766-8A1B-CE738BA3A4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27846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72EE1-2968-44FD-8C9F-3FDEE1354A59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ABFBF-8E78-4766-8A1B-CE738BA3A4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3358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72EE1-2968-44FD-8C9F-3FDEE1354A59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ABFBF-8E78-4766-8A1B-CE738BA3A4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7689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672EE1-2968-44FD-8C9F-3FDEE1354A59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ABFBF-8E78-4766-8A1B-CE738BA3A4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1313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E:\&#1044;&#1086;&#1082;&#1083;&#1072;&#1076;%20&#1087;&#1086;%20&#1052;&#1058;&#1057;\&#1060;&#1080;&#1083;&#1100;&#1084;.wmv" TargetMode="Externa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009851-Aventura-Stereotactic-Radiosurger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32959" y="3643279"/>
            <a:ext cx="2411041" cy="321472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15816" y="5517232"/>
            <a:ext cx="21431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FF00"/>
                </a:solidFill>
              </a:rPr>
              <a:t>Кафедра нейрохирургии НГМУ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7158" y="2357430"/>
            <a:ext cx="85725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>
                <a:latin typeface="Times New Roman, serif"/>
              </a:rPr>
              <a:t>Метастатические опухоли головного и спинного мозга </a:t>
            </a:r>
            <a:endParaRPr lang="ru-RU" sz="3600"/>
          </a:p>
          <a:p>
            <a:pPr algn="ctr"/>
            <a:endParaRPr lang="ru-RU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8336257"/>
              </p:ext>
            </p:extLst>
          </p:nvPr>
        </p:nvGraphicFramePr>
        <p:xfrm>
          <a:off x="1528762" y="3908266"/>
          <a:ext cx="6086475" cy="339090"/>
        </p:xfrm>
        <a:graphic>
          <a:graphicData uri="http://schemas.openxmlformats.org/drawingml/2006/table">
            <a:tbl>
              <a:tblPr/>
              <a:tblGrid>
                <a:gridCol w="6086475"/>
              </a:tblGrid>
              <a:tr h="0">
                <a:tc>
                  <a:txBody>
                    <a:bodyPr/>
                    <a:lstStyle/>
                    <a:p>
                      <a:pPr rtl="0"/>
                      <a:endParaRPr lang="ru-RU" dirty="0">
                        <a:effectLst/>
                      </a:endParaRPr>
                    </a:p>
                  </a:txBody>
                  <a:tcPr marL="66675" marR="66675" marT="66675" marB="666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подготовка  специалистов для оказания квалифицированной нейрохирургической помощи пациентам с метастазами в головной мозг</a:t>
            </a:r>
          </a:p>
        </p:txBody>
      </p:sp>
    </p:spTree>
    <p:extLst>
      <p:ext uri="{BB962C8B-B14F-4D97-AF65-F5344CB8AC3E}">
        <p14:creationId xmlns:p14="http://schemas.microsoft.com/office/powerpoint/2010/main" val="39342891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1.	Ознакомить ординаторов с источниками метастазирования, комплексным лечением очагов в головном мозге.</a:t>
            </a:r>
          </a:p>
          <a:p>
            <a:r>
              <a:rPr lang="ru-RU" dirty="0"/>
              <a:t>2.	Ознакомить с микронейрохирургическим подходом, методами интраоперационного контроля радикальности удаления.</a:t>
            </a:r>
          </a:p>
          <a:p>
            <a:r>
              <a:rPr lang="ru-RU" dirty="0"/>
              <a:t>3.	Ознакомить с результатами микрохирургического лечения пациентов с церебральными метастазами </a:t>
            </a:r>
          </a:p>
        </p:txBody>
      </p:sp>
    </p:spTree>
    <p:extLst>
      <p:ext uri="{BB962C8B-B14F-4D97-AF65-F5344CB8AC3E}">
        <p14:creationId xmlns:p14="http://schemas.microsoft.com/office/powerpoint/2010/main" val="7520743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Статистика</a:t>
            </a:r>
          </a:p>
          <a:p>
            <a:r>
              <a:rPr lang="ru-RU" dirty="0" smtClean="0"/>
              <a:t>Диагностика</a:t>
            </a:r>
          </a:p>
          <a:p>
            <a:r>
              <a:rPr lang="ru-RU" dirty="0" smtClean="0"/>
              <a:t>Лечение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89823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571480"/>
            <a:ext cx="8215370" cy="2641496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Метастазы в головной мозг являются тяжелым осложнением рака, приводящим при отсутствии лечения к смерти в течение нескольких недель или месяцев </a:t>
            </a:r>
          </a:p>
          <a:p>
            <a:pPr>
              <a:spcBef>
                <a:spcPts val="0"/>
              </a:spcBef>
            </a:pPr>
            <a:r>
              <a:rPr lang="ru-RU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(А. Ю. Улитин, В. Е. </a:t>
            </a:r>
            <a:r>
              <a:rPr lang="ru-RU" sz="2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Олюшин</a:t>
            </a:r>
            <a:r>
              <a:rPr lang="ru-RU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2010 ).</a:t>
            </a:r>
          </a:p>
          <a:p>
            <a:endParaRPr lang="ru-RU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0100" y="3286124"/>
            <a:ext cx="78581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		</a:t>
            </a:r>
            <a:r>
              <a:rPr lang="ru-RU" sz="2400" b="1" dirty="0" smtClean="0">
                <a:solidFill>
                  <a:srgbClr val="FFC000"/>
                </a:solidFill>
              </a:rPr>
              <a:t>Медиана выживаемости</a:t>
            </a:r>
            <a:r>
              <a:rPr lang="en-US" sz="2400" b="1" dirty="0" smtClean="0">
                <a:solidFill>
                  <a:srgbClr val="FFC000"/>
                </a:solidFill>
              </a:rPr>
              <a:t>:</a:t>
            </a:r>
          </a:p>
          <a:p>
            <a:r>
              <a:rPr lang="en-US" sz="2400" dirty="0" smtClean="0"/>
              <a:t> </a:t>
            </a:r>
            <a:endParaRPr lang="ru-RU" sz="2400" dirty="0" smtClean="0"/>
          </a:p>
          <a:p>
            <a:r>
              <a:rPr lang="ru-RU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Без лечения – 1 мес.</a:t>
            </a:r>
          </a:p>
          <a:p>
            <a:r>
              <a:rPr lang="ru-RU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Симптоматическое лечение (стероиды и пр.) – 2 мес.</a:t>
            </a:r>
          </a:p>
          <a:p>
            <a:r>
              <a:rPr lang="ru-RU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Сочетание современных технологий – 12 мес.</a:t>
            </a:r>
            <a:endParaRPr lang="ru-RU" sz="24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www.anofdi.narod.ru/Dali/web/images/1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44" y="4214818"/>
            <a:ext cx="1781779" cy="242889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14282" y="1142984"/>
            <a:ext cx="864399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Типичным для церебральных метастазов является их быстрое прогрессирование с формированием неврологических расстройств и локального отека мозга, следствием которого является развитие дислокационного синдрома </a:t>
            </a:r>
            <a:r>
              <a:rPr lang="ru-RU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(А. Ю. Улитин, В. Е. </a:t>
            </a:r>
            <a:r>
              <a:rPr lang="ru-RU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Олюшин</a:t>
            </a:r>
            <a:r>
              <a:rPr lang="ru-RU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2010 ).</a:t>
            </a:r>
            <a:endParaRPr lang="ru-RU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285728"/>
            <a:ext cx="7746654" cy="147160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Метастазы составляют от 15 до 40% всех </a:t>
            </a:r>
            <a:r>
              <a:rPr lang="ru-RU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интракранеальных</a:t>
            </a:r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опухолей</a:t>
            </a:r>
            <a:r>
              <a:rPr lang="en-U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U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Minz</a:t>
            </a:r>
            <a:r>
              <a:rPr lang="en-U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et al., 2007)</a:t>
            </a:r>
            <a:r>
              <a:rPr lang="ru-RU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571612"/>
            <a:ext cx="7929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данным </a:t>
            </a:r>
            <a:r>
              <a:rPr lang="ru-RU" sz="3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аутопсийного</a:t>
            </a:r>
            <a:r>
              <a:rPr lang="ru-RU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материала больных раком церебральные метастазы встречаются в 20-63% </a:t>
            </a:r>
            <a:r>
              <a:rPr lang="ru-RU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U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DeAngeli</a:t>
            </a:r>
            <a:r>
              <a:rPr lang="en-U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S. 2003</a:t>
            </a:r>
            <a:r>
              <a:rPr lang="ru-RU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</a:t>
            </a:r>
            <a:endParaRPr lang="ru-RU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14480" y="3571876"/>
            <a:ext cx="628654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Возрастание онкологической заболеваемости более чем в два раза за последние 2-3 десятилетия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Увеличение продолжительности жизни </a:t>
            </a:r>
            <a:r>
              <a:rPr lang="ru-RU" sz="2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онкобольных</a:t>
            </a:r>
            <a:endParaRPr lang="ru-RU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Внедрение современных методов ранней диагностики и </a:t>
            </a:r>
            <a:r>
              <a:rPr lang="ru-RU" sz="2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нейровизуализации</a:t>
            </a:r>
            <a:endParaRPr lang="ru-RU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285852" y="3429000"/>
            <a:ext cx="7215238" cy="158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571612"/>
            <a:ext cx="8643998" cy="3143272"/>
          </a:xfrm>
        </p:spPr>
        <p:txBody>
          <a:bodyPr>
            <a:normAutofit fontScale="92500" lnSpcReduction="20000"/>
          </a:bodyPr>
          <a:lstStyle/>
          <a:p>
            <a:r>
              <a:rPr lang="ru-RU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Рак легких 50-60%</a:t>
            </a:r>
          </a:p>
          <a:p>
            <a:r>
              <a:rPr lang="ru-RU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Рак молочной железы 15-20%</a:t>
            </a:r>
          </a:p>
          <a:p>
            <a:endParaRPr lang="ru-RU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Злокачественные новообразования кожи 5-10%</a:t>
            </a:r>
          </a:p>
          <a:p>
            <a:r>
              <a:rPr lang="ru-RU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Злокачественные новообразования гастроинтестинального тракта 4-6%</a:t>
            </a:r>
            <a:endParaRPr lang="ru-RU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5786" y="428604"/>
            <a:ext cx="5349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Источники метастазирования</a:t>
            </a:r>
            <a:endParaRPr lang="ru-RU" sz="32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6" name="Рисунок 5" descr="OT-2011_03-04_P4_Fig2_opt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21387" y="0"/>
            <a:ext cx="2522613" cy="3357562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52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500034" y="2500306"/>
            <a:ext cx="80724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Метастазы в мозг с </a:t>
            </a:r>
            <a:r>
              <a:rPr lang="ru-RU" sz="28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невыявленным</a:t>
            </a:r>
            <a:r>
              <a:rPr lang="ru-RU" sz="2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первичным очагом – 14-16%!</a:t>
            </a:r>
            <a:endParaRPr lang="ru-RU" sz="28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3"/>
            <a:ext cx="8229600" cy="1500198"/>
          </a:xfrm>
        </p:spPr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50-80% церебральные метастазы имеют множественный характер</a:t>
            </a:r>
          </a:p>
          <a:p>
            <a:pPr>
              <a:buNone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7410" name="AutoShape 2" descr="data:image/jpeg;base64,/9j/4AAQSkZJRgABAQAAAQABAAD/2wCEAAkGBhQSEBQUEBQVFRUUFRUVFBQVFhQXFxQUFBUVFBUUFhUXGyYeGBkjGRQUHy8gIycpLCwsFR4xNTAqNSYsLCkBCQoKBQUFDQUFDSkYEhgpKSkpKSkpKSkpKSkpKSkpKSkpKSkpKSkpKSkpKSkpKSkpKSkpKSkpKSkpKSkpKSkpKf/AABEIAMwAzAMBIgACEQEDEQH/xAAbAAACAgMBAAAAAAAAAAAAAAAAAQMFAgQGB//EAD0QAAEDAgQCCAQFAQcFAAAAAAEAAhEDBAUSITFBUQYTIjJhcYGRQlKhsQcUI8HwM2JygpKi0eEVNENT8f/EABQBAQAAAAAAAAAAAAAAAAAAAAD/xAAUEQEAAAAAAAAAAAAAAAAAAAAA/9oADAMBAAIRAxEAPwDw1CEIBMJJhAQiE0IFCITQgUIhNCBQiE08qDGEQssqIQYwiE4QgUIhNCBQiE0IFCIQhAkIQgEIQgEIQgEwkmEDQhCAQhNrZMDUoErfA+i1xduiiyRxe7stA5lxXQYJ0Np0mdfiDoYNRSBBc47weXkprzpG2tI/o0GiGUafeeOEnzQaVXo9a2zw2pU/MvEZ205DAZ1bm3PmFdsuw3/t7C2pNOxqN6w/5qh19lQf9WcG5aLW028yAXHxmN1BUovdrVdUd4yg6+3uLszFO0PgaNEiPDTZR135v62H2z/GkMh/0FUFfCqjGx15DOyS2e0MwkARofNaZoPYZZUqROjgdD4oLZ2BWFUkF1W0fwzNzsnkeMKoxfoFcUWl7Mten/7KRzCPEbhbba9y4a/qjk9k/XdTW2LmjHVF9KpJzU3f03DlHBBxZHApLvrnDaGIsLqIFK5aJczg8jchcLXoFji1wII0IPBBGhCEAkmhBihCEAhCEAhCEAmEkwgaEIQC7PoJgA7V3caUqQkT8RHLxXPYBhBuazWDbd54Bo3JXS9KcXa4Nt6EijSADoPfcPLiggx/GvzdcubTDGk9im2YMaZ3Io4WI1OvNGHWmUSW9o8flHAALerOiI5oK78jleNZlWop6QoqFMl8nl/9W2WoK99trA7shxHCRspLmhLP56JOoOkkHQRPvotljdNUFdTw4Ad508w4qJzXatMPHDOJI8nbqzuG7AKFlCJKChcx9B7XsJBGoPLw8leYzaNv7f8AMUgBXpj9Zg+ID44UN1DmxG61MLu3UH52yHM0qsHxM+YaQg5ghJdN0swdoIuLfWlU1MDuuPArmUAhCEGKEIQCEIQCEIQCYSTCBrJjCSANSTACxXS9E8PAPXvEhpysHzO5+iC0bS/J23VtP61XvwBoCJyk7iFWWFtnfOmVp8e05bOOXMmBq9xLZ8T3j/OS3rO2DGBo4ceZ4lBO0JVWTryUgKzAQYsGiwrVIU4CxdTCDQr3BAd2dg1076ZwDMeampvPJK6BhwBiRHoeCzpNIhBK5srBzNFKk4IK1zZdpsFBfUCBmpkh0R/ebxaVaFkLWrUARqUGtgt4Mpp1BNKqO0PldtIXO41hRoVS06tOrHc2nZXDK3VOdOzpj+8Nx9irC4thd2+negup/wB5veag4hJNzY3SQYoQhAIQhAIQhAJhJMIJaFEvc1rd3EAeZMLvhSFNoaB2aTcoHNw3PqVy/RKkDdNLtmBz/UAwukvD+mBxc5oPrLj9kFRg1kXOc9+pkgecy4++ivGtWlhbCKYjYidd+1r+63IdPh9UErQs1GFIEGbQkU2Fat9XLCDwQR35IaSBJ4e6nt3S0HwlFKsHCRqobu7DB4oNsJEKuwa6L3PnlP1VkUGBpzoFC61I70jzlXuC4g2lmzbk7+HJR41ioqaDYcUHLYnbAtgN1JGs90jY/spsHfFJhbpEnbZwdDv2Ur5dIAjhJVbTf1VYNnSpoRwzHR0ecAoNDpVYZKgqAQ2qC6BwcDDh76+qpF6Bi+HmtY1ndn9AtqCT2pccpDRsQY1Xn6DBCEIBCEIBCEIBNqSbUHWdCqPZrv4kMpN83u1+gU+NXDs1NjBLiXEexbP1Kl6KU4sXmO/WGvHsMK1WOz3w5U2x6gSfug6G0wlxaIA2aNeQAA+yzuMPdT73HbkVvU7Z0zuDGs6e+ywxK6BAaDMcf2BQVsJrEptQMFR31LNTd5ErJZZtCg57DaxDxGonbwTxXv7+K1nHK8xwJj3U+KN/Unm1p+iDf6Pt0d4mPZWh3VTgDu8FauQIlYPam4oBQROEKox6kRTDhuHhx9o08NldOWpfgOpuB+UoNqyqddbVWA61aJLRze3tR5xK87K7voFcasBPdqZJ5B/8j1XLdJMP6i7rU/leY8iZCCqQhCAQhCAQhCATakm1B6NgVAtw6ieD6lSdPiy8/Iqjwozc1neJH+qPsF0bGllnaUwDGV73HhmdlEeYH3XM4OAK1QnhLgZj43Ngc0HR9edtY/nBGdRhp4fw+JWxSsiRxQRhZimtulh/NTPsSOCCsITJAEnQcT/OKnqNVXiRJLWDjqfLZBq1rATM5sx4TssMap6sP+FWjKGyixS3zUzzGoQaOGdioIMtfpyMjgVcOXK9aZB+XZdRSqh7Q4fEJ/3HugwuH5Wk8gsbaqXNkiJ2HhwUlXhOyCDwQJ3itO5aPqJMracCtes5oBHggr+jL8rzyIa/2cQVufi5ZZL8n5mifMAa+xC0MGH6kT8FQD0OYfdXv4vGXW7nNh3VtBJ0P9Nujhz2QeboQhAIQhAIQhAJhJMIPVMLcX4WxxJhr2coktLCSfKFymEOms+fhBB9ahIXQdDH9Zh9Wnxaxzh503Bw+hVHhlMi6rjhvPqHfug6K0drHBWzIjRVVBsfurS0YYnLpw8UGTnkEZdfTZWNniQJIeB2tNfvK16VAT477fcFY3dDi0bDXXig0b2mAT5qqNLtZvCArO6OirygUJSjPB9/sVDbu7LZ3I/nqgoL+3yPI4bjyK3MFvoOR2zj2TyPLyK28Us87ZA7Q2jiqNgIKDqK1GeJHlCVOmY7Rk8+CLepLAeKkzINfI52+g8N/dYm3aBspqj+W61az3bboK6hRy1WOEkmpWaQNw0Bon6lXH4yFwumNJOUtzCdwcrGwZ8AFJ0bqNfcMp5Rm61kmSC4F7Q4eWgVT+KN4514WO+EvdJ4l7tfQQB6IOLQhCAQhCAQhCATCSYQd/8AhE935rQgNBa4zEagtIM6atJ9lBilHqbl2U6OBOmsmi4yP8pWl+HmNOoXOVpyl8FjhwqNkt9CJHqur/EizHWUblohlUNcQNmy3I8beqCbBLNj6jQ53YOsk7iJHluFfX1tLoEgN4f7eC5DA7oCm0H4dJ4af8Quno35Muyz6/sgkYwNmNSN/bmq+7qydFNUv3EcI5ALWfVDjug1Lty0pUt3VlzvMrXlAPCjoO0A5aeyzLlhSOiCdV9XDhmlboek5yDO3paABbpw4xqssD1cSVYV6oB0n2QUNRuVQVKoDSToBqfALauxqfNV2JVIZHF2g8OJPoNUB0SoP/OF4gdWGPcXagS/rIIO+wVf+JDibppkFrqYcyNwHEl0/wCKT5LqOgGGdbb3lxV7tR2Rni4EQQOPpsuA6UXYqXdUiQAcoBM9zs+2iCoQhCAQhCAQhCATCSYQTWlyadRr27tcHD0Mr2PDq7MRsXUJkPk0SZ/TqHemeWq8WXQ9D+kBtq0F0MeRJ3DXDZ0INzCrx1KoWVBBY403g8HNMA/supoXZA0P2VX02spqC9pN7LoZctbs2pGj4+Vw1WpY3UtiRpEE8Wnb1QdC6vKzuq7WNyg5nHjwH/Kp2XBAgRr7rA1OaCV1RLMolmx/r5oM1iw6IzKKm3T+eyCYlNywA1WRQWmHvDaebjOinFfNvyVRSrkAj2W5b3oLTO4QR3gE6k/zkubxK4zNflbDi4UqbZk/2j66BXlxcgGXbDc8o1iVv4Bh9vH5/L8Tm21N/d6xur6pPyMGvmgn6SXLLLC6dvSOV1OnDyPjuqo7RB/stXkRV30qx83NXQk02k5Z+JxPaqHxJ+ipEGKEIQCEIQCEIQCYSTCBoRCZag7Hoh0tLP0qsOBGQB/dqUz/AOJ/7HgscXwz8s81bYOdbndp1dSPFj44ciuQyrpcA6VOpkCoeGUOIzAg/BUHxN+yDetb1rxLT6cQp2rXusEDj1lmQHd51Ek6jcupu2I8FJa3tNzgyp2HcZkGUEwcmHLOrbQYaZUZYQdp8tYQZZkmuU1KynKajm02O4udEgbgcSiraOGwJHBw4jgUEZfA1UTm5t9vBZOpToQom1AIL3QNZ0OmsIJyUjEZ3OysG55+AWpVxmkNGtLj8IneeB5IFm57hUu+78NJpg+E8kE1pZuuhnqE07VjtedV3ytHxErU6X9KS8ChThrGtDMrdqdNpkUWxvrq48Sosd6SyMlLcaSNGsG0MA0nm5cyGzxQYIWWXxWJCDFCEIBCEIBCEIBMJJhAJpIQNCSEFhh+LupQN28p28QeCvDe07iM/aIAAI0ePPmuUTY8gyDBQdO60qtH6bw4ToI7QE/dR076qx0Ehh5kd5V1vjrmxm1jjxW8/G2VAM0abgjf1CC7o43XiDVoOA7peBPl4Kd2MO6vWrbsMknUvPoBoucY+3OpDZnYOgQP3Wba9uBszcxJJ38t0E91imYR1z3H+y0Ba1vRzHWTGvaJ34HyWVTHKY7vKOy0D6lV9xjbj3dBwnVBeCvStwS0AOmc5MnnDR58VRYjjTqhMSAdzxd5lV9SqXGXEk+KxQCEIQCEkIEhCEAhCEAhCEAmEkIGhJCBoSQgaEkIGhJCDJJJCBoSQgaEkIGhJCBoSQgEIQgEIQg//9k="/>
          <p:cNvSpPr>
            <a:spLocks noChangeAspect="1" noChangeArrowheads="1"/>
          </p:cNvSpPr>
          <p:nvPr/>
        </p:nvSpPr>
        <p:spPr bwMode="auto">
          <a:xfrm>
            <a:off x="155575" y="-928688"/>
            <a:ext cx="1943100" cy="19431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12" name="AutoShape 4" descr="data:image/jpeg;base64,/9j/4AAQSkZJRgABAQAAAQABAAD/2wCEAAkGBhQSEBQUEBQVFRUUFRUVFBQVFhQXFxQUFBUVFBUUFhUXGyYeGBkjGRQUHy8gIycpLCwsFR4xNTAqNSYsLCkBCQoKBQUFDQUFDSkYEhgpKSkpKSkpKSkpKSkpKSkpKSkpKSkpKSkpKSkpKSkpKSkpKSkpKSkpKSkpKSkpKSkpKf/AABEIAMwAzAMBIgACEQEDEQH/xAAbAAACAgMBAAAAAAAAAAAAAAAAAQMFAgQGB//EAD0QAAEDAgQCCAQFAQcFAAAAAAEAAhEDBAUSITFBUQYTIjJhcYGRQlKhsQcUI8HwM2JygpKi0eEVNENT8f/EABQBAQAAAAAAAAAAAAAAAAAAAAD/xAAUEQEAAAAAAAAAAAAAAAAAAAAA/9oADAMBAAIRAxEAPwDw1CEIBMJJhAQiE0IFCITQgUIhNCBQiE08qDGEQssqIQYwiE4QgUIhNCBQiE0IFCIQhAkIQgEIQgEIQgEwkmEDQhCAQhNrZMDUoErfA+i1xduiiyRxe7stA5lxXQYJ0Np0mdfiDoYNRSBBc47weXkprzpG2tI/o0GiGUafeeOEnzQaVXo9a2zw2pU/MvEZ205DAZ1bm3PmFdsuw3/t7C2pNOxqN6w/5qh19lQf9WcG5aLW028yAXHxmN1BUovdrVdUd4yg6+3uLszFO0PgaNEiPDTZR135v62H2z/GkMh/0FUFfCqjGx15DOyS2e0MwkARofNaZoPYZZUqROjgdD4oLZ2BWFUkF1W0fwzNzsnkeMKoxfoFcUWl7Mten/7KRzCPEbhbba9y4a/qjk9k/XdTW2LmjHVF9KpJzU3f03DlHBBxZHApLvrnDaGIsLqIFK5aJczg8jchcLXoFji1wII0IPBBGhCEAkmhBihCEAhCEAhCEAmEkwgaEIQC7PoJgA7V3caUqQkT8RHLxXPYBhBuazWDbd54Bo3JXS9KcXa4Nt6EijSADoPfcPLiggx/GvzdcubTDGk9im2YMaZ3Io4WI1OvNGHWmUSW9o8flHAALerOiI5oK78jleNZlWop6QoqFMl8nl/9W2WoK99trA7shxHCRspLmhLP56JOoOkkHQRPvotljdNUFdTw4Ad508w4qJzXatMPHDOJI8nbqzuG7AKFlCJKChcx9B7XsJBGoPLw8leYzaNv7f8AMUgBXpj9Zg+ID44UN1DmxG61MLu3UH52yHM0qsHxM+YaQg5ghJdN0swdoIuLfWlU1MDuuPArmUAhCEGKEIQCEIQCEIQCYSTCBrJjCSANSTACxXS9E8PAPXvEhpysHzO5+iC0bS/J23VtP61XvwBoCJyk7iFWWFtnfOmVp8e05bOOXMmBq9xLZ8T3j/OS3rO2DGBo4ceZ4lBO0JVWTryUgKzAQYsGiwrVIU4CxdTCDQr3BAd2dg1076ZwDMeampvPJK6BhwBiRHoeCzpNIhBK5srBzNFKk4IK1zZdpsFBfUCBmpkh0R/ebxaVaFkLWrUARqUGtgt4Mpp1BNKqO0PldtIXO41hRoVS06tOrHc2nZXDK3VOdOzpj+8Nx9irC4thd2+negup/wB5veag4hJNzY3SQYoQhAIQhAIQhAJhJMIJaFEvc1rd3EAeZMLvhSFNoaB2aTcoHNw3PqVy/RKkDdNLtmBz/UAwukvD+mBxc5oPrLj9kFRg1kXOc9+pkgecy4++ivGtWlhbCKYjYidd+1r+63IdPh9UErQs1GFIEGbQkU2Fat9XLCDwQR35IaSBJ4e6nt3S0HwlFKsHCRqobu7DB4oNsJEKuwa6L3PnlP1VkUGBpzoFC61I70jzlXuC4g2lmzbk7+HJR41ioqaDYcUHLYnbAtgN1JGs90jY/spsHfFJhbpEnbZwdDv2Ur5dIAjhJVbTf1VYNnSpoRwzHR0ecAoNDpVYZKgqAQ2qC6BwcDDh76+qpF6Bi+HmtY1ndn9AtqCT2pccpDRsQY1Xn6DBCEIBCEIBCEIBNqSbUHWdCqPZrv4kMpN83u1+gU+NXDs1NjBLiXEexbP1Kl6KU4sXmO/WGvHsMK1WOz3w5U2x6gSfug6G0wlxaIA2aNeQAA+yzuMPdT73HbkVvU7Z0zuDGs6e+ywxK6BAaDMcf2BQVsJrEptQMFR31LNTd5ErJZZtCg57DaxDxGonbwTxXv7+K1nHK8xwJj3U+KN/Unm1p+iDf6Pt0d4mPZWh3VTgDu8FauQIlYPam4oBQROEKox6kRTDhuHhx9o08NldOWpfgOpuB+UoNqyqddbVWA61aJLRze3tR5xK87K7voFcasBPdqZJ5B/8j1XLdJMP6i7rU/leY8iZCCqQhCAQhCAQhCATakm1B6NgVAtw6ieD6lSdPiy8/Iqjwozc1neJH+qPsF0bGllnaUwDGV73HhmdlEeYH3XM4OAK1QnhLgZj43Ngc0HR9edtY/nBGdRhp4fw+JWxSsiRxQRhZimtulh/NTPsSOCCsITJAEnQcT/OKnqNVXiRJLWDjqfLZBq1rATM5sx4TssMap6sP+FWjKGyixS3zUzzGoQaOGdioIMtfpyMjgVcOXK9aZB+XZdRSqh7Q4fEJ/3HugwuH5Wk8gsbaqXNkiJ2HhwUlXhOyCDwQJ3itO5aPqJMracCtes5oBHggr+jL8rzyIa/2cQVufi5ZZL8n5mifMAa+xC0MGH6kT8FQD0OYfdXv4vGXW7nNh3VtBJ0P9Nujhz2QeboQhAIQhAIQhAJhJMIPVMLcX4WxxJhr2coktLCSfKFymEOms+fhBB9ahIXQdDH9Zh9Wnxaxzh503Bw+hVHhlMi6rjhvPqHfug6K0drHBWzIjRVVBsfurS0YYnLpw8UGTnkEZdfTZWNniQJIeB2tNfvK16VAT477fcFY3dDi0bDXXig0b2mAT5qqNLtZvCArO6OirygUJSjPB9/sVDbu7LZ3I/nqgoL+3yPI4bjyK3MFvoOR2zj2TyPLyK28Us87ZA7Q2jiqNgIKDqK1GeJHlCVOmY7Rk8+CLepLAeKkzINfI52+g8N/dYm3aBspqj+W61az3bboK6hRy1WOEkmpWaQNw0Bon6lXH4yFwumNJOUtzCdwcrGwZ8AFJ0bqNfcMp5Rm61kmSC4F7Q4eWgVT+KN4514WO+EvdJ4l7tfQQB6IOLQhCAQhCAQhCATCSYQd/8AhE935rQgNBa4zEagtIM6atJ9lBilHqbl2U6OBOmsmi4yP8pWl+HmNOoXOVpyl8FjhwqNkt9CJHqur/EizHWUblohlUNcQNmy3I8beqCbBLNj6jQ53YOsk7iJHluFfX1tLoEgN4f7eC5DA7oCm0H4dJ4af8Quno35Muyz6/sgkYwNmNSN/bmq+7qydFNUv3EcI5ALWfVDjug1Lty0pUt3VlzvMrXlAPCjoO0A5aeyzLlhSOiCdV9XDhmlboek5yDO3paABbpw4xqssD1cSVYV6oB0n2QUNRuVQVKoDSToBqfALauxqfNV2JVIZHF2g8OJPoNUB0SoP/OF4gdWGPcXagS/rIIO+wVf+JDibppkFrqYcyNwHEl0/wCKT5LqOgGGdbb3lxV7tR2Rni4EQQOPpsuA6UXYqXdUiQAcoBM9zs+2iCoQhCAQhCAQhCATCSYQTWlyadRr27tcHD0Mr2PDq7MRsXUJkPk0SZ/TqHemeWq8WXQ9D+kBtq0F0MeRJ3DXDZ0INzCrx1KoWVBBY403g8HNMA/supoXZA0P2VX02spqC9pN7LoZctbs2pGj4+Vw1WpY3UtiRpEE8Wnb1QdC6vKzuq7WNyg5nHjwH/Kp2XBAgRr7rA1OaCV1RLMolmx/r5oM1iw6IzKKm3T+eyCYlNywA1WRQWmHvDaebjOinFfNvyVRSrkAj2W5b3oLTO4QR3gE6k/zkubxK4zNflbDi4UqbZk/2j66BXlxcgGXbDc8o1iVv4Bh9vH5/L8Tm21N/d6xur6pPyMGvmgn6SXLLLC6dvSOV1OnDyPjuqo7RB/stXkRV30qx83NXQk02k5Z+JxPaqHxJ+ipEGKEIQCEIQCEIQCYSTCBoRCZag7Hoh0tLP0qsOBGQB/dqUz/AOJ/7HgscXwz8s81bYOdbndp1dSPFj44ciuQyrpcA6VOpkCoeGUOIzAg/BUHxN+yDetb1rxLT6cQp2rXusEDj1lmQHd51Ek6jcupu2I8FJa3tNzgyp2HcZkGUEwcmHLOrbQYaZUZYQdp8tYQZZkmuU1KynKajm02O4udEgbgcSiraOGwJHBw4jgUEZfA1UTm5t9vBZOpToQom1AIL3QNZ0OmsIJyUjEZ3OysG55+AWpVxmkNGtLj8IneeB5IFm57hUu+78NJpg+E8kE1pZuuhnqE07VjtedV3ytHxErU6X9KS8ChThrGtDMrdqdNpkUWxvrq48Sosd6SyMlLcaSNGsG0MA0nm5cyGzxQYIWWXxWJCDFCEIBCEIBCEIBMJJhAJpIQNCSEFhh+LupQN28p28QeCvDe07iM/aIAAI0ePPmuUTY8gyDBQdO60qtH6bw4ToI7QE/dR076qx0Ehh5kd5V1vjrmxm1jjxW8/G2VAM0abgjf1CC7o43XiDVoOA7peBPl4Kd2MO6vWrbsMknUvPoBoucY+3OpDZnYOgQP3Wba9uBszcxJJ38t0E91imYR1z3H+y0Ba1vRzHWTGvaJ34HyWVTHKY7vKOy0D6lV9xjbj3dBwnVBeCvStwS0AOmc5MnnDR58VRYjjTqhMSAdzxd5lV9SqXGXEk+KxQCEIQCEkIEhCEAhCEAhCEAmEkIGhJCBoSQgaEkIGhJCDJJJCBoSQgaEkIGhJCBoSQgEIQgEIQg//9k="/>
          <p:cNvSpPr>
            <a:spLocks noChangeAspect="1" noChangeArrowheads="1"/>
          </p:cNvSpPr>
          <p:nvPr/>
        </p:nvSpPr>
        <p:spPr bwMode="auto">
          <a:xfrm>
            <a:off x="155575" y="-928688"/>
            <a:ext cx="1943100" cy="19431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 descr="_45888074_brainmetssp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00760" y="4429132"/>
            <a:ext cx="2595301" cy="1952217"/>
          </a:xfrm>
          <a:prstGeom prst="rect">
            <a:avLst/>
          </a:prstGeom>
        </p:spPr>
      </p:pic>
      <p:pic>
        <p:nvPicPr>
          <p:cNvPr id="7" name="Рисунок 6" descr="metastasis2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2214554"/>
            <a:ext cx="3053896" cy="1980669"/>
          </a:xfrm>
          <a:prstGeom prst="rect">
            <a:avLst/>
          </a:prstGeom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4429132"/>
            <a:ext cx="2071702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Рисунок 8" descr="ONCApr1507p475f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14810" y="2143116"/>
            <a:ext cx="4286280" cy="2182106"/>
          </a:xfrm>
          <a:prstGeom prst="rect">
            <a:avLst/>
          </a:prstGeom>
        </p:spPr>
      </p:pic>
      <p:pic>
        <p:nvPicPr>
          <p:cNvPr id="10" name="Рисунок 9" descr="MRI-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35036" y="4500570"/>
            <a:ext cx="2904948" cy="20002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54322" y="17124"/>
            <a:ext cx="1386302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85794"/>
            <a:ext cx="8229600" cy="5554683"/>
          </a:xfrm>
        </p:spPr>
        <p:txBody>
          <a:bodyPr/>
          <a:lstStyle/>
          <a:p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наличии у больных онкологического анамнеза и одиночного поражения головного мозга в 70% случаев речь идет о метастатической природе очага.</a:t>
            </a:r>
          </a:p>
          <a:p>
            <a:endParaRPr lang="ru-RU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Более чем у 50% больных метастазы в мозг манифестируют на фоне стабилизации состояния или стойкой ремиссии основного заболевания</a:t>
            </a:r>
            <a:endParaRPr lang="ru-RU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571480"/>
            <a:ext cx="8358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Алгоритм диагностического поиска</a:t>
            </a:r>
            <a:endParaRPr lang="ru-RU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338" name="Picture 2" descr="https://encrypted-tbn2.gstatic.com/images?q=tbn:ANd9GcSpfaKccs-vjWpUXh4UnxICgyhPYfbOUE8XuNT5Qs8gGO4XguacC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18" y="4365807"/>
            <a:ext cx="2786082" cy="249219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42910" y="1285860"/>
            <a:ext cx="878687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Клиническое обследование!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РКТ органов грудной клетки/Рентгенография в 2-х проекциях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УЗИ молочных желез/маммография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кРКТ</a:t>
            </a:r>
            <a:r>
              <a:rPr lang="ru-RU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органов брюшной полости и малого таза/УЗИ органов брюшной полости/Малого таза/предстательной железы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ФГДС, ФКС (</a:t>
            </a:r>
            <a:r>
              <a:rPr lang="ru-RU" sz="2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±биопсия</a:t>
            </a:r>
            <a:r>
              <a:rPr lang="ru-RU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Онкомаркеры</a:t>
            </a:r>
            <a:endParaRPr lang="ru-RU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 smtClean="0">
              <a:solidFill>
                <a:srgbClr val="FFFF00"/>
              </a:solidFill>
            </a:endParaRPr>
          </a:p>
          <a:p>
            <a:endParaRPr lang="ru-RU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14290"/>
            <a:ext cx="9115460" cy="1971676"/>
          </a:xfrm>
        </p:spPr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rgbClr val="FFFF00"/>
                </a:solidFill>
              </a:rPr>
              <a:t>Стандартом диагностики церебральных метастазов является </a:t>
            </a:r>
          </a:p>
          <a:p>
            <a:pPr algn="ctr">
              <a:buNone/>
            </a:pPr>
            <a:r>
              <a:rPr lang="ru-RU" dirty="0" smtClean="0">
                <a:solidFill>
                  <a:srgbClr val="FFFF00"/>
                </a:solidFill>
              </a:rPr>
              <a:t>МРТ с контрастным усилением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2143116"/>
            <a:ext cx="3079110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49484" y="2143116"/>
            <a:ext cx="3019499" cy="3414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2357422" y="5857892"/>
            <a:ext cx="7071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/>
              <a:t>КТ</a:t>
            </a:r>
            <a:endParaRPr lang="ru-RU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5715008" y="5786454"/>
            <a:ext cx="13719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err="1" smtClean="0"/>
              <a:t>кМРТ</a:t>
            </a:r>
            <a:endParaRPr lang="ru-RU" sz="4000" dirty="0"/>
          </a:p>
        </p:txBody>
      </p:sp>
      <p:sp>
        <p:nvSpPr>
          <p:cNvPr id="9" name="Овал 8"/>
          <p:cNvSpPr/>
          <p:nvPr/>
        </p:nvSpPr>
        <p:spPr>
          <a:xfrm>
            <a:off x="6000760" y="2857496"/>
            <a:ext cx="285752" cy="285752"/>
          </a:xfrm>
          <a:prstGeom prst="ellipse">
            <a:avLst/>
          </a:prstGeom>
          <a:solidFill>
            <a:srgbClr val="FF0000">
              <a:alpha val="0"/>
            </a:srgbClr>
          </a:solidFill>
          <a:ln w="12700">
            <a:solidFill>
              <a:srgbClr val="FF0000"/>
            </a:solidFill>
            <a:prstDash val="sys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6929454" y="3143248"/>
            <a:ext cx="357190" cy="357190"/>
          </a:xfrm>
          <a:prstGeom prst="ellipse">
            <a:avLst/>
          </a:prstGeom>
          <a:solidFill>
            <a:srgbClr val="FF0000">
              <a:alpha val="0"/>
            </a:srgbClr>
          </a:solidFill>
          <a:ln w="12700">
            <a:solidFill>
              <a:srgbClr val="FF0000"/>
            </a:solidFill>
            <a:prstDash val="sys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6786578" y="2928934"/>
            <a:ext cx="285752" cy="285752"/>
          </a:xfrm>
          <a:prstGeom prst="ellipse">
            <a:avLst/>
          </a:prstGeom>
          <a:solidFill>
            <a:srgbClr val="FF0000">
              <a:alpha val="0"/>
            </a:srgbClr>
          </a:solidFill>
          <a:ln w="12700">
            <a:solidFill>
              <a:srgbClr val="FF0000"/>
            </a:solidFill>
            <a:prstDash val="sys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3143240" y="3071810"/>
            <a:ext cx="357190" cy="357190"/>
          </a:xfrm>
          <a:prstGeom prst="ellipse">
            <a:avLst/>
          </a:prstGeom>
          <a:solidFill>
            <a:srgbClr val="FF0000">
              <a:alpha val="0"/>
            </a:srgbClr>
          </a:solidFill>
          <a:ln w="12700">
            <a:solidFill>
              <a:srgbClr val="FF0000"/>
            </a:solidFill>
            <a:prstDash val="sys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рапеция 7"/>
          <p:cNvSpPr/>
          <p:nvPr/>
        </p:nvSpPr>
        <p:spPr>
          <a:xfrm>
            <a:off x="642910" y="285728"/>
            <a:ext cx="7643866" cy="1143008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28662" y="1571612"/>
            <a:ext cx="1000132" cy="4143404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143108" y="1571612"/>
            <a:ext cx="1000132" cy="4143404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CC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572000" y="1571612"/>
            <a:ext cx="1000132" cy="41434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357554" y="1571612"/>
            <a:ext cx="1000132" cy="414340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 rot="16200000">
            <a:off x="541825" y="3667455"/>
            <a:ext cx="18573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Хирургия</a:t>
            </a:r>
            <a:endParaRPr lang="ru-RU" sz="2800" b="1" dirty="0">
              <a:ln>
                <a:solidFill>
                  <a:schemeClr val="bg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 rot="16200000">
            <a:off x="2511876" y="3631737"/>
            <a:ext cx="26432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Радиотерапия</a:t>
            </a:r>
            <a:endParaRPr lang="ru-RU" sz="2800" b="1" dirty="0">
              <a:ln>
                <a:solidFill>
                  <a:schemeClr val="bg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 rot="16200000">
            <a:off x="3797759" y="3488861"/>
            <a:ext cx="2786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Химиотерапия</a:t>
            </a:r>
            <a:endParaRPr lang="ru-RU" sz="2800" b="1" dirty="0">
              <a:ln>
                <a:solidFill>
                  <a:schemeClr val="bg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786446" y="1571612"/>
            <a:ext cx="1000132" cy="414340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000892" y="1571612"/>
            <a:ext cx="1000132" cy="41434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 rot="16200000">
            <a:off x="5977747" y="3309137"/>
            <a:ext cx="31432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Симптоматическая</a:t>
            </a:r>
            <a:r>
              <a:rPr lang="ru-RU" sz="2800" b="1" dirty="0" smtClean="0">
                <a:solidFill>
                  <a:srgbClr val="FFFF00"/>
                </a:solidFill>
              </a:rPr>
              <a:t> </a:t>
            </a:r>
            <a:r>
              <a:rPr lang="ru-RU" sz="28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терапия</a:t>
            </a:r>
            <a:endParaRPr lang="ru-RU" sz="2800" b="1" dirty="0">
              <a:ln>
                <a:solidFill>
                  <a:schemeClr val="bg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714480" y="357166"/>
            <a:ext cx="55721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FF00"/>
                </a:solidFill>
              </a:rPr>
              <a:t>Комплексное лечение церебральных метастазов</a:t>
            </a:r>
            <a:endParaRPr lang="ru-RU" sz="3200" dirty="0">
              <a:solidFill>
                <a:srgbClr val="FFFF00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4572000" y="5786454"/>
            <a:ext cx="342902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00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928662" y="5786454"/>
            <a:ext cx="342902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142976" y="5929330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Локальное воздействие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857752" y="5929330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Системное лечение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 rot="16200000">
            <a:off x="4619296" y="3310266"/>
            <a:ext cx="34290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err="1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Таргетная</a:t>
            </a:r>
            <a:r>
              <a:rPr lang="ru-RU" sz="28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 терапия</a:t>
            </a:r>
            <a:endParaRPr lang="ru-RU" sz="2800" b="1" dirty="0">
              <a:ln>
                <a:solidFill>
                  <a:schemeClr val="bg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 rot="16200000">
            <a:off x="1225991" y="3560299"/>
            <a:ext cx="2786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err="1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Радиохирургия</a:t>
            </a:r>
            <a:endParaRPr lang="ru-RU" sz="2800" b="1" dirty="0">
              <a:ln>
                <a:solidFill>
                  <a:schemeClr val="bg1"/>
                </a:solidFill>
              </a:ln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857364"/>
            <a:ext cx="8229600" cy="4525963"/>
          </a:xfrm>
        </p:spPr>
        <p:txBody>
          <a:bodyPr/>
          <a:lstStyle/>
          <a:p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Компенсированное состояние пациента (</a:t>
            </a:r>
            <a:r>
              <a:rPr lang="en-U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&gt;60 </a:t>
            </a:r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баллов по шкале </a:t>
            </a:r>
            <a:r>
              <a:rPr lang="ru-RU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Карновского</a:t>
            </a:r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Стабильное состояние первичного очага/прогноз выживания не менее 6 месяцев</a:t>
            </a:r>
            <a:endParaRPr lang="ru-RU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87624" y="565832"/>
            <a:ext cx="710388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Условия для выполнения </a:t>
            </a:r>
            <a:r>
              <a:rPr lang="ru-RU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хиругии церебральных метастазов</a:t>
            </a:r>
            <a:endParaRPr lang="ru-RU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428596" y="1643050"/>
            <a:ext cx="8286808" cy="1588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428604"/>
            <a:ext cx="8229600" cy="125729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Одиночные и множественные метастазы доступной для резекции локализации</a:t>
            </a:r>
          </a:p>
        </p:txBody>
      </p:sp>
      <p:pic>
        <p:nvPicPr>
          <p:cNvPr id="4" name="Рисунок 3" descr="F1.lar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2357430"/>
            <a:ext cx="2550839" cy="3003748"/>
          </a:xfrm>
          <a:prstGeom prst="rect">
            <a:avLst/>
          </a:prstGeom>
        </p:spPr>
      </p:pic>
      <p:pic>
        <p:nvPicPr>
          <p:cNvPr id="5" name="Рисунок 4" descr="F23.larg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86116" y="2357430"/>
            <a:ext cx="2571768" cy="3040832"/>
          </a:xfrm>
          <a:prstGeom prst="rect">
            <a:avLst/>
          </a:prstGeom>
        </p:spPr>
      </p:pic>
      <p:cxnSp>
        <p:nvCxnSpPr>
          <p:cNvPr id="7" name="Прямая соединительная линия 6"/>
          <p:cNvCxnSpPr/>
          <p:nvPr/>
        </p:nvCxnSpPr>
        <p:spPr>
          <a:xfrm>
            <a:off x="428596" y="1643050"/>
            <a:ext cx="8286808" cy="1588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68" name="Picture 4" descr="https://encrypted-tbn1.gstatic.com/images?q=tbn:ANd9GcSx4IUabCbllSadEvc3-p33JcYFGwrsJvFXkWfmSwZKzA58gxDj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59" y="2357430"/>
            <a:ext cx="2774481" cy="30196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285728"/>
            <a:ext cx="7072362" cy="90010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Метастаз более</a:t>
            </a:r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3 </a:t>
            </a:r>
            <a: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 в диаметре</a:t>
            </a:r>
          </a:p>
        </p:txBody>
      </p:sp>
      <p:pic>
        <p:nvPicPr>
          <p:cNvPr id="4" name="Рисунок 3" descr="imag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14678" y="2500306"/>
            <a:ext cx="2571768" cy="3227569"/>
          </a:xfrm>
          <a:prstGeom prst="rect">
            <a:avLst/>
          </a:prstGeom>
        </p:spPr>
      </p:pic>
      <p:cxnSp>
        <p:nvCxnSpPr>
          <p:cNvPr id="7" name="Прямая соединительная линия 6"/>
          <p:cNvCxnSpPr/>
          <p:nvPr/>
        </p:nvCxnSpPr>
        <p:spPr>
          <a:xfrm>
            <a:off x="428596" y="1643050"/>
            <a:ext cx="8286808" cy="1588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604" y="2500306"/>
            <a:ext cx="2895600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2500306"/>
            <a:ext cx="2952750" cy="320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85728"/>
            <a:ext cx="8858280" cy="900106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Выраженный </a:t>
            </a:r>
            <a:r>
              <a:rPr lang="ru-RU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перифокальный</a:t>
            </a:r>
            <a: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отек 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</a:t>
            </a:r>
            <a:r>
              <a:rPr lang="ru-RU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масс-эффект</a:t>
            </a:r>
            <a:endParaRPr lang="ru-RU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Рисунок 5" descr="SurgNeurolInt_2011_2_1_84_82250_f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1785926"/>
            <a:ext cx="2500330" cy="2903970"/>
          </a:xfrm>
          <a:prstGeom prst="rect">
            <a:avLst/>
          </a:prstGeom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428596" y="1643050"/>
            <a:ext cx="8286808" cy="1588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12" y="1714488"/>
            <a:ext cx="2704147" cy="3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3000372"/>
            <a:ext cx="4258935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Овал 14"/>
          <p:cNvSpPr/>
          <p:nvPr/>
        </p:nvSpPr>
        <p:spPr>
          <a:xfrm>
            <a:off x="5796136" y="1052736"/>
            <a:ext cx="2643206" cy="178595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214290"/>
            <a:ext cx="6357982" cy="78581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Микронейрохирургический</a:t>
            </a:r>
            <a: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подход</a:t>
            </a:r>
          </a:p>
          <a:p>
            <a:pPr>
              <a:buNone/>
            </a:pPr>
            <a:endParaRPr lang="ru-RU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00" name="AutoShape 4" descr="data:image/jpeg;base64,/9j/4AAQSkZJRgABAQAAAQABAAD/2wCEAAkGBhAPDw8PEA8PEA8PDw8PDw8PEBAQEA0PFBAVFBQQFBQXHCceFxkjGRQUHy8gIycpLCwsFR4xNTAqNSYrLCkBCQoKDgwOFA8PFykcFB0pKSkpKSkpKSkpKSwsKSk1Liw1LCkpLC8pKSkqKSw2LDUpLCwpKTU1KSksKSkpKSksKf/AABEIAPgAywMBIgACEQEDEQH/xAAcAAACAgMBAQAAAAAAAAAAAAAAAQIEAwUGBwj/xABDEAACAgECAwMIBgcIAgMBAAABAgADEQQSBSExE0FRBiIyYXGBkbEHUnKhwdEUIzNCYrLwFVSCkqLS4fFjc0RTwiT/xAAaAQEBAQEBAQEAAAAAAAAAAAAAAQIEAwUG/8QAJREBAQEAAgEBCAMAAAAAAAAAAAERAjEDIQQFEyJBUWHREnGh/9oADAMBAAIRAxEAPwD2QxZkiOcU2wiYSWIYgLMxsJlxIkQMDLMTLLLLMbLNypYrmQI/oTOyyBWa1jGIV8xJlB4fP85ILzjKS6IBB/WY9g/rMkEktsmjF2Y/rP5yJrH9FvzmYpI7I0YzWB3fM/OMGTdfxgEl0LMkBALJPYqDc7Kq/WYhR8TJasiSLMirCoggEEEHmCCCCPEETIBMWtACSEAsliZUo4YjxCkYRkQxAjCSxDEBRR4igRMxkTKRIESxGIiRxMhERE0iAWT2QUTJiEkY9sNsyBJIpgZJAHiTJq4w7YtkH1la+LH1D88TC3Ez+6oHt5/KNMZmqJ7jGNOZSs4g/UsFHuUfEym/FU771PqFm77hG0xvBpz6ppuLeTh1NyNZeV06Kf1ScmZvEseWPyEw/piHp2jfZqub/wDMypgqDtZeZHnoyE8h3MM45x6qfC9B+hM4OoD0McojKd6N45HLp16d02y61D3nn05TS6seYv2m+Qmk447fpeiQFhvTHLd9YZ5jpyzJg70HMcxadSEXPM4HWZcSKI4ASUAMMRwhEYSUUBRESURhUCJEiTIkSIRjIkZk25isKpzc8+5R1M1oSITC29E6nJ8B1lLVcRJHUIvtx981ms1LKhZVGeQXtMrkn+Hrj2498nY2d3FGPogKPifymts4qhbALW2fVrBsb49Jl0fADaqvqbGcsA3Yr5la5GcHHNputPpkrG1EVB4KAP8AuBpa9NqrOlddK+NrF2/yr098zpwIn9pqLW9VeKl+7n9828UmjXrwTTrzFKk+L5c/FsyylYX0QF+yAPlMzCQxNQEp68c19n4y8BI2aNLPSHMDqCQce0SWjSaz0B9pvkJVbRdprtIe5KLSfUSUVfuZ/wDLNjxTh5WslW5IS2OZOCfX1mfgm18v1YABeXMKAMnwPMy6NtCMQmVEIYksQiJjiMIU4oZhCCEIGFRMFXMc1eu4kNpOQlYGSSccvFvygWdRrwvJOv1vymra4vnaQxyQWJyAw6g+J9Xymoq1NmvsarTt2VS/tbT+0IP1V6jP/ZHSbbVcHGm0jrpsoyjcXOGLcwGc5GM459O6VFzR8MDLvLEtz2kjOPYO4eyabXuGsrrPQPh/Vhtp/GYuAcW1B4e7s5a7TF67+SlnK4ItU4ABKFWIxgHdjpNGmpuexWYbEDZI3bmcc+RPhzJz1Jx070g9KjlfQX76kbvxg+0dZnkBFJRYgJpHEk4/GAEugAmC/XiskFSQFycdfHHwllVmn4sxNgWvBdjtIIyGOBn2ADrIMes49W6Ou1xuGBkcs+vwlHhvC/0jsh211XY2i49iwU2hRt7Njj0SSM4weQm1XyaqIG4uT37WwM+oEdJe0XDUpzs3cwAdzZwB4Du/68JRbhCEinDMUcIRhFmEKcIoQHmKEICM0nHPJxdSCe1tTCsdibdhfB87BHX+vGbuRZwoLHooLH2AZP3QOP4Vw3T8KsDW62ivtEbNdzLW1nMAtuZueCMZxN7quJ0uLKe1TcyMpAOWXK9dvXvE5LjdCX63B2nUUVrVW7+fXQ6ql1lhTHp7nGMnB902PDmFG5rM5c4V8AguSeRJ6Enx7/XPG+W6+jw9i43xzlt2zpc4Tp6aVvq7YWi7G5QjAr5pU+Ocj5ShXTpUwp1alumNhySCAeXtIHvmmp45bVfqalrtdgoG87nFRHRMgE7v3vDDDJHKa/gWvOqdnLYuNhroCL+y3Eg2EnOAe85z0A8Dj49+zo4+7ONt3l07/RcQqoIpNmXcnYjI6uxwCQoxz8ffL2i4tXcbBWysamKWAZBrcLnawI5HmPjOboF1Z0hqWt2WxwTfY5YVFWyM9xJAOAMcgOgzOh0XDa6W1L1//KuW5+eRvautTjwGKl+Jnrx5fycPn9nniku7v7bBTkA+McBHPRxkwiAkjFAV9m1c955D2yjwujO64+kxKqPqID09pPOary98pf7O0o1PZi3FiVKhfZ5zn0icHkACceqV7+O2VcPt1uDWG0fbg1j9IZHaoFGFbbckFhyzjxxH0HXCOeX6f6USmlp3nUX6wOuntpFNNVpuNZcWuA+ytMYJOTjODjBxuPInyqtspsbUXW6prFGqocU00otVh2ppV2tuZwcHcwHpDJhXcwlLT6yxxk0lR+6d6Nu9wOPvmi8m/LZNdrNXpK6rB+i7hZY7IQXW1qyFVT0yPb0zA6qORjgQMMwMID3QzIwgThIwzAZlfWegVPR2VD9lmG//AEbpnmm8rdQ1ejvdAe0Wi7s8DJ7Z07Kvl7bG+EluNcZeVkndcf5Q1oLa77C5YjtW7MYej9K/WKhC4JG+heYwecwcTOrdRYzqlboGItYvY+7HnJXyVmUcgeR55xnEwXumsZvMerU9nXp62KulRfshuUM2AqbhkOwJ7sZ5TnNfxvXW7tKdLYpTJawqhrYgFgyk+jkj62ASeRPmnj5/P0/T+GzwzjOU9Z+HVcL0apTezMlva127e1LFrmI5synlYSBjwAUAS7fwbsil+jRwGRGetsBbEVx+sxzKvzBxgZwfCangmsY6emzsuenao9mW9N1sBKgHAGQFwRnGOeBM/G2uIXW4NlOpt2U6cuy9mlp80sqjO7dlz1I3MORzMS/Ljo5S/E3c3/fxn9LWl4jXqdldzPV2peulVDC7tGtIWwFSSnPJUjuwcgETvdKhVKlYgsPSI6EqoGfiDPO+D6JK+IJfYoAOrsTTrhmsUivZWWXlswrKO/0ffPSKvSHqrz7yc/jOjw+uvhe8b68c6s1nhCE6HygYozFA4X6aNv8AY9pZFcC6o7WLAEjcR6JB6+udJqlRKdPT2aWV2dnprFYZUVGpgdw8OQXH8Uy+UHk/RxDTtptQGNTMjEI5RsqcjDD+ucvmlfqjpjOBke+RXFX/AEd8PRWrXTKaXydhXK7ic48SeQ5k5ka+GdmEdUZa00+OyKBBWgTzanQZA9ELj+HHdOuu0wAC5PXILePhymv4z2KaW43KLKijG1Su9WrCE7Sv7wxnl35xNail5BcUssGr0xoSqjQ3rptKa0ZFspCZzz5Hn4YHOc99F9af2p5QMqFSNTtbLbhn9M1mccuQJTOP6PV+SHlNp9bURpxaFpCjz6LaU2tnaK9wAIAXu6cpl4L5LVaTVa7VVu5bXvXZYjbdlZQ2HzMDPNrWJzmZVu8wzIxiUBhETCEOEUIUQjhAJXvpsJyloQYxg1h/vz65YgBApGi7+8L7TUP901fFuK3UbNt1dxZipVEXcvgcBjNk15Jbw3MR7CTI9rCNVxTjV9LoodLN1bWE7dm3AJ2kZPhI8H46+o7TdbVTs2emAd27d0O4dNv3zbdsJgtZ8kpYigjkpqB58up3Dl1+MDQ6vyvtryOxssOcfq6mYE+0HGPXN1wfjYt2M4Fe5OYfzSCMAAg9OhlzaOzQkKWyckKBnGB7hnM5EqTzyeZ9UvY71HDDIIIPQggj4iSlThKBaKQP/rU+8jJPxJluQJjCDQEAjihAjbUGBVuhBBwSDgjuI5j2iU04JQCPMZsFWAstusAZTlTh2I5ES/FCmTCEUAjijhESYAxGECUIsx5gEIQgEYOOfhz+HOLMx3thH+w/8pga4dB7BIX7tj7Mb9jbMnA34O3J7hnEN0N0ChwOnUrURqmVrTYxBRw6hMDADbE789R39ZfIhuiJl5XbqSYs6g4pHqrc/OcuqTpuInFB/wDSB8R/zOMu41Wmoo0x3dpezhQFOAFqewsWxj9zGOvneo4RXd8KbNFfqUD4cpanOV+U2k0xp073J29r0r2AObV7UqBYVHRMsOZ5c/HlOjkA0WYNFAeY4oQJRRZjzAIQhmAQzFCAjCImGYDhCECFtyopZiAo5knumqt4g+orzQ1lanIWzsGfcPrLzGR65LWpW9q9vYorUZFDkIHfPVtx85fUOR+eyS9W6MD7CD8oHGaqm0Hs14lsCvlxaP1zHOSGYEYHqAHXvm+0erDLZ+tSxhXzCtnq6jOPf982dmmqY5autiepatST7yJX1GlrRHNddasdgJRFBI3qcch6pRTDQzMfuPwMe6BPMRaRzERAz+UN2yhvZUo9ZLKAPiZyyUOWVjXlwSyZAGxgrKW3YODtsYZx0Y8+c6Xyhp7ZGqLBE3Vkue7aQ2R6+U0PG+JjR6Y2Im8KyLh3ILlmA3M2D8PlLBueGWb2Ck1srEI3mq27s+QVj3kFT7DOhzPOfIni5tW5jgMuoN20dFFh3YHq3BvjPRc5koDCJoZkDhFmOARxCEBxZhCAQhCBEwiJhmaDzHmKEgeZXs4fS3pU1N7a0P4TPCBVPCqe6sL9hnT+UiVOJcPRKyyNcpBXpffjmwB5FsTayjxj9i3tT+YQNIDZ3X3j/Hn5iGbf7zd/mT/bIgx5lEv1v95u+Nf+2RK2/wB4u/zL+Cx5hmBd4hwuqtSwDM28Yax3sI9m4nb7sTmfLGsNo3BOB2lWT/jE7HjHoH7Y/GcZ5Yn/APkb/wBlX80ToUfInR7HsdSSuwK4J688qRy9TfGekUcQp7RNOLFNhp7ZUyCxqUqpY+91+M888kXwzL3Mn3gg/iZ2HAOD6Wuw21aemu/FnaWpWq2Wdq+5tzDm2SoPPOOWJKN80UGMWYDhCEYHmGYhCMDzFmEJcBHFCBExQMIQ4ZihKJZhmRkWsUdWA9pAkVkzKnFedLe1P51kn4hWP3s+pQTK2q1gsrsUKwwobJAHR1garENsiDJZgPbDbDMRMDb8Z/Zn7S/Oc3xHg7a1BQjBSzoSxGQiBvObGRnA7szo+L/sm/wH7xNRoa9749RMToedaXjd+musrFaB6bLKWLliMqxQnAx4T07yVtssrrtZfTrw5AIXeDzIz3ZX74l8nag7WCioWOdzWbRvY+O7rLJ4ex7vvP5yaNu8jNT+hOOY3D1qxBkhdav7zf4gG++NG1zDMoJr27wp9mVP3zKNeverD4ES6LYMMzCmqQ/vD38vnMgOenP2c4EswzIwgPMIo5UUbOK0g/tAfs5b5TGeLr+6jt7gBK6aE+oeyZ10Y7zM6pHibnoij7TE/KROqtb94D7Kj5mWF06jumUIB3Saqh2Tt1Zz7WOJJOH+oTYYjkVUXQ+JhdpgtdhHXs3+4Z/CXMSNq5UjxBHxGJUc0GjDTAr8pLdNIzboFpjDQ3QN5rznTk/+ND8jNTwzULXZudlVdpGWIUZPdkzaHztP7afkv/E4/j2qWugs2cbkHLrkmIO802pSz0GVvssG+UzYnh9nFrHYCtMEnzQBvcn1f8CeofR/q3t4fU9jtY++9SzksxAtbAyfAYEzZiyugIiKzJDEisBpHgJBtKvslnEMQKZ0nr+MxnSEf8cpsNsWIRQ88fvN7+fzjGpcddp9xBl0rINWPARpiuNf4ofcQZP+0E/i/wAsbacSH6P65rTC8ZICHfHIGIxFGJFOOKSAgEDHMWp1C1o9jZ21oztgZO1VLHA7zgQjlbRtdl8GYfAkRZnK+VnlwUy2l057RuYFrh1PrKqAR7AxnOUfSdrlH6zQVMfFHsrz8S09GY9O3QzOA030osf2nD7F+xqK2/mUTYV/STpz6Wm1Sev9Q4+6zP3Sar0zQNmhR6mX/UfznEcZ0pvp7Hfsy6FmAycKckAev8JPh/0p8OVdjvqE84nLaa3AyB3qD4TnOOeUpd3XSkqm44vK+cy5z+rVh5ufrMM9cAcmiIuvxDT8PGyob7yASoINjDPWxj6C9fgcAx+S/lnqaNMtSLUqh3blWSSWOSTljOUqqzyGepJJJJJJyWJPMknvMt3V1oo7RiKwPR6At3kzWJb9nYt9I949K6tfV2aD7iMzf+SHl8utv/RWUdp2T2LYvmq+1lBTaee7DZ5csK3SeLXU2629K9KQgxtAJKAgHm3IZPWep/Rv9GaaG1de+ra+412VBFTZXWSdrgkklyCpHdMVqa9GhDMJFERjhIIxRwhpEwxHDEIrd5jiJjhDkhIyUKcYkYZgTms8p+GvqtFqtPUwWy6lkRmJUBsggEjmM4xnuzL++Re7EI+bONXa7Ts1eoouqZSA3aI4XmSA2R5pBIOCDg901yHWWZ202nau9ttLZRM43sD0XPLceU+kNdoKtUt9VihkszUwPPkaV/PPtnF8E4iQvA9QeV+63S3MORsU6W4NnHXz9PW3tWaR48leobB38jzB3Lg/CZDo9V9f/WPxE9l8p/JrQapzbz097HLW0YAtP/krPmsfFhhjgedOL1XkpanoXU2jxO+on/Ccj/VEwxxbPqU9JSw8SAfvWbjhfGUICvyHr7vY35zc0+TVhIFlldad5BLtj1DGPvlvXeTfD3UqK7EbutSxt/dzIOVOcfV7+WI3DNatuOUJ3j1ZZefwzMdWtXiNlWhTarX2oq2NuC1kHcWJxn0QwwBzzjlNiPopZ6DqK7bHGGsFTKgeylT5wVhyDkAleRHTIm+0/kppuGvpdTpg11erpL0337TdRYFG5ARgDcj55LkbLBnGALbUk9Wg0PDr9Fq62bTWbNO1oZseY7ldq7W/fyT1XPcDiew+Tx7LS0ISC20u5Gcb7GNjgZ54DMR7poaHLBQe4jHwmz0LcsDuJ+8kzLWOhruzMwea2jMtrILG6GZjEkJRLMIowIQoQhAq4jkSZIQpwzAR4kUiZEmZMRbIGIyreDL+yQsQAE+AhHP6y6+tXNCI7spwtjMqqwBw+QDnr078DmMTiuBcHsrehLC9lWnR/wBGZiozayEF2UfwvaOZ756bp03ZJ7j8BKTcMVRWQOeSfdg/nKOWs4W5OTmYzwRp140okhpRI04l+BmVbuBN4TvzoxMbaIeEgweS1gGnrRsA0go+e5QSVPs245+IPhOL4Reuq0fCqa239lqtTqDgHFWm26tK9xPf+tqGOvOdxZ5OVXqRYpKsChAJXcpGCrY9Jf4TkeqYNB5MrU/aAEMT2Z54QL0wFHIDkD7ppn6oafRY8Zs+H6Tzund+Imzq4eq92T65YWsCDWGuiZBXMmI4RALHiMxGFEIRGEKERjhVXEeIQhTElCEgI44QlAkbVypHqMIQqiCR484c44QlpR5hCFPMMQhCrGntAGD3ZhbYNoA6kkn1f1mEIZq5WcgHxA+UlCEoIQhAUUIQgiMIQFCEIH//2Q=="/>
          <p:cNvSpPr>
            <a:spLocks noChangeAspect="1" noChangeArrowheads="1"/>
          </p:cNvSpPr>
          <p:nvPr/>
        </p:nvSpPr>
        <p:spPr bwMode="auto">
          <a:xfrm>
            <a:off x="155575" y="-1127125"/>
            <a:ext cx="1933575" cy="23622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2" name="AutoShape 6" descr="data:image/jpeg;base64,/9j/4AAQSkZJRgABAQAAAQABAAD/2wCEAAkGBhAPDw8PEA8PEA8PDw8PDw8PEBAQEA0PFBAVFBQQFBQXHCceFxkjGRQUHy8gIycpLCwsFR4xNTAqNSYrLCkBCQoKDgwOFA8PFykcFB0pKSkpKSkpKSkpKSwsKSk1Liw1LCkpLC8pKSkqKSw2LDUpLCwpKTU1KSksKSkpKSksKf/AABEIAPgAywMBIgACEQEDEQH/xAAcAAACAgMBAQAAAAAAAAAAAAAAAQIEAwUGBwj/xABDEAACAgECAwMIBgcIAgMBAAABAgADEQQSBSExE0FRBiIyYXGBkbEHUnKhwdEUIzNCYrLwFVSCkqLS4fFjc0RTwiT/xAAaAQEBAQEBAQEAAAAAAAAAAAAAAQIEAwUG/8QAJREBAQEAAgEBCAMAAAAAAAAAAAERAjEDIQQFEyJBUWHREnGh/9oADAMBAAIRAxEAPwD2QxZkiOcU2wiYSWIYgLMxsJlxIkQMDLMTLLLLMbLNypYrmQI/oTOyyBWa1jGIV8xJlB4fP85ILzjKS6IBB/WY9g/rMkEktsmjF2Y/rP5yJrH9FvzmYpI7I0YzWB3fM/OMGTdfxgEl0LMkBALJPYqDc7Kq/WYhR8TJasiSLMirCoggEEEHmCCCCPEETIBMWtACSEAsliZUo4YjxCkYRkQxAjCSxDEBRR4igRMxkTKRIESxGIiRxMhERE0iAWT2QUTJiEkY9sNsyBJIpgZJAHiTJq4w7YtkH1la+LH1D88TC3Ez+6oHt5/KNMZmqJ7jGNOZSs4g/UsFHuUfEym/FU771PqFm77hG0xvBpz6ppuLeTh1NyNZeV06Kf1ScmZvEseWPyEw/piHp2jfZqub/wDMypgqDtZeZHnoyE8h3MM45x6qfC9B+hM4OoD0McojKd6N45HLp16d02y61D3nn05TS6seYv2m+Qmk447fpeiQFhvTHLd9YZ5jpyzJg70HMcxadSEXPM4HWZcSKI4ASUAMMRwhEYSUUBRESURhUCJEiTIkSIRjIkZk25isKpzc8+5R1M1oSITC29E6nJ8B1lLVcRJHUIvtx981ms1LKhZVGeQXtMrkn+Hrj2498nY2d3FGPogKPifymts4qhbALW2fVrBsb49Jl0fADaqvqbGcsA3Yr5la5GcHHNputPpkrG1EVB4KAP8AuBpa9NqrOlddK+NrF2/yr098zpwIn9pqLW9VeKl+7n9828UmjXrwTTrzFKk+L5c/FsyylYX0QF+yAPlMzCQxNQEp68c19n4y8BI2aNLPSHMDqCQce0SWjSaz0B9pvkJVbRdprtIe5KLSfUSUVfuZ/wDLNjxTh5WslW5IS2OZOCfX1mfgm18v1YABeXMKAMnwPMy6NtCMQmVEIYksQiJjiMIU4oZhCCEIGFRMFXMc1eu4kNpOQlYGSSccvFvygWdRrwvJOv1vymra4vnaQxyQWJyAw6g+J9Xymoq1NmvsarTt2VS/tbT+0IP1V6jP/ZHSbbVcHGm0jrpsoyjcXOGLcwGc5GM459O6VFzR8MDLvLEtz2kjOPYO4eyabXuGsrrPQPh/Vhtp/GYuAcW1B4e7s5a7TF67+SlnK4ItU4ABKFWIxgHdjpNGmpuexWYbEDZI3bmcc+RPhzJz1Jx070g9KjlfQX76kbvxg+0dZnkBFJRYgJpHEk4/GAEugAmC/XiskFSQFycdfHHwllVmn4sxNgWvBdjtIIyGOBn2ADrIMes49W6Ou1xuGBkcs+vwlHhvC/0jsh211XY2i49iwU2hRt7Njj0SSM4weQm1XyaqIG4uT37WwM+oEdJe0XDUpzs3cwAdzZwB4Du/68JRbhCEinDMUcIRhFmEKcIoQHmKEICM0nHPJxdSCe1tTCsdibdhfB87BHX+vGbuRZwoLHooLH2AZP3QOP4Vw3T8KsDW62ivtEbNdzLW1nMAtuZueCMZxN7quJ0uLKe1TcyMpAOWXK9dvXvE5LjdCX63B2nUUVrVW7+fXQ6ql1lhTHp7nGMnB902PDmFG5rM5c4V8AguSeRJ6Enx7/XPG+W6+jw9i43xzlt2zpc4Tp6aVvq7YWi7G5QjAr5pU+Ocj5ShXTpUwp1alumNhySCAeXtIHvmmp45bVfqalrtdgoG87nFRHRMgE7v3vDDDJHKa/gWvOqdnLYuNhroCL+y3Eg2EnOAe85z0A8Dj49+zo4+7ONt3l07/RcQqoIpNmXcnYjI6uxwCQoxz8ffL2i4tXcbBWysamKWAZBrcLnawI5HmPjOboF1Z0hqWt2WxwTfY5YVFWyM9xJAOAMcgOgzOh0XDa6W1L1//KuW5+eRvautTjwGKl+Jnrx5fycPn9nniku7v7bBTkA+McBHPRxkwiAkjFAV9m1c955D2yjwujO64+kxKqPqID09pPOary98pf7O0o1PZi3FiVKhfZ5zn0icHkACceqV7+O2VcPt1uDWG0fbg1j9IZHaoFGFbbckFhyzjxxH0HXCOeX6f6USmlp3nUX6wOuntpFNNVpuNZcWuA+ytMYJOTjODjBxuPInyqtspsbUXW6prFGqocU00otVh2ppV2tuZwcHcwHpDJhXcwlLT6yxxk0lR+6d6Nu9wOPvmi8m/LZNdrNXpK6rB+i7hZY7IQXW1qyFVT0yPb0zA6qORjgQMMwMID3QzIwgThIwzAZlfWegVPR2VD9lmG//AEbpnmm8rdQ1ejvdAe0Wi7s8DJ7Z07Kvl7bG+EluNcZeVkndcf5Q1oLa77C5YjtW7MYej9K/WKhC4JG+heYwecwcTOrdRYzqlboGItYvY+7HnJXyVmUcgeR55xnEwXumsZvMerU9nXp62KulRfshuUM2AqbhkOwJ7sZ5TnNfxvXW7tKdLYpTJawqhrYgFgyk+jkj62ASeRPmnj5/P0/T+GzwzjOU9Z+HVcL0apTezMlva127e1LFrmI5synlYSBjwAUAS7fwbsil+jRwGRGetsBbEVx+sxzKvzBxgZwfCangmsY6emzsuenao9mW9N1sBKgHAGQFwRnGOeBM/G2uIXW4NlOpt2U6cuy9mlp80sqjO7dlz1I3MORzMS/Ljo5S/E3c3/fxn9LWl4jXqdldzPV2peulVDC7tGtIWwFSSnPJUjuwcgETvdKhVKlYgsPSI6EqoGfiDPO+D6JK+IJfYoAOrsTTrhmsUivZWWXlswrKO/0ffPSKvSHqrz7yc/jOjw+uvhe8b68c6s1nhCE6HygYozFA4X6aNv8AY9pZFcC6o7WLAEjcR6JB6+udJqlRKdPT2aWV2dnprFYZUVGpgdw8OQXH8Uy+UHk/RxDTtptQGNTMjEI5RsqcjDD+ucvmlfqjpjOBke+RXFX/AEd8PRWrXTKaXydhXK7ic48SeQ5k5ka+GdmEdUZa00+OyKBBWgTzanQZA9ELj+HHdOuu0wAC5PXILePhymv4z2KaW43KLKijG1Su9WrCE7Sv7wxnl35xNail5BcUssGr0xoSqjQ3rptKa0ZFspCZzz5Hn4YHOc99F9af2p5QMqFSNTtbLbhn9M1mccuQJTOP6PV+SHlNp9bURpxaFpCjz6LaU2tnaK9wAIAXu6cpl4L5LVaTVa7VVu5bXvXZYjbdlZQ2HzMDPNrWJzmZVu8wzIxiUBhETCEOEUIUQjhAJXvpsJyloQYxg1h/vz65YgBApGi7+8L7TUP901fFuK3UbNt1dxZipVEXcvgcBjNk15Jbw3MR7CTI9rCNVxTjV9LoodLN1bWE7dm3AJ2kZPhI8H46+o7TdbVTs2emAd27d0O4dNv3zbdsJgtZ8kpYigjkpqB58up3Dl1+MDQ6vyvtryOxssOcfq6mYE+0HGPXN1wfjYt2M4Fe5OYfzSCMAAg9OhlzaOzQkKWyckKBnGB7hnM5EqTzyeZ9UvY71HDDIIIPQggj4iSlThKBaKQP/rU+8jJPxJluQJjCDQEAjihAjbUGBVuhBBwSDgjuI5j2iU04JQCPMZsFWAstusAZTlTh2I5ES/FCmTCEUAjijhESYAxGECUIsx5gEIQgEYOOfhz+HOLMx3thH+w/8pga4dB7BIX7tj7Mb9jbMnA34O3J7hnEN0N0ChwOnUrURqmVrTYxBRw6hMDADbE789R39ZfIhuiJl5XbqSYs6g4pHqrc/OcuqTpuInFB/wDSB8R/zOMu41Wmoo0x3dpezhQFOAFqewsWxj9zGOvneo4RXd8KbNFfqUD4cpanOV+U2k0xp073J29r0r2AObV7UqBYVHRMsOZ5c/HlOjkA0WYNFAeY4oQJRRZjzAIQhmAQzFCAjCImGYDhCECFtyopZiAo5knumqt4g+orzQ1lanIWzsGfcPrLzGR65LWpW9q9vYorUZFDkIHfPVtx85fUOR+eyS9W6MD7CD8oHGaqm0Hs14lsCvlxaP1zHOSGYEYHqAHXvm+0erDLZ+tSxhXzCtnq6jOPf982dmmqY5autiepatST7yJX1GlrRHNddasdgJRFBI3qcch6pRTDQzMfuPwMe6BPMRaRzERAz+UN2yhvZUo9ZLKAPiZyyUOWVjXlwSyZAGxgrKW3YODtsYZx0Y8+c6Xyhp7ZGqLBE3Vkue7aQ2R6+U0PG+JjR6Y2Im8KyLh3ILlmA3M2D8PlLBueGWb2Ck1srEI3mq27s+QVj3kFT7DOhzPOfIni5tW5jgMuoN20dFFh3YHq3BvjPRc5koDCJoZkDhFmOARxCEBxZhCAQhCBEwiJhmaDzHmKEgeZXs4fS3pU1N7a0P4TPCBVPCqe6sL9hnT+UiVOJcPRKyyNcpBXpffjmwB5FsTayjxj9i3tT+YQNIDZ3X3j/Hn5iGbf7zd/mT/bIgx5lEv1v95u+Nf+2RK2/wB4u/zL+Cx5hmBd4hwuqtSwDM28Yax3sI9m4nb7sTmfLGsNo3BOB2lWT/jE7HjHoH7Y/GcZ5Yn/APkb/wBlX80ToUfInR7HsdSSuwK4J688qRy9TfGekUcQp7RNOLFNhp7ZUyCxqUqpY+91+M888kXwzL3Mn3gg/iZ2HAOD6Wuw21aemu/FnaWpWq2Wdq+5tzDm2SoPPOOWJKN80UGMWYDhCEYHmGYhCMDzFmEJcBHFCBExQMIQ4ZihKJZhmRkWsUdWA9pAkVkzKnFedLe1P51kn4hWP3s+pQTK2q1gsrsUKwwobJAHR1garENsiDJZgPbDbDMRMDb8Z/Zn7S/Oc3xHg7a1BQjBSzoSxGQiBvObGRnA7szo+L/sm/wH7xNRoa9749RMToedaXjd+musrFaB6bLKWLliMqxQnAx4T07yVtssrrtZfTrw5AIXeDzIz3ZX74l8nag7WCioWOdzWbRvY+O7rLJ4ex7vvP5yaNu8jNT+hOOY3D1qxBkhdav7zf4gG++NG1zDMoJr27wp9mVP3zKNeverD4ES6LYMMzCmqQ/vD38vnMgOenP2c4EswzIwgPMIo5UUbOK0g/tAfs5b5TGeLr+6jt7gBK6aE+oeyZ10Y7zM6pHibnoij7TE/KROqtb94D7Kj5mWF06jumUIB3Saqh2Tt1Zz7WOJJOH+oTYYjkVUXQ+JhdpgtdhHXs3+4Z/CXMSNq5UjxBHxGJUc0GjDTAr8pLdNIzboFpjDQ3QN5rznTk/+ND8jNTwzULXZudlVdpGWIUZPdkzaHztP7afkv/E4/j2qWugs2cbkHLrkmIO802pSz0GVvssG+UzYnh9nFrHYCtMEnzQBvcn1f8CeofR/q3t4fU9jtY++9SzksxAtbAyfAYEzZiyugIiKzJDEisBpHgJBtKvslnEMQKZ0nr+MxnSEf8cpsNsWIRQ88fvN7+fzjGpcddp9xBl0rINWPARpiuNf4ofcQZP+0E/i/wAsbacSH6P65rTC8ZICHfHIGIxFGJFOOKSAgEDHMWp1C1o9jZ21oztgZO1VLHA7zgQjlbRtdl8GYfAkRZnK+VnlwUy2l057RuYFrh1PrKqAR7AxnOUfSdrlH6zQVMfFHsrz8S09GY9O3QzOA030osf2nD7F+xqK2/mUTYV/STpz6Wm1Sev9Q4+6zP3Sar0zQNmhR6mX/UfznEcZ0pvp7Hfsy6FmAycKckAev8JPh/0p8OVdjvqE84nLaa3AyB3qD4TnOOeUpd3XSkqm44vK+cy5z+rVh5ufrMM9cAcmiIuvxDT8PGyob7yASoINjDPWxj6C9fgcAx+S/lnqaNMtSLUqh3blWSSWOSTljOUqqzyGepJJJJJJyWJPMknvMt3V1oo7RiKwPR6At3kzWJb9nYt9I949K6tfV2aD7iMzf+SHl8utv/RWUdp2T2LYvmq+1lBTaee7DZ5csK3SeLXU2629K9KQgxtAJKAgHm3IZPWep/Rv9GaaG1de+ra+412VBFTZXWSdrgkklyCpHdMVqa9GhDMJFERjhIIxRwhpEwxHDEIrd5jiJjhDkhIyUKcYkYZgTms8p+GvqtFqtPUwWy6lkRmJUBsggEjmM4xnuzL++Re7EI+bONXa7Ts1eoouqZSA3aI4XmSA2R5pBIOCDg901yHWWZ202nau9ttLZRM43sD0XPLceU+kNdoKtUt9VihkszUwPPkaV/PPtnF8E4iQvA9QeV+63S3MORsU6W4NnHXz9PW3tWaR48leobB38jzB3Lg/CZDo9V9f/WPxE9l8p/JrQapzbz097HLW0YAtP/krPmsfFhhjgedOL1XkpanoXU2jxO+on/Ccj/VEwxxbPqU9JSw8SAfvWbjhfGUICvyHr7vY35zc0+TVhIFlldad5BLtj1DGPvlvXeTfD3UqK7EbutSxt/dzIOVOcfV7+WI3DNatuOUJ3j1ZZefwzMdWtXiNlWhTarX2oq2NuC1kHcWJxn0QwwBzzjlNiPopZ6DqK7bHGGsFTKgeylT5wVhyDkAleRHTIm+0/kppuGvpdTpg11erpL0337TdRYFG5ARgDcj55LkbLBnGALbUk9Wg0PDr9Fq62bTWbNO1oZseY7ldq7W/fyT1XPcDiew+Tx7LS0ISC20u5Gcb7GNjgZ54DMR7poaHLBQe4jHwmz0LcsDuJ+8kzLWOhruzMwea2jMtrILG6GZjEkJRLMIowIQoQhAq4jkSZIQpwzAR4kUiZEmZMRbIGIyreDL+yQsQAE+AhHP6y6+tXNCI7spwtjMqqwBw+QDnr078DmMTiuBcHsrehLC9lWnR/wBGZiozayEF2UfwvaOZ756bp03ZJ7j8BKTcMVRWQOeSfdg/nKOWs4W5OTmYzwRp140okhpRI04l+BmVbuBN4TvzoxMbaIeEgweS1gGnrRsA0go+e5QSVPs245+IPhOL4Reuq0fCqa239lqtTqDgHFWm26tK9xPf+tqGOvOdxZ5OVXqRYpKsChAJXcpGCrY9Jf4TkeqYNB5MrU/aAEMT2Z54QL0wFHIDkD7ppn6oafRY8Zs+H6Tzund+Imzq4eq92T65YWsCDWGuiZBXMmI4RALHiMxGFEIRGEKERjhVXEeIQhTElCEgI44QlAkbVypHqMIQqiCR484c44QlpR5hCFPMMQhCrGntAGD3ZhbYNoA6kkn1f1mEIZq5WcgHxA+UlCEoIQhAUUIQgiMIQFCEIH//2Q=="/>
          <p:cNvSpPr>
            <a:spLocks noChangeAspect="1" noChangeArrowheads="1"/>
          </p:cNvSpPr>
          <p:nvPr/>
        </p:nvSpPr>
        <p:spPr bwMode="auto">
          <a:xfrm>
            <a:off x="571472" y="1714488"/>
            <a:ext cx="1933575" cy="23622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15" name="Picture 19" descr="https://encrypted-tbn2.gstatic.com/images?q=tbn:ANd9GcTNNHXSsHI7kXRWmU95boiVg62GeP6pTwO196_asvhxb3SsFT985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26" y="2178417"/>
            <a:ext cx="2651186" cy="2569791"/>
          </a:xfrm>
          <a:prstGeom prst="rect">
            <a:avLst/>
          </a:prstGeom>
          <a:noFill/>
        </p:spPr>
      </p:pic>
      <p:pic>
        <p:nvPicPr>
          <p:cNvPr id="4098" name="Picture 2" descr="https://encrypted-tbn0.gstatic.com/images?q=tbn:ANd9GcT5z2rwOWWCMGmlex4jx9Hikyyb5o0XCYwfbyR7lvCbWIBDUDc1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1954" y="1195612"/>
            <a:ext cx="1000132" cy="1508396"/>
          </a:xfrm>
          <a:prstGeom prst="rect">
            <a:avLst/>
          </a:prstGeom>
          <a:noFill/>
        </p:spPr>
      </p:pic>
      <p:sp>
        <p:nvSpPr>
          <p:cNvPr id="17" name="Овал 16"/>
          <p:cNvSpPr/>
          <p:nvPr/>
        </p:nvSpPr>
        <p:spPr>
          <a:xfrm>
            <a:off x="5510384" y="2481496"/>
            <a:ext cx="500066" cy="43815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5081756" y="2767248"/>
            <a:ext cx="357190" cy="29527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116" name="Picture 2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4357694"/>
            <a:ext cx="2945379" cy="1990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18" name="Picture 22" descr="http://sielearning.tafensw.edu.au/MCS/9362/Sterilisation%20disk%202/lo/7440/graphics/301b_f0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9190" y="4429132"/>
            <a:ext cx="3733489" cy="17240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SC0128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615" y="2500306"/>
            <a:ext cx="9097385" cy="2000240"/>
          </a:xfrm>
        </p:spPr>
      </p:pic>
      <p:sp>
        <p:nvSpPr>
          <p:cNvPr id="7" name="TextBox 6"/>
          <p:cNvSpPr txBox="1"/>
          <p:nvPr/>
        </p:nvSpPr>
        <p:spPr>
          <a:xfrm>
            <a:off x="1259632" y="980728"/>
            <a:ext cx="66553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FF00"/>
                </a:solidFill>
              </a:rPr>
              <a:t>Хирургия церебральных метастазов</a:t>
            </a:r>
            <a:endParaRPr lang="ru-RU" sz="32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374" y="0"/>
            <a:ext cx="9072626" cy="1214446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Тщательное предоперационное планирование</a:t>
            </a:r>
          </a:p>
          <a:p>
            <a:pPr algn="ctr">
              <a:buNone/>
            </a:pPr>
            <a:endParaRPr lang="ru-RU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Рисунок 5" descr="stacy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6314" y="3786190"/>
            <a:ext cx="3601098" cy="2643206"/>
          </a:xfrm>
          <a:prstGeom prst="rect">
            <a:avLst/>
          </a:prstGeom>
        </p:spPr>
      </p:pic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785794"/>
            <a:ext cx="3357586" cy="2540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Рисунок 6" descr="1-s2.0-S1053811908007799-gr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910" y="857232"/>
            <a:ext cx="2929980" cy="2500330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3857628"/>
            <a:ext cx="3150241" cy="2366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1071538" y="3429000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>
                <a:solidFill>
                  <a:srgbClr val="FFFF00"/>
                </a:solidFill>
              </a:rPr>
              <a:t>МР-трактография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286380" y="3357562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Функциональная МРТ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7158" y="6211669"/>
            <a:ext cx="3857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 smtClean="0">
                <a:solidFill>
                  <a:srgbClr val="FFFF00"/>
                </a:solidFill>
              </a:rPr>
              <a:t>Транскранеальная</a:t>
            </a:r>
            <a:r>
              <a:rPr lang="ru-RU" dirty="0" smtClean="0">
                <a:solidFill>
                  <a:srgbClr val="FFFF00"/>
                </a:solidFill>
              </a:rPr>
              <a:t> магнитная стимуляция</a:t>
            </a:r>
            <a:endParaRPr lang="ru-RU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285728"/>
            <a:ext cx="7500990" cy="128588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Использование современных средств</a:t>
            </a:r>
          </a:p>
          <a:p>
            <a:pPr algn="ctr">
              <a:buNone/>
            </a:pPr>
            <a:r>
              <a:rPr lang="ru-RU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интраоперационного</a:t>
            </a:r>
            <a: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ореинтирования</a:t>
            </a:r>
            <a:endParaRPr lang="ru-RU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ru-RU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 descr="hires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3504" y="4457683"/>
            <a:ext cx="3000396" cy="2400317"/>
          </a:xfrm>
          <a:prstGeom prst="rect">
            <a:avLst/>
          </a:prstGeom>
        </p:spPr>
      </p:pic>
      <p:pic>
        <p:nvPicPr>
          <p:cNvPr id="7" name="Рисунок 6" descr="neuronavi_01_bi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639454"/>
            <a:ext cx="4286280" cy="5218546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1700808"/>
            <a:ext cx="3467100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newsletters.verticalhealth.com/resource/spinemonitor/20110427/images/zeiss_ima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0"/>
            <a:ext cx="2915816" cy="96709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404664"/>
            <a:ext cx="63367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err="1" smtClean="0">
                <a:solidFill>
                  <a:srgbClr val="FF0000"/>
                </a:solidFill>
              </a:rPr>
              <a:t>Флюоресцентная</a:t>
            </a:r>
            <a:r>
              <a:rPr lang="ru-RU" sz="3200" b="1" dirty="0" smtClean="0">
                <a:solidFill>
                  <a:srgbClr val="FF0000"/>
                </a:solidFill>
              </a:rPr>
              <a:t> навигация 5 </a:t>
            </a:r>
            <a:r>
              <a:rPr lang="en-US" sz="3200" b="1" dirty="0" smtClean="0">
                <a:solidFill>
                  <a:srgbClr val="FF0000"/>
                </a:solidFill>
              </a:rPr>
              <a:t>ALA</a:t>
            </a:r>
            <a:endParaRPr lang="ru-RU" sz="3200" b="1" dirty="0" smtClean="0">
              <a:solidFill>
                <a:srgbClr val="FF0000"/>
              </a:solidFill>
            </a:endParaRPr>
          </a:p>
        </p:txBody>
      </p:sp>
      <p:pic>
        <p:nvPicPr>
          <p:cNvPr id="5" name="Фильм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67544" y="1484784"/>
            <a:ext cx="5517232" cy="4413786"/>
          </a:xfrm>
          <a:prstGeom prst="rect">
            <a:avLst/>
          </a:prstGeom>
        </p:spPr>
      </p:pic>
      <p:pic>
        <p:nvPicPr>
          <p:cNvPr id="6" name="Рисунок 5" descr="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16216" y="1124744"/>
            <a:ext cx="2438400" cy="2438400"/>
          </a:xfrm>
          <a:prstGeom prst="rect">
            <a:avLst/>
          </a:prstGeom>
        </p:spPr>
      </p:pic>
      <p:pic>
        <p:nvPicPr>
          <p:cNvPr id="7" name="Рисунок 6" descr="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516216" y="3933056"/>
            <a:ext cx="2438400" cy="24384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300192" y="3573016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Перед операцией</a:t>
            </a: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300192" y="630932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После операции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76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3108" y="571480"/>
            <a:ext cx="46682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Интраоперационное</a:t>
            </a:r>
            <a:r>
              <a:rPr lang="ru-RU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УЗИ</a:t>
            </a:r>
            <a:endParaRPr lang="ru-RU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2" descr="Snapshot_tart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1714488"/>
            <a:ext cx="7200918" cy="45005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14480" y="2571744"/>
            <a:ext cx="27146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000" b="1" dirty="0" smtClean="0">
                <a:solidFill>
                  <a:srgbClr val="FFFF00"/>
                </a:solidFill>
              </a:rPr>
              <a:t>43 пациентов</a:t>
            </a:r>
            <a:endParaRPr lang="ru-RU" sz="3000" b="1" dirty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14480" y="3143248"/>
            <a:ext cx="585791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000" b="1" dirty="0" smtClean="0">
                <a:solidFill>
                  <a:srgbClr val="FFFF00"/>
                </a:solidFill>
              </a:rPr>
              <a:t>22 женщины, 21 мужчина</a:t>
            </a:r>
            <a:endParaRPr lang="ru-RU" sz="3000" b="1" dirty="0"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14480" y="3857628"/>
            <a:ext cx="67459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000" b="1" dirty="0" smtClean="0">
                <a:solidFill>
                  <a:srgbClr val="FFFF00"/>
                </a:solidFill>
              </a:rPr>
              <a:t>Средний возраст 54 г. (2 г -75 лет)</a:t>
            </a:r>
            <a:endParaRPr lang="ru-RU" sz="3000" b="1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85918" y="4572008"/>
            <a:ext cx="436946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b="1" dirty="0" smtClean="0">
                <a:solidFill>
                  <a:srgbClr val="FFFF00"/>
                </a:solidFill>
              </a:rPr>
              <a:t>Средний </a:t>
            </a:r>
            <a:r>
              <a:rPr lang="en-US" sz="3000" b="1" dirty="0" smtClean="0">
                <a:solidFill>
                  <a:srgbClr val="FFFF00"/>
                </a:solidFill>
              </a:rPr>
              <a:t>KPS – 70 </a:t>
            </a:r>
            <a:r>
              <a:rPr lang="ru-RU" sz="3000" b="1" dirty="0" smtClean="0">
                <a:solidFill>
                  <a:srgbClr val="FFFF00"/>
                </a:solidFill>
              </a:rPr>
              <a:t>баллов</a:t>
            </a:r>
            <a:endParaRPr lang="ru-RU" sz="3000" b="1" dirty="0">
              <a:solidFill>
                <a:srgbClr val="FFFF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57224" y="285728"/>
            <a:ext cx="70009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Центр </a:t>
            </a:r>
            <a:r>
              <a:rPr lang="ru-RU" sz="2800" b="1" dirty="0" err="1" smtClean="0">
                <a:solidFill>
                  <a:srgbClr val="FFFF00"/>
                </a:solidFill>
              </a:rPr>
              <a:t>ангионеврологии</a:t>
            </a:r>
            <a:r>
              <a:rPr lang="ru-RU" sz="2800" b="1" dirty="0" smtClean="0">
                <a:solidFill>
                  <a:srgbClr val="FFFF00"/>
                </a:solidFill>
              </a:rPr>
              <a:t> и нейрохирургии </a:t>
            </a:r>
            <a:r>
              <a:rPr lang="ru-RU" sz="2800" b="1" dirty="0" smtClean="0">
                <a:ln>
                  <a:solidFill>
                    <a:schemeClr val="tx1">
                      <a:alpha val="54000"/>
                    </a:schemeClr>
                  </a:solidFill>
                </a:ln>
                <a:solidFill>
                  <a:srgbClr val="FFFF00"/>
                </a:solidFill>
              </a:rPr>
              <a:t>ННИИПК</a:t>
            </a:r>
            <a:endParaRPr lang="ru-RU" sz="2800" b="1" dirty="0">
              <a:ln>
                <a:solidFill>
                  <a:schemeClr val="tx1">
                    <a:alpha val="54000"/>
                  </a:schemeClr>
                </a:solidFill>
              </a:ln>
              <a:solidFill>
                <a:srgbClr val="FFFF00"/>
              </a:solidFill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500034" y="2071678"/>
            <a:ext cx="8286808" cy="1588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0" descr="https://encrypted-tbn1.gstatic.com/images?q=tbn:ANd9GcQzjEkHdYkAWxhDlAZkU5HYsXtm21-hE8DJUiJAhak8wH9dSVMjU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65369" y="0"/>
            <a:ext cx="878631" cy="7858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857224" y="285728"/>
            <a:ext cx="70009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Центр </a:t>
            </a:r>
            <a:r>
              <a:rPr lang="ru-RU" sz="2800" b="1" dirty="0" err="1" smtClean="0">
                <a:solidFill>
                  <a:srgbClr val="FFFF00"/>
                </a:solidFill>
              </a:rPr>
              <a:t>ангионеврологии</a:t>
            </a:r>
            <a:r>
              <a:rPr lang="ru-RU" sz="2800" b="1" dirty="0" smtClean="0">
                <a:solidFill>
                  <a:srgbClr val="FFFF00"/>
                </a:solidFill>
              </a:rPr>
              <a:t> и нейрохирургии ННИИПК</a:t>
            </a:r>
            <a:endParaRPr lang="ru-RU" sz="2800" b="1" dirty="0">
              <a:solidFill>
                <a:srgbClr val="FFFF00"/>
              </a:solidFill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500034" y="2071678"/>
            <a:ext cx="8286808" cy="1588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79512" y="2348880"/>
            <a:ext cx="8964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FF00"/>
                </a:solidFill>
              </a:rPr>
              <a:t>Множественные (среднее 2) – 15 , одиночные – 28</a:t>
            </a:r>
            <a:endParaRPr lang="ru-RU" sz="2400" b="1" dirty="0">
              <a:solidFill>
                <a:srgbClr val="FFFF00"/>
              </a:solidFill>
            </a:endParaRPr>
          </a:p>
        </p:txBody>
      </p:sp>
      <p:sp>
        <p:nvSpPr>
          <p:cNvPr id="14" name="Содержимое 2"/>
          <p:cNvSpPr>
            <a:spLocks noGrp="1"/>
          </p:cNvSpPr>
          <p:nvPr>
            <p:ph idx="1"/>
          </p:nvPr>
        </p:nvSpPr>
        <p:spPr>
          <a:xfrm>
            <a:off x="104052" y="3717032"/>
            <a:ext cx="9039948" cy="2784942"/>
          </a:xfrm>
        </p:spPr>
        <p:txBody>
          <a:bodyPr>
            <a:normAutofit fontScale="85000" lnSpcReduction="20000"/>
          </a:bodyPr>
          <a:lstStyle/>
          <a:p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Рак легких - 16</a:t>
            </a:r>
          </a:p>
          <a:p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Рак молочной железы - 8</a:t>
            </a:r>
          </a:p>
          <a:p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Злокачественные новообразования кожи – 5</a:t>
            </a:r>
          </a:p>
          <a:p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Источник метастазирования неизвестен – 4</a:t>
            </a:r>
          </a:p>
          <a:p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Злокачественные новообразования гениталий – 3</a:t>
            </a:r>
          </a:p>
          <a:p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Злокачественные новообразования гастроинтестинального тракта -2</a:t>
            </a:r>
          </a:p>
          <a:p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Прочее - 5</a:t>
            </a:r>
            <a:endParaRPr lang="ru-RU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9512" y="2852936"/>
            <a:ext cx="8064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err="1" smtClean="0">
                <a:solidFill>
                  <a:srgbClr val="FFFF00"/>
                </a:solidFill>
              </a:rPr>
              <a:t>Супратенториально</a:t>
            </a:r>
            <a:r>
              <a:rPr lang="ru-RU" sz="2400" b="1" dirty="0" smtClean="0">
                <a:solidFill>
                  <a:srgbClr val="FFFF00"/>
                </a:solidFill>
              </a:rPr>
              <a:t> – 25, </a:t>
            </a:r>
            <a:r>
              <a:rPr lang="ru-RU" sz="2400" b="1" dirty="0" err="1" smtClean="0">
                <a:solidFill>
                  <a:srgbClr val="FFFF00"/>
                </a:solidFill>
              </a:rPr>
              <a:t>инфратенториально</a:t>
            </a:r>
            <a:r>
              <a:rPr lang="ru-RU" sz="2400" b="1" dirty="0" smtClean="0">
                <a:solidFill>
                  <a:srgbClr val="FFFF00"/>
                </a:solidFill>
              </a:rPr>
              <a:t> - 18</a:t>
            </a:r>
            <a:endParaRPr lang="ru-RU" sz="2400" b="1" dirty="0">
              <a:solidFill>
                <a:srgbClr val="FFFF00"/>
              </a:solidFill>
            </a:endParaRPr>
          </a:p>
        </p:txBody>
      </p:sp>
      <p:pic>
        <p:nvPicPr>
          <p:cNvPr id="16" name="Picture 10" descr="https://encrypted-tbn1.gstatic.com/images?q=tbn:ANd9GcQzjEkHdYkAWxhDlAZkU5HYsXtm21-hE8DJUiJAhak8wH9dSVMjU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65369" y="0"/>
            <a:ext cx="878631" cy="7858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857224" y="285728"/>
            <a:ext cx="70009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Центр </a:t>
            </a:r>
            <a:r>
              <a:rPr lang="ru-RU" sz="2800" b="1" dirty="0" err="1" smtClean="0">
                <a:solidFill>
                  <a:srgbClr val="FFFF00"/>
                </a:solidFill>
              </a:rPr>
              <a:t>ангионеврологии</a:t>
            </a:r>
            <a:r>
              <a:rPr lang="ru-RU" sz="2800" b="1" dirty="0" smtClean="0">
                <a:solidFill>
                  <a:srgbClr val="FFFF00"/>
                </a:solidFill>
              </a:rPr>
              <a:t> и нейрохирургии ННИИПК</a:t>
            </a:r>
            <a:endParaRPr lang="ru-RU" sz="2800" b="1" dirty="0">
              <a:solidFill>
                <a:srgbClr val="FFFF00"/>
              </a:solidFill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500034" y="2071678"/>
            <a:ext cx="8286808" cy="1588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000100" y="2500306"/>
            <a:ext cx="73976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FF00"/>
                </a:solidFill>
              </a:rPr>
              <a:t>Микрохирургическое удаление  1 метастаза –  28 чел.</a:t>
            </a:r>
            <a:endParaRPr lang="ru-RU" sz="2400" b="1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00100" y="3214686"/>
            <a:ext cx="74938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FF00"/>
                </a:solidFill>
              </a:rPr>
              <a:t>Микрохирургическое удаление  2 метастазов – 13 чел.</a:t>
            </a:r>
            <a:endParaRPr lang="ru-RU" sz="2400" b="1" dirty="0">
              <a:solidFill>
                <a:srgbClr val="FFFF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43608" y="4797152"/>
            <a:ext cx="73924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FF00"/>
                </a:solidFill>
              </a:rPr>
              <a:t>Безрамная МРТ навигация – 43 пациентов (100%)</a:t>
            </a:r>
          </a:p>
          <a:p>
            <a:r>
              <a:rPr lang="ru-RU" sz="2400" b="1" dirty="0" err="1" smtClean="0">
                <a:solidFill>
                  <a:srgbClr val="FFFF00"/>
                </a:solidFill>
              </a:rPr>
              <a:t>Флюоресцентная</a:t>
            </a:r>
            <a:r>
              <a:rPr lang="ru-RU" sz="2400" b="1" dirty="0" smtClean="0">
                <a:solidFill>
                  <a:srgbClr val="FFFF00"/>
                </a:solidFill>
              </a:rPr>
              <a:t> навигация (5-</a:t>
            </a:r>
            <a:r>
              <a:rPr lang="en-US" sz="2400" b="1" dirty="0" smtClean="0">
                <a:solidFill>
                  <a:srgbClr val="FFFF00"/>
                </a:solidFill>
              </a:rPr>
              <a:t>ALA</a:t>
            </a:r>
            <a:r>
              <a:rPr lang="ru-RU" sz="2400" b="1" dirty="0" smtClean="0">
                <a:solidFill>
                  <a:srgbClr val="FFFF00"/>
                </a:solidFill>
              </a:rPr>
              <a:t>)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ru-RU" sz="2400" b="1" dirty="0" smtClean="0">
                <a:solidFill>
                  <a:srgbClr val="FFFF00"/>
                </a:solidFill>
              </a:rPr>
              <a:t>–</a:t>
            </a:r>
            <a:r>
              <a:rPr lang="en-US" sz="2400" b="1" dirty="0" smtClean="0">
                <a:solidFill>
                  <a:srgbClr val="FFFF00"/>
                </a:solidFill>
              </a:rPr>
              <a:t> 3 </a:t>
            </a:r>
            <a:r>
              <a:rPr lang="ru-RU" sz="2400" b="1" dirty="0" smtClean="0">
                <a:solidFill>
                  <a:srgbClr val="FFFF00"/>
                </a:solidFill>
              </a:rPr>
              <a:t>пациента (7%)</a:t>
            </a:r>
            <a:endParaRPr lang="ru-RU" sz="2400" b="1" dirty="0">
              <a:solidFill>
                <a:srgbClr val="FFFF00"/>
              </a:solidFill>
            </a:endParaRPr>
          </a:p>
        </p:txBody>
      </p:sp>
      <p:pic>
        <p:nvPicPr>
          <p:cNvPr id="16" name="Picture 10" descr="https://encrypted-tbn1.gstatic.com/images?q=tbn:ANd9GcQzjEkHdYkAWxhDlAZkU5HYsXtm21-hE8DJUiJAhak8wH9dSVMjU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65369" y="0"/>
            <a:ext cx="878631" cy="78581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115616" y="3933056"/>
            <a:ext cx="73383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FF00"/>
                </a:solidFill>
              </a:rPr>
              <a:t>Микрохирургическое удаление  3 метастазов – 2 чел.</a:t>
            </a:r>
            <a:endParaRPr lang="ru-RU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Прямая соединительная линия 11"/>
          <p:cNvCxnSpPr/>
          <p:nvPr/>
        </p:nvCxnSpPr>
        <p:spPr>
          <a:xfrm>
            <a:off x="500034" y="2071678"/>
            <a:ext cx="8286808" cy="1588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42910" y="2714620"/>
            <a:ext cx="76735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Медиана общей выживаемости 12 месяцев </a:t>
            </a:r>
          </a:p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(</a:t>
            </a:r>
            <a:r>
              <a:rPr lang="en-US" sz="2800" b="1" dirty="0" smtClean="0">
                <a:solidFill>
                  <a:srgbClr val="FFFF00"/>
                </a:solidFill>
              </a:rPr>
              <a:t>min </a:t>
            </a:r>
            <a:r>
              <a:rPr lang="ru-RU" sz="2800" b="1" dirty="0" smtClean="0">
                <a:solidFill>
                  <a:srgbClr val="FFFF00"/>
                </a:solidFill>
              </a:rPr>
              <a:t>– 2 </a:t>
            </a:r>
            <a:r>
              <a:rPr lang="ru-RU" sz="2800" b="1" dirty="0" err="1" smtClean="0">
                <a:solidFill>
                  <a:srgbClr val="FFFF00"/>
                </a:solidFill>
              </a:rPr>
              <a:t>мес</a:t>
            </a:r>
            <a:r>
              <a:rPr lang="ru-RU" sz="2800" b="1" dirty="0" smtClean="0">
                <a:solidFill>
                  <a:srgbClr val="FFFF00"/>
                </a:solidFill>
              </a:rPr>
              <a:t>, </a:t>
            </a:r>
            <a:r>
              <a:rPr lang="en-US" sz="2800" b="1" dirty="0" smtClean="0">
                <a:solidFill>
                  <a:srgbClr val="FFFF00"/>
                </a:solidFill>
              </a:rPr>
              <a:t>max</a:t>
            </a:r>
            <a:r>
              <a:rPr lang="ru-RU" sz="2800" b="1" dirty="0" smtClean="0">
                <a:solidFill>
                  <a:srgbClr val="FFFF00"/>
                </a:solidFill>
              </a:rPr>
              <a:t> – 33 </a:t>
            </a:r>
            <a:r>
              <a:rPr lang="ru-RU" sz="2800" b="1" dirty="0" err="1" smtClean="0">
                <a:solidFill>
                  <a:srgbClr val="FFFF00"/>
                </a:solidFill>
              </a:rPr>
              <a:t>мес</a:t>
            </a:r>
            <a:r>
              <a:rPr lang="en-US" sz="2800" b="1" dirty="0" smtClean="0">
                <a:solidFill>
                  <a:srgbClr val="FFFF00"/>
                </a:solidFill>
              </a:rPr>
              <a:t>)</a:t>
            </a:r>
            <a:endParaRPr lang="ru-RU" sz="2800" b="1" dirty="0">
              <a:solidFill>
                <a:srgbClr val="FFFF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27584" y="4365104"/>
            <a:ext cx="76328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err="1" smtClean="0">
                <a:solidFill>
                  <a:srgbClr val="FFFF00"/>
                </a:solidFill>
              </a:rPr>
              <a:t>Безрецидивный</a:t>
            </a:r>
            <a:r>
              <a:rPr lang="ru-RU" sz="2800" b="1" dirty="0" smtClean="0">
                <a:solidFill>
                  <a:srgbClr val="FFFF00"/>
                </a:solidFill>
              </a:rPr>
              <a:t> период пациентов</a:t>
            </a:r>
            <a:r>
              <a:rPr lang="en-US" sz="2800" b="1" dirty="0" smtClean="0">
                <a:solidFill>
                  <a:srgbClr val="FFFF00"/>
                </a:solidFill>
              </a:rPr>
              <a:t> - </a:t>
            </a:r>
            <a:r>
              <a:rPr lang="ru-RU" sz="2800" b="1" dirty="0" smtClean="0">
                <a:solidFill>
                  <a:srgbClr val="FFFF00"/>
                </a:solidFill>
              </a:rPr>
              <a:t>6 месяцев </a:t>
            </a:r>
            <a:r>
              <a:rPr lang="en-US" sz="2800" b="1" dirty="0" smtClean="0">
                <a:solidFill>
                  <a:srgbClr val="FFFF00"/>
                </a:solidFill>
              </a:rPr>
              <a:t>(min</a:t>
            </a:r>
            <a:r>
              <a:rPr lang="ru-RU" sz="2800" b="1" dirty="0" smtClean="0">
                <a:solidFill>
                  <a:srgbClr val="FFFF00"/>
                </a:solidFill>
              </a:rPr>
              <a:t> </a:t>
            </a:r>
            <a:r>
              <a:rPr lang="en-US" sz="2800" b="1" dirty="0" smtClean="0">
                <a:solidFill>
                  <a:srgbClr val="FFFF00"/>
                </a:solidFill>
              </a:rPr>
              <a:t>- </a:t>
            </a:r>
            <a:r>
              <a:rPr lang="ru-RU" sz="2800" b="1" dirty="0" smtClean="0">
                <a:solidFill>
                  <a:srgbClr val="FFFF00"/>
                </a:solidFill>
              </a:rPr>
              <a:t>1 </a:t>
            </a:r>
            <a:r>
              <a:rPr lang="ru-RU" sz="2800" b="1" dirty="0" err="1" smtClean="0">
                <a:solidFill>
                  <a:srgbClr val="FFFF00"/>
                </a:solidFill>
              </a:rPr>
              <a:t>мес</a:t>
            </a:r>
            <a:r>
              <a:rPr lang="ru-RU" sz="2800" b="1" dirty="0" smtClean="0">
                <a:solidFill>
                  <a:srgbClr val="FFFF00"/>
                </a:solidFill>
              </a:rPr>
              <a:t>, </a:t>
            </a:r>
            <a:r>
              <a:rPr lang="en-US" sz="2800" b="1" dirty="0" smtClean="0">
                <a:solidFill>
                  <a:srgbClr val="FFFF00"/>
                </a:solidFill>
              </a:rPr>
              <a:t>max - </a:t>
            </a:r>
            <a:r>
              <a:rPr lang="ru-RU" sz="2800" b="1" dirty="0" smtClean="0">
                <a:solidFill>
                  <a:srgbClr val="FFFF00"/>
                </a:solidFill>
              </a:rPr>
              <a:t> 22</a:t>
            </a:r>
            <a:r>
              <a:rPr lang="en-US" sz="2800" b="1" dirty="0" smtClean="0">
                <a:solidFill>
                  <a:srgbClr val="FFFF00"/>
                </a:solidFill>
              </a:rPr>
              <a:t> </a:t>
            </a:r>
            <a:r>
              <a:rPr lang="ru-RU" sz="2800" b="1" dirty="0" err="1" smtClean="0">
                <a:solidFill>
                  <a:srgbClr val="FFFF00"/>
                </a:solidFill>
              </a:rPr>
              <a:t>мес</a:t>
            </a:r>
            <a:r>
              <a:rPr lang="en-US" sz="2800" b="1" dirty="0" smtClean="0">
                <a:solidFill>
                  <a:srgbClr val="FFFF00"/>
                </a:solidFill>
              </a:rPr>
              <a:t>)</a:t>
            </a:r>
            <a:r>
              <a:rPr lang="ru-RU" sz="2800" b="1" dirty="0" smtClean="0">
                <a:solidFill>
                  <a:srgbClr val="FFFF00"/>
                </a:solidFill>
              </a:rPr>
              <a:t>.</a:t>
            </a:r>
          </a:p>
          <a:p>
            <a:endParaRPr lang="ru-RU" sz="2800" b="1" dirty="0">
              <a:solidFill>
                <a:srgbClr val="FFFF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57224" y="285728"/>
            <a:ext cx="70009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Центр </a:t>
            </a:r>
            <a:r>
              <a:rPr lang="ru-RU" sz="2800" b="1" dirty="0" err="1" smtClean="0">
                <a:solidFill>
                  <a:srgbClr val="FFFF00"/>
                </a:solidFill>
              </a:rPr>
              <a:t>ангионеврологии</a:t>
            </a:r>
            <a:r>
              <a:rPr lang="ru-RU" sz="2800" b="1" dirty="0" smtClean="0">
                <a:solidFill>
                  <a:srgbClr val="FFFF00"/>
                </a:solidFill>
              </a:rPr>
              <a:t> и нейрохирургии ННИИПК</a:t>
            </a:r>
            <a:endParaRPr lang="ru-RU" sz="2800" b="1" dirty="0">
              <a:solidFill>
                <a:srgbClr val="FFFF00"/>
              </a:solidFill>
            </a:endParaRPr>
          </a:p>
        </p:txBody>
      </p:sp>
      <p:pic>
        <p:nvPicPr>
          <p:cNvPr id="10" name="Picture 10" descr="https://encrypted-tbn1.gstatic.com/images?q=tbn:ANd9GcQzjEkHdYkAWxhDlAZkU5HYsXtm21-hE8DJUiJAhak8wH9dSVMjU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65369" y="0"/>
            <a:ext cx="878631" cy="7858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Прямая соединительная линия 11"/>
          <p:cNvCxnSpPr/>
          <p:nvPr/>
        </p:nvCxnSpPr>
        <p:spPr>
          <a:xfrm>
            <a:off x="500034" y="2071678"/>
            <a:ext cx="8286808" cy="1588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11560" y="2636912"/>
            <a:ext cx="7961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C000"/>
                </a:solidFill>
              </a:rPr>
              <a:t>Послеоперационная летальность – 0%.</a:t>
            </a:r>
            <a:endParaRPr lang="ru-RU" sz="2800" b="1" dirty="0">
              <a:solidFill>
                <a:srgbClr val="FFC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57224" y="285728"/>
            <a:ext cx="70009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Центр </a:t>
            </a:r>
            <a:r>
              <a:rPr lang="ru-RU" sz="2800" b="1" dirty="0" err="1" smtClean="0">
                <a:solidFill>
                  <a:srgbClr val="FFFF00"/>
                </a:solidFill>
              </a:rPr>
              <a:t>ангионеврологии</a:t>
            </a:r>
            <a:r>
              <a:rPr lang="ru-RU" sz="2800" b="1" dirty="0" smtClean="0">
                <a:solidFill>
                  <a:srgbClr val="FFFF00"/>
                </a:solidFill>
              </a:rPr>
              <a:t> и нейрохирургии ННИИПК</a:t>
            </a:r>
            <a:endParaRPr lang="ru-RU" sz="2800" b="1" dirty="0">
              <a:solidFill>
                <a:srgbClr val="FFFF00"/>
              </a:solidFill>
            </a:endParaRPr>
          </a:p>
        </p:txBody>
      </p:sp>
      <p:pic>
        <p:nvPicPr>
          <p:cNvPr id="10" name="Picture 10" descr="https://encrypted-tbn1.gstatic.com/images?q=tbn:ANd9GcQzjEkHdYkAWxhDlAZkU5HYsXtm21-hE8DJUiJAhak8wH9dSVMjU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65369" y="0"/>
            <a:ext cx="878631" cy="785818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67544" y="3645024"/>
            <a:ext cx="77768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Послеоперационный транзиторный неврологический дефицит – 15 пациентов (34%)</a:t>
            </a:r>
            <a:endParaRPr lang="ru-RU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4941168"/>
            <a:ext cx="7920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Послеоперационный неврологический дефицит на момент выписки – 7 пациентов (16%)</a:t>
            </a:r>
            <a:endParaRPr lang="ru-RU" sz="2800" b="1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x400_upload_node_images_ext_2010_09_14883_800x800_e9e6ddc073966bb7_jp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265419" cy="1700808"/>
          </a:xfrm>
          <a:prstGeom prst="rect">
            <a:avLst/>
          </a:prstGeom>
        </p:spPr>
      </p:pic>
      <p:cxnSp>
        <p:nvCxnSpPr>
          <p:cNvPr id="7" name="Прямая соединительная линия 6"/>
          <p:cNvCxnSpPr/>
          <p:nvPr/>
        </p:nvCxnSpPr>
        <p:spPr>
          <a:xfrm>
            <a:off x="0" y="1700808"/>
            <a:ext cx="9144000" cy="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FF00"/>
                </a:solidFill>
              </a:rPr>
              <a:t>Радиологический центр ННИИПК</a:t>
            </a:r>
            <a:endParaRPr lang="ru-RU" sz="3200" b="1" dirty="0">
              <a:solidFill>
                <a:srgbClr val="FFFF00"/>
              </a:solidFill>
            </a:endParaRPr>
          </a:p>
        </p:txBody>
      </p:sp>
      <p:sp>
        <p:nvSpPr>
          <p:cNvPr id="9" name="Содержимое 2"/>
          <p:cNvSpPr>
            <a:spLocks noGrp="1"/>
          </p:cNvSpPr>
          <p:nvPr>
            <p:ph idx="1"/>
          </p:nvPr>
        </p:nvSpPr>
        <p:spPr>
          <a:xfrm>
            <a:off x="323528" y="3789040"/>
            <a:ext cx="7272808" cy="2784942"/>
          </a:xfrm>
        </p:spPr>
        <p:txBody>
          <a:bodyPr>
            <a:normAutofit fontScale="85000" lnSpcReduction="10000"/>
          </a:bodyPr>
          <a:lstStyle/>
          <a:p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Рак легких - 10</a:t>
            </a:r>
          </a:p>
          <a:p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Рак молочной железы – 2</a:t>
            </a:r>
          </a:p>
          <a:p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Меланома – 2</a:t>
            </a:r>
          </a:p>
          <a:p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Источник метастазирования неизвестен – 4</a:t>
            </a:r>
          </a:p>
          <a:p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Злокачественные новообразования гениталий – 2</a:t>
            </a:r>
          </a:p>
          <a:p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Рак почки – 3</a:t>
            </a:r>
          </a:p>
          <a:p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Прочее - 2</a:t>
            </a:r>
            <a:endParaRPr lang="ru-RU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27784" y="1916832"/>
            <a:ext cx="22880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25 пациентов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5576" y="3212976"/>
            <a:ext cx="57130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</a:rPr>
              <a:t>Множественные (среднее 3) </a:t>
            </a:r>
            <a:r>
              <a:rPr lang="en-US" sz="2400" b="1" dirty="0" smtClean="0">
                <a:solidFill>
                  <a:srgbClr val="FFC000"/>
                </a:solidFill>
              </a:rPr>
              <a:t>MTS – 7</a:t>
            </a:r>
            <a:r>
              <a:rPr lang="ru-RU" sz="2400" b="1" dirty="0" smtClean="0">
                <a:solidFill>
                  <a:srgbClr val="FFC000"/>
                </a:solidFill>
              </a:rPr>
              <a:t> чел.</a:t>
            </a:r>
            <a:endParaRPr lang="ru-RU" sz="2400" b="1" dirty="0">
              <a:solidFill>
                <a:srgbClr val="FFC000"/>
              </a:solidFill>
            </a:endParaRPr>
          </a:p>
        </p:txBody>
      </p:sp>
      <p:sp>
        <p:nvSpPr>
          <p:cNvPr id="1028" name="AutoShape 4" descr="data:image/jpeg;base64,/9j/4AAQSkZJRgABAQAAAQABAAD/2wCEAAkGBhQSERUUExIWFRUWFxcYGBgYGRcYFxoYGBQWFxccGBUXHSYeFxkjGRQUHy8gIycpLCwsFSAxNTAqNSYsLCkBCQoKDgwOGg8PGiwkHyUvLSwsKSo0KSksLCwsKSwpLC0sLCksLCwsKS0sLCwsLSkpLCksLCkpKSksKSksLSwsLP/AABEIAMoA+QMBIgACEQEDEQH/xAAcAAABBQEBAQAAAAAAAAAAAAAEAAIDBQYHAQj/xABOEAABAwEFBAUIBwUFBgYDAAABAgMRAAQFEiExBkFRYRMicYGRBzJCUpKhsdEUFSNTYnLBorLS4fAzc4Kz4pOjwsPT8RYkQ1RjgwgXJf/EABoBAQADAQEBAAAAAAAAAAAAAAABAgUDBAb/xAAtEQACAQIFAgUEAgMAAAAAAAAAAQIDEQQSITFBE1EFMmFxgbHB0fAikRRCof/aAAwDAQACEQMRAD8A1e02063XFIQspaBKcjBUQYJJG7gKoOlygKPzqHEZO7tqRpkjPKgHdOpIMmmIf7iaidcOlWVzbKu2jrjQHflQGm2Etq1qUCSUxv8AdWudtKUmCc9Y31mrpul2zpVCYxRzNXibEVZk5wKAe3biqIQZJ7vGi5qNpuBxr0JzJzy0/lQD6jdJEGQE+lP6Gqm1W51tZ6QJLaiQAmZA4zzFCMbQgqUFJ+zAgAgyc8taA0oNQO2sJkGpW4gRpGUaRQb7BU4YyyGe6gJUW4ZSInjxomhnWurBE55V404U5HT+tKApBZH0vZlRG4jQ9vCnsKf+l4lJhAAREmSCVdaNCMUdwNaEGhwn7VX5E/vLqko3sc5xzWCRSpUqudCovFourwpmBTbNdrqDkoeNXATXtARMKV6aQDyMz8qlpUqAyHlPaWuxYUJmVAnkACa+ZiCHlZRCiK+lvKVerjLSMGiicQ5ZVw2/LqVicfCRgxab86ApbOvAza4zUQlPYkqAJrPVe3Q6enKcBKVgoUNcjVVb7N0bq0TOFRE8YNAD0TdiQXm8URjRM6RiEzO6KGqWzeen8w+NQ9mWirtI+i7/ALmukWZ8ts2ELDTpSUhicXRqiIzmYiK+frIEYZVBM6Exwj9f5VsLY2cC+qfNVu5GslYHoT5pJxCDEiTETxIg+NZHhtKVOMryctVuavjGAjg3FRlmv8Gx2I8pTt3rH2qlsBXXaUoqBTvLYUeosTlGRjMRmPoH/wAcWL/3TfjXyg+8ChQUhQzOEwfeTz+FR/SFesfE1rwVzFgfQV37NuPYYSQN53VDbrsUhzo4MjL5VTXH5Q7badoC1Z19JZCspwAAtpZAzcBGit879K7L9ERixYRi476kuc7uPYt11YU5KUzMkfCui2WzJbSEpEAVLSoCG12no0lWEq4Aak1VIFschRKGU59TVfLrcau6rxaelWOjX1Ek4yN6gYw0A+623UoAdOJUnrcpyoG4Hn1uPl1OFGOEDiBkCJ5CrK2Xi20JWsJ/rhWXvrb4JEWdIWr1lEADuOZqHJLc5zqwh5mkbBSARBEigX7mQpUkbo51ibt2lWXkqtDiikiSkTAPIDUVLem1S0ulVnUop9U+ae46VGePc5rE0X/sjcuHo2+qJwjIdnKvVrUpslGSinKeMbxWXuvb5KoDzZQfWGaZrTWK8EOiUKBFSnc7RkpK8XcqLotNsL6kvIT0ca7weR3ir1aJFDWi0LS4gBMpVry76LqSwP0SgcjIpJ/tlfkT+8uiKHT/AGyvyJ/eXUMhhFKlXAfKZ5Tbyst6KbQvom2VAoQBKXEEAgrPpgjduz31JJ36lWW2R29RbQkLaXZ1uJC2kuwOlThBUpv1gD3xBrOeU/be8LsfadbbacsawEEEEqDmZMkEEEjzd2RoDplCXXezVpb6RleNGJSZgjNCihQz4KSRUFwLK2ulPSgunpML0BaQdE4RkkAAZUcxZ0oEISEgkqgCBKiSo9pJJoDE+VJ8hpKSOqoKk8DIiuXW2yMlp3G4QqAUJ3Gu1bb2EusBMTKv0rjW2dzFKEGIKZBoDCWu1uJZBbXCRKV4cjJORJ1gjKqRpYCgSJAIJHHOSO+tObnWlCgsQ27EKG4gyDzFZu2WUtrKFajhoRuI5UAx8jErD5smOycqlu9rE62kalaR4qAqJbcAGQZE5bsyIPPKe+prsVDzZGoWg/tCoexMb3VjuN8+TO1N2d5alsQhpxRhbkwlCiY+z1gVxiwqVgMAESQSTEAgYuzIDw0Nd+v7a20qs1oSpTUFp0GG1AwW1Awekyr5/sJOAwqM+AO6TnPBJy5CvBhKlCcX0fnc0PFKmKqOP+Tb02+xNaFrDasSQUnTOY3CMu0/LShJotxtYQshWKZxCNJH8I/rWhK0KXJlQsfUXk28nTd1skYsbzkFxcQMhklP4QZ7da2NBXNfDVqYQ+yrE24JSdO4jcQcoo2h0FSrzGJic+G+vaAVZraHapLEoawle/gD3amqzb+0PIcRgcUG1IMgHIkH+YrFEbzXKpO2iM3F4lx/hDfkNtVsceUVLXik50xKQBuppUIypuCda85k76smxg0lKHKoQkU4jdQDiZTBz+FeWC3uWdwKbUddMyPDhSBprh3VMZOLujpSqypSzROjXFti1aOqohDm8HQ/lJ+FX4rhV4WZcYkK6wBPaN/fU9z33aAUpStUSBqd/wCleqMsyNyhXjWjdfJ2t60pQJUoDtNVX1+z0iiFYuokZDfiXvoT/wAIYoUp9ckZiBFeXfsw2l49crASkxlE4lax2VLO7NCw7iSFcRNYbyt+TxV5sNlnAH2iSkqyxJIzRi3Zwc+FbxCABAEAV7UknGr42hZYu5uy25pyy22xtIVZlEYgtxkBKFNOJkKSopAKTuJndWm2X2rZvpvBarGUJT0TqOlzQ4RMqQcgqFhQjgc6qv8A8iH2xd7SVJBcU8MBgSISSuDukR21xG5bX0/2D9qdQ2htfQCVKQHNUJwz1UqM5jeaA+oL7vFizPptL9sLKG0FtTajDai4QpKoiSoYTpOXCpNl76dtIW4eiWwVr6B1snrNhUDElXpZHMcK4rsfdT99WFFjctSUJsz04Fgla0kblHTDKgO2ulbOeTI2YOobt1oSwXGlsoSuMIQQpQVIzCjIMRI1mgN6pMiK51thdvSJUgjX410asR5T7d9FsbtoAkgQnkpRCUnxM0Bz28LtQLGGFOID2oQVJCh3TNcz2ksZTgKhBAwHtGh8PhVS++paipSipRMknUk1dWq9MVk6J4K6ZKklskGSjOZJ4UBQ1NYv7RH5k/EVDUlnEqTHEfGpW5aLs0zqt42lZaclxfmL9I+qa5vY2UlEyZCuMbhA7SSfA1o7VdjwQsll0AJVJLbgAyOpIyrNWRaMMKAmeEmYEbtJ/wCxr3eIRpRa6UFHvayv/RqeL4uniHF0radmmTOtDArCogiZk66FXbuFD1M8psoUIAImCBrHdlnl3btDBXgp8mNE+uLovGxMtMMsOtBsksshKgcSkeckEaqEGedH3uXuhX9HCC9h6nSEhGL8RSCYqksXk9sLIaPRCWVY0FROS4AxQIE5U+99s0IkNQtQyJ9EfOhcpth/J67ZbQu2W21m0WlxGGcwlAJlQBUc88hkByrZO3qykwXUA8MQnwrll7Xw++sY3O4aQeAoGzPrbkzJ0zoDU7ZX62+4ltsyEgkkcSRkOyKzJbzihXgrElU56/OiUuSJGnwNeeorO5i42k4zz8P6jiN1OpIVTprkeEYUZUs/w+coDJRyCiNcfKnRTUKzP5l/5iqq9y6dk2NwEer7Kv468jmnwV/HUyla++oXlARx4f1uqVEJybst/g8dcIE9XL8Kv46hsjhRJ6gJiISomd0dfWvCrOVaRlwA31GhWcnL1Z4ce0+4d9emFJJam3hqLpR13Z0W7r3VaWi05akIWpJSoJQUwCI6rnSTMb8jNQ7J7CtWJxz6K9moAqUoFwmScs1/hrDrWAnInPhr/Lvoq5b7dZViTi3SZScs905106d7HoZvr4vl2yHFaHkpYI/tQySEng5CjAM6/wBAld6gNdKbewGwkKxlKcOE6Gek0zqtuvbli0gtPpAxAg5Skj8QOae+uY7eeRMtt9Pd6i8gkqWkqTiAmQUkQFJHA5iJpk/dSw7yg7TN3nbGbC0r6WEqMLbBSnGoQcOFfXAA1nfWKvrZG02QBTt3lKZVBl30d5hRjLOjLB5MLeG1vIs9obeaIKBhwmRBJSqZJzyiuk+S3bl5bVsVb7SFIYSkhLwCHRCTjkb0zA4zSwOQ7P7cLsakqZZbELC8y4ZIyzlWldL2m8r1pbCHrK9ZnmyhBUgg40KUJ6yAvPPKRXN7/tLV42191hvoUkFTbaG5kITnIRoTE6U7Z++rO60myW77NlKitL7TYL6VRkkmJWg5jiMqZUDs2wHlRcvJxLOFTbuAqWQziaSR+LHIndNam+LnNvsNoYdIKiXUBQGESknAYk74qg8mu193FH0ayOOrUkKWtTyYVgTqpSwMJAyy1raXPo7/AHzv71VtZoHyTcl3lNvaacTBS8EqB4pVmPdWk8q7cOsccKs/8Q+Fb2/djrMq3m2JVhOalJkRijWKym0yEXijAhQDzROGcsQ3irg5jU9gcCXUKOiVpJ7AoGmWmzqbUULEKSYINMSc6tDWSuQ1dWOz3p5R7Ktl1I6WVNuJEoGqkkD0udcpsLsIICCZ9IEfA8O3fXi38jlurywKOEgYec4tN+mXHnma2vHKVCm4dFt97/qMrA4Clg4SVNbvlk1oeOBQUgx6Jyy3CY5yfnrQ00S9jDapwqSZ4mNw7Mp8c91DVh0+TSgfRlvvVxbRxKNZtmRI1FWTTpLPW91AuL150OgMOOnCvVpyHHfUi25AIyNNB491ARFzwGtNacjPcd1Jw5duRqNSahpPRlZwjNZZbBbToVnp7/eKcH0z5w9+XuoLpoqvtCoJ51zdJHhfh8Hs2XirYnTGnxFeItAzzBIUvTM+eqs+UzkDuo+cOLiVLg/41VTpLNuQvD47OTC3LXJhOXPf41GBqZ7ag6XTXnXkYxPoDT8X+n49mveMUtj2U6MKatFDseLPdwO/gezh48KYt6Tl3zoD+ppyVlUgacd/d86lTAAiDGg4ePxPdXW1jo3wghCAkbo1M7zx501UR50dx+VRElWZMdg/U1G6mN505fKqyWuodKXc9KTAII5KGvZP6Gre5tpXWBCSRG7VKucGqZhZSROY5D4iilMhQEHLXLUc+f8AQq3ow7xf8jd3LtwhISlxJCFZJIzCT6ueeHeOEEaYRTtuNj273soDL6W1Ak4gkKCsvNX6QEgGeWhrDkhaSg5ZD5gg90js5VPcd4usOBSFER5w3HgY4H9CN1VaJMdcezdvuy90NWZJddA63UhCmyQHM1aoiOsM6I8tmxQYtCrYypstOuBC0JiWncGIhQGUKAxbtdK7s2WrfZVJUCA4goVBhQByOFQzFce202Dauiw2rHaHHkWotpaQU5peQorStagYyQFjniqoJ9lvJLeNks7jrbyUPLU0ejSQQ40FBakKc9HPxAiuxXNo7/fO/vVzXyabKN2yw2W1C0vpfQtAdwuKKVBhw4W1oJgDBg8a6VdCoS8eDz371Ve6B89beX0ph5zetTiwATlhSoiYHGueqtqy50mIhUzIyjsrReUR/HaQuZxpJ/3iqztgsSnnEtoEqUQBVgXm1Kekas9o9JxGFf5k7/Cs5Wk2wtKElFmbMpZEE8VxBjsis3QEheNOatSkiBETOg+MVDSrpUqTqed3Isif6YqCJ1mfh8MqloOjKohY7nZicxu1qB3KeO6nWU4l7oqS1MZkjlUEgwBmK9bbmc9aWIV4BmCd1ARPZdlQLGXviinyDPDdQijOUZfKgPIB5UAtGZPu5VaOIAidIqF5oRJ1/SgA2mQRPHSjEtzincpUe2qmOKG7KpSqJ4419/XVVH5l7fgAdoMGBv1/Lv8AHId54U905BPHLs3mO4GmNJ1J1WZHYCYH699SNty5E6AeKj+gHvrvHf2IexKFYYA1I90ZZcIz8KKsN2lzJI5mdO0nx8OAqJpvGokDPQAcMv5Duq1vJJThsyMiAFOq/ERp2AbuQ4V5sRW6dox3Z68Lh5VLJbvX2PXV2dodYqcP4SEpnkqRPdi7aiFps6//AEXEiBB6TPU5jEBI7YqNBab9GT6xzJ76MS4QJAEQPCTXglBveTNZYOlG2bUHF3IWSGlyqJwKGFZ/LuV3TQDyCjMTzHxy48RvqwXZAvrIEKTnNE4A+0pWjiIxcSDmFdo4jXXfXalWlTajN3R5sXhFFZo+X6FbaxAQodh7Dz5GPfxpjJKVYpy81U6YTv7jHcTUoEpUgjL9DkffPcBU10t9IJOZT5w7JB94Nab2MdJpuL4NrsivAM9M5rQ3rc7NqbCH20uIxJWEq0xJMpNZbZ5GH7PODOA8hqntAjtHYa2dnOXZXNkmFuPpLJfT9kbb/wDLPtm1FWGMDhOApSRlHV051d2239DY7Y4NUrtEdskD31o6xu0yv/51r5uvD9qqPdA+bb2d6SysrjNK3EE+Ch+tTbFrCXXV+khhwo/NEfComwFWF0T5jyVeMp/Wq66rwLLqVgTEgjiCII8KsAVSpMnU15VleQs+GWirEVTEdUDfrVbQCpUqVAKjKDoypQOytOQeU0ZarQXEiJy5UIhMTV3ct3FxKlbh8a5Rg48nKEJR3dynmMt/ZSSrl7qltjUKI3e/uqNox+lXs+5ezI4z31A8nOB/RohzXKvBE01FmCLVujT408MyJM5UQhkRzrwpmmoswIoifcactcTyUs/tqotaJEa0wWbMmfSXl/8AYqqa5l+9ibMCs3mJ5BMeAqey6knXEsz2DCP3adZ2AlGGcx1SeEZD3Qe+kxGLAOJ8Fa+/FXdJ6lJp5XqGbOpCnkGDBVuz9JR/QVOhZWtxecrUvPPIYyB8PfUez6gh9HBK8+8q/iFSNpwKUJzS46k/7Qn5HsNZmIv/AJGvY38AneVnwgF2xEKEzrViU6gA6D4mjHUSBlnxqBKYOesD4moaZ7ZqWmvJ5YwUjQjuNNupWC1oiSlYcQRHAqKct+nuohbsdug5mpLssZVaWEg5pUVE/wCFU+MmuOIv02TUi+nJN6Wf0BnkJL2UgEKGh1y/hNWF2tJQFISCSpQVOE6KSJ/aSqjbZZkh4BImCr/jH/Gk1PZrIA4tRGgbH76vgsVtJPL8fg+WqJ9T4RO06AW0hKpDqPRPPF+xj7prSM2oARhX7CvlVRdDRU5j3IkCfXUBi9lJA/xqFaFIqjuRZkH0weqv2FfKue+UG9w3d1oTmCt56JBHpcT210quBeVS1l+1/RUrCQFuKMnWXFZDwqjvdCzMF9E6O7yDhCnnRmVCMKBJg9pHjVB9FPrI9pNXu2qwh1FnSZSygA/nVmr9B3VnKtqNSb6KfWR7SaeqyZCFJnOesnu30NSqRqTfRT6yPaTS+in1ke0n51DSoNSys90lbSykBSkqToZhJSuZjmBUWHsoKaMpG5CT7nacBoywXwtIKB/KhEp3GmRQsWD4DiJ3j40AVaA9lT2R0py1k1Lb7JEEZ0AEBTCCNN3604IyGedeTpOVAeBYOmVJa95NJbeZ4U1KSBpPGgEteEZcK8TaoJy9Jf8AmKr1WhgcaYhrNR/Gv/MVVH5l7fgEbuKJGR38CNwPDXWmEEDENU69h1B56HuHGjAmmO5dYaJEHmJ17tfHjXWL1A9oQ4DOSoVO6d/wB7qvL0QFw8gRH9oBqYyCuZAgHkByrPsqiUntTy/7fA8jRNkvRbZ1z3g8NPDXPxrliaOe0o7o9GGrSg1bdf8AUWKnSEgoMg6bx3HdUISorByGXM8aLsiULnCgoOsJMDXcDl3YkjkKJFkQCSt0pyGRwzqr1FH3E61muclo4u/9/Q3Hi6TSd+edyJKAMyZVpHyG4VdXGwlvE8sjHBSBuHHwgdkHnVG5eDbR+zGI+srj/XfzoG1Xo45PWMnTkOzhy39ldqdGVVpyVkjx4nGKcXGO3LNWzeKMZmAMkye0E9mSGx2hVPXafswoAEuKlI5qAS3PIISkngAarrr2clCAsyV7vwDNZJ5iEzxWKuVXeQ8lM5JStY7SUoT7lOVptqxjXzNyLa5WglITMkDXiSZJPMkk99WlDWGz4RJ1omuZJBb7WGm1uKMBKSfAV809MldpctzoxJbQpYneovO4R4xXVvLLtIWrOLO2eu6YI5bq4ntUs2dhmyz1oKnO5xzAPeTVXugZe02grWpas1KJJ7SZqOlSqwFT+k6uGBrM79IjsplKgFSpUqAVGUHRlSgdsLmWnZXjrmQGVQh6nJzyqAOafIIg0czeWI4VxFVqWoOVe4iDuoAu1sgq6ohIoVxqd9E2a1xOUiiLRZUqEoieFAVKUE8gPfXgUQY3VK9Z1pkE/KprNZcZwjU5DtoAIrKt0DfTx6Q/Evwxqqwst0KKlIUCIkcqabpVqRkVLH+8UKo/MvZ/YFelJJjSvUAnLjx4VepsbKM1KCo3ChVWpuCUI8auCvs92rJCDIKcwTvAyB5xMH+dHWdDYEOkYhwPvSeG73Gh7TbFKGZ00jcR/XeKEHWJCsiBPzKT/XOuiZDVw4W5RJwAYR3Hvw5T/hFDLeWTnr+b/TXiAU6CeY17x8vCkm3AnNyO04fcahpvi4dSasPbZUTnkOP81fKnKVhBA3795PLeTUJdk9Xrc5y9rTwk161Ouv6DgBuFWfqG5S8zLRm/3kIjEJwxJ9FI3A+JJ+QrSbEuLfUpa1E5DX1Uzh8SpR7+VYazJ6RW/DOQ48zy4Dv4V1XZG7CywMXnKz7t1UbJLyhL2vNFnZW64YSgT8hRZNcM8sW33Tr+g2c4hMEjeaqDKuX0bfb3bS8ohlrEud0DQd+lZLaC2F1TbitVoxHvddq42nWmzMIsiDKzC3jzjqpPx8KoLw8xj+6/5rtQ90AGlSpVIFSpUqAVKlSoBUZQdGVKB2RbUZ14hUUW80QSFCDNCEcqgD211683pTGpO6Kleb0k0BDjqZh0g9tRKOWnbT2Fxmf50AchaXBCtxitDcezzfnJndrxrItmO81oNmb0IUQTM6UBorc4hodYgCdaxtvt2LJJyBX/AJq6N2jdUo6SPdVCnVU5Qpf+YqqPzL2f2AxSo76Sl5YRXpWFbt9JKY0q4I1pyE5Z16poKBHh28Qam1PIVHh8DQDEyDBME5CND8jy8KlbGRnhl4mo9ZBE150ChorhkRi98g+M0ZWXA8qgZnTed3fSQgqP4eHrdo4fHs18TZjqczunSeQGXfrzrSXDs4t46QnKSd386ksE7K3AXVhah1E5nmeFdDAqGx2RLaAhIgCg7/v5uyNKccUEwDE7z8qgFF5TdqBY7E4QqFqBA7/1r5+2YQQHrc7ngBKSdCv0ffFS7T7T2i9rThElAUYA+JoPae80oaRY2VSlEKcI0K+E7wPjQGbtNoU4tS1klSiSSd5OtFXh5jH91/zXaBo68fMY/uv+a7UPdABpUqVSBUqVKgFSpUqAVGUHRlSgfUG2GzmfTNpy9IDcePZWJeTCh4V2Sz2hDqApCgtChIIMgg1nL52JS4cTRwn1TpPI7qgHPUqypTlOlHW+5nGjC0EH+t++hGLOVbqAgKKWpyo+zXK6QTgJFMdu1YzKFDuoARwzRt2D7VEbjUdnsZnSa1lx7KrIxKEHdOVADPrSUqxDjHKssoedmIxKiU+son1udb21XKW0rKkzlkRmKwbzZmPdVXG+oB2u0R+X/XUr0xuH+E/x0kp4aV68eG6oyvuCBCDuV+z/AK69cJMSf2T/AB1O1upzics6ZX3YIGweI5dX/XRDDKidRp6p4n8VPs1jKiAlJJJjKt7s3s4Gly4AV4EmNyZUrxOVQ4vuyHwUV07HWhYClYEjUYgqT4KMVr7NZrQ2kJSGAB/eVa1lduPKHZ7tb65xvEdRpJ6x5n1U86tl9SRu1m16ruYL1oUzGiUjGVrPBIn31wq9rzevh9a1uOhPqhCQ2hI0A+10qS+7aq1KNtvNw5/2TCeG4ITuHOs1e+1i3U9G2kMtaYEaq/OrU/CmX1BY2q92GEFhhagdFOoQCTxAJcEdtZ7o2PvHf9mj/q0FSqbPuA3o7P8AeO/7NH/Vpt4WhCsARiIQgJlQAJ6ylaAmPO47qEpUsBUqVKpAqVKlQCpUqVAKjKDoypQOpbIbYPWHr2Um0WRXnNE9ZHd6Kvca7Ns9thZ7YkFtYCyM21EBY7t/dXytsktSX5SpSYG4kTwBjUVr7ydAhalFER10ziB9aRXlniYwqKD5PJUxcadVU3yfR9qsiHE4VpBFVadkmQqUyOUzXK7l8ptusqEY0i2MGAFg9ePzjUxxrf3L5UrFaIClllZ9FwRn+bSvSes1DNiSkQBXv0VMQRIr1i1IWJQtKhxSQfhUtACsXY2gylCZ4xnRVKlQHi0ggg6GuZX5d/RvLSRvy5jca6dVZfNxptAE5KGh/Q0By0tQDFLDyrUubDOgmMJ5z86tLq2MAMvQfwj9TQGDbsK1EACZrSXdsS4uCqEJ56+Fbliwto8xCU9gHxqV10JEqIA4kwPE0ADddxtsDqiVb1HX+VSreShxalEJSG0kkmABiXqTWV2j8q1ls/Va/wDMubktnqjtXp4Vy7aPah61npbc50DPosokYgNBGqjJOZ41DIZsNsfLCSo2e7kF1eino6qfyDf2nKuV3hbm7O4p11f0q1KzIUcQSeK1foKqr32rUsFthPQNaQPPV+ZX6Cs/UkhN43i4+4XHFYlHwA3ADcBwoalSoBUqVKgFSpURYrCp1YQgAqOgJAnxOtQ2lqyG0ldg9KpLQwUKKTEgwYIOfaMqjqSdxUqsrNc2NCFBwAqVhhQIAgYnFYvUQMyee/OInLocSkqI810skDzsYE5DfQAVKrO27PuNCSUqhWAhJkglKFCfwyvDIylJ5Te2PyZvrCSXG0la8KB1ioyVAKIAlKDhJnXlQGPoyjbz2Ues6lJehGDFiOoEAFEEedjChhjnphVANWQOh2/ZJd3Xg8ypH2a8S2FxktBVoDvUkGCN0ToQaZegHQrmPNJE6ZCd9fQt/WBt5haXW0OJwk4VpSpMgZGFAia+erTdLONX2Lep9BPHsrPq4PqVOpcza2AVWt1c1vQwNivh5k/ZOKRnMA5eGlaKxeUNWHDaGG3QdVAYF+7I+FW31Uz9y37CflXv1Uz9y37CflXuNIgsW0Nj9F59gnd1o8UGrKyX67i+wvY9hcUP3qE+qmfuW/YT8qX1Uz9y37CflQFo7ft7JEi1ur4YVBQjtFDo8pF8t6OFX5kBU+IqKxWNCFShCU/lSB8Kv7tSCRIoAqweWG8EpHS2RDnEpCknwmKsWPLmvFC7udA3lKp9xH60ltjArIacKzFoHWNAb9Plls8AmzWjswp/iplq8sLYTLdldP8AeKQ2nxk1z0oHAVXP3e0oklpBPNKT+lAa+9PLQ6ZCV2djgZ6VXy91YS9trhaFFVotrrvBKQoDsjICifqpn7lv2E/Kl9VM/ct+wn5UBRr20DYiysJbPrr6y+4aD30Lak9Mx0rzqitWNQKlJ1BCQkJPWzjdkK0v1Uz9y37CflRDt2NdGn7JvIqjqJyz7KrJN2sUkm7WZzqzJTni13T5veRnR6MfRqyg+jh4SiYw1rvqpn7lv2E/KnfVTP3LfsJ+VS1clxuYTG9/8n7VLG9xc/ard/VbP3LfsJ+VL6rZ+5b9hPyqcpOUwmN7i5+1SxvcXP2q3f1Wz9y37CflS+q2fuW/YT8qZRlMJje4uftUVY1OQZLmIERmseiox7QTnz3Vsfqtn7lv2E/Kl9Vs/ct+wn5VVxIcLoyNtSsJGAuTPFRyz/lw79wWN7i5+1W7+q2fuW/YT8qX1Wz9y37CflRR0ChYBf0PR2lLZKQjrKU4AgAHCkBECVGSTJJB4mfH7Q5ClJtLZPRwf7QfaFaZcGQCVye4SRoYsPqtn7lv2E/Kl9Vs/ct+wn5VaxOUrFuLC0rFpb+zRGD7RQXBORA44UxnlAO4GtpsBf7JK1OOKQ4rrErgJAyKkyrQ4irtAEbxWe+q2fuW/YT8q8F1s/ct+wn5VDQynt6dLfNsDDSAVFWSk+ihOLCpyMghIcVmYJJymQD1T/8ASFh4r91aXYq62WbI30TLbeIAqwISjEeKsIEntrQVKCR//9k="/>
          <p:cNvSpPr>
            <a:spLocks noChangeAspect="1" noChangeArrowheads="1"/>
          </p:cNvSpPr>
          <p:nvPr/>
        </p:nvSpPr>
        <p:spPr bwMode="auto">
          <a:xfrm>
            <a:off x="0" y="-922338"/>
            <a:ext cx="2371725" cy="19240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86575" y="1916832"/>
            <a:ext cx="2257425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Box 14"/>
          <p:cNvSpPr txBox="1"/>
          <p:nvPr/>
        </p:nvSpPr>
        <p:spPr>
          <a:xfrm>
            <a:off x="395536" y="2636912"/>
            <a:ext cx="6545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err="1" smtClean="0">
                <a:solidFill>
                  <a:srgbClr val="FF0000"/>
                </a:solidFill>
              </a:rPr>
              <a:t>Радиохирургия</a:t>
            </a:r>
            <a:r>
              <a:rPr lang="ru-RU" sz="2800" b="1" dirty="0" smtClean="0">
                <a:solidFill>
                  <a:srgbClr val="FF0000"/>
                </a:solidFill>
              </a:rPr>
              <a:t>/</a:t>
            </a:r>
            <a:r>
              <a:rPr lang="ru-RU" sz="2800" b="1" dirty="0" err="1" smtClean="0">
                <a:solidFill>
                  <a:srgbClr val="FF0000"/>
                </a:solidFill>
              </a:rPr>
              <a:t>Гипофракционирование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ил.. </a:t>
            </a:r>
          </a:p>
          <a:p>
            <a:r>
              <a:rPr lang="ru-RU" dirty="0"/>
              <a:t>3. Неврология и нейрохирургия : клинические рекомендации / ред. Е. И. Гусев, А. Н. Коновалов, А. Б. Гехт. - М. : ГЭОТАР-Медиа, 2007. – 368 с.</a:t>
            </a:r>
          </a:p>
          <a:p>
            <a:r>
              <a:rPr lang="ru-RU" dirty="0"/>
              <a:t>4.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/>
              <a:t>5. Цементис, Сотириос А. Дифференциальная диагностика в неврологии и нейрохирургии : пер. с англ. / С. А. Цементис ; ред. Е. И. Гусев. - М. : ГЭОТАР-Медиа, 2007. - 384 с. : ил.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70100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1083</TotalTime>
  <Words>878</Words>
  <Application>Microsoft Office PowerPoint</Application>
  <PresentationFormat>On-screen Show (4:3)</PresentationFormat>
  <Paragraphs>123</Paragraphs>
  <Slides>30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Roman, serif</vt:lpstr>
      <vt:lpstr>Office Theme</vt:lpstr>
      <vt:lpstr>PowerPoint Presentation</vt:lpstr>
      <vt:lpstr>цель</vt:lpstr>
      <vt:lpstr>задачи</vt:lpstr>
      <vt:lpstr>план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Радиологический центр ННИИПК</vt:lpstr>
      <vt:lpstr>литература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Тахи Тахи</cp:lastModifiedBy>
  <cp:revision>127</cp:revision>
  <dcterms:created xsi:type="dcterms:W3CDTF">2012-09-08T13:49:20Z</dcterms:created>
  <dcterms:modified xsi:type="dcterms:W3CDTF">2016-10-14T10:21:38Z</dcterms:modified>
</cp:coreProperties>
</file>