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58" r:id="rId4"/>
    <p:sldId id="286" r:id="rId5"/>
    <p:sldId id="287" r:id="rId6"/>
    <p:sldId id="279" r:id="rId7"/>
    <p:sldId id="268" r:id="rId8"/>
    <p:sldId id="280" r:id="rId9"/>
    <p:sldId id="270" r:id="rId10"/>
    <p:sldId id="269" r:id="rId11"/>
    <p:sldId id="271" r:id="rId12"/>
    <p:sldId id="272" r:id="rId13"/>
    <p:sldId id="259" r:id="rId14"/>
    <p:sldId id="267" r:id="rId15"/>
    <p:sldId id="265" r:id="rId16"/>
    <p:sldId id="284" r:id="rId17"/>
    <p:sldId id="285" r:id="rId18"/>
    <p:sldId id="282" r:id="rId19"/>
    <p:sldId id="283" r:id="rId20"/>
    <p:sldId id="260" r:id="rId21"/>
    <p:sldId id="261" r:id="rId22"/>
    <p:sldId id="262" r:id="rId23"/>
    <p:sldId id="263" r:id="rId24"/>
    <p:sldId id="266" r:id="rId25"/>
    <p:sldId id="278" r:id="rId26"/>
    <p:sldId id="277" r:id="rId27"/>
    <p:sldId id="275" r:id="rId28"/>
    <p:sldId id="276" r:id="rId29"/>
    <p:sldId id="264" r:id="rId30"/>
    <p:sldId id="257"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40874057-0D13-4CA2-BB2E-BE71F312FCD3}"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1239699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874057-0D13-4CA2-BB2E-BE71F312FCD3}"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1733453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874057-0D13-4CA2-BB2E-BE71F312FCD3}"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131454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40874057-0D13-4CA2-BB2E-BE71F312FCD3}" type="datetimeFigureOut">
              <a:rPr lang="ru-RU" smtClean="0"/>
              <a:t>14.10.2016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955152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40874057-0D13-4CA2-BB2E-BE71F312FCD3}" type="datetimeFigureOut">
              <a:rPr lang="ru-RU" smtClean="0"/>
              <a:t>14.10.2016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751870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40874057-0D13-4CA2-BB2E-BE71F312FCD3}" type="datetimeFigureOut">
              <a:rPr lang="ru-RU" smtClean="0"/>
              <a:t>14.10.2016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73850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874057-0D13-4CA2-BB2E-BE71F312FCD3}" type="datetimeFigureOut">
              <a:rPr lang="ru-RU" smtClean="0"/>
              <a:t>14.10.2016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3212543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874057-0D13-4CA2-BB2E-BE71F312FCD3}" type="datetimeFigureOut">
              <a:rPr lang="ru-RU" smtClean="0"/>
              <a:t>14.10.2016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3962867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874057-0D13-4CA2-BB2E-BE71F312FCD3}" type="datetimeFigureOut">
              <a:rPr lang="ru-RU" smtClean="0"/>
              <a:t>14.10.2016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591959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874057-0D13-4CA2-BB2E-BE71F312FCD3}"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3582066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0874057-0D13-4CA2-BB2E-BE71F312FCD3}" type="datetimeFigureOut">
              <a:rPr lang="ru-RU" smtClean="0"/>
              <a:t>14.10.2016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2875065-3990-4A8A-A079-C00657FDBFB8}" type="slidenum">
              <a:rPr lang="ru-RU" smtClean="0"/>
              <a:t>‹#›</a:t>
            </a:fld>
            <a:endParaRPr lang="ru-RU"/>
          </a:p>
        </p:txBody>
      </p:sp>
    </p:spTree>
    <p:extLst>
      <p:ext uri="{BB962C8B-B14F-4D97-AF65-F5344CB8AC3E}">
        <p14:creationId xmlns:p14="http://schemas.microsoft.com/office/powerpoint/2010/main" val="510224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874057-0D13-4CA2-BB2E-BE71F312FCD3}" type="datetimeFigureOut">
              <a:rPr lang="ru-RU" smtClean="0"/>
              <a:t>14.10.2016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75065-3990-4A8A-A079-C00657FDBFB8}" type="slidenum">
              <a:rPr lang="ru-RU" smtClean="0"/>
              <a:t>‹#›</a:t>
            </a:fld>
            <a:endParaRPr lang="ru-RU"/>
          </a:p>
        </p:txBody>
      </p:sp>
    </p:spTree>
    <p:extLst>
      <p:ext uri="{BB962C8B-B14F-4D97-AF65-F5344CB8AC3E}">
        <p14:creationId xmlns:p14="http://schemas.microsoft.com/office/powerpoint/2010/main" val="4180643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smtClean="0"/>
              <a:t>Особенности опухолей желудочковой локализации</a:t>
            </a:r>
            <a:endParaRPr lang="ru-RU" dirty="0"/>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573879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kumimoji="0" lang="ru-RU" altLang="ru-RU" b="0" i="0" u="none" strike="noStrike" cap="none" normalizeH="0" baseline="0" dirty="0" smtClean="0">
                <a:ln>
                  <a:noFill/>
                </a:ln>
                <a:solidFill>
                  <a:srgbClr val="000000"/>
                </a:solidFill>
                <a:effectLst/>
                <a:cs typeface="Arial" panose="020B0604020202020204" pitchFamily="34" charset="0"/>
              </a:rPr>
              <a:t>Эпендимома</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аденомы гипофиза </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Коллоидные кисты</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Краниофарингеома</a:t>
            </a:r>
          </a:p>
          <a:p>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глиома хиазмы</a:t>
            </a:r>
            <a:endParaRPr kumimoji="0" lang="ru-RU" altLang="ru-RU" b="0" i="0" u="none" strike="noStrike" cap="none" normalizeH="0" baseline="0" dirty="0" smtClean="0">
              <a:ln>
                <a:noFill/>
              </a:ln>
              <a:solidFill>
                <a:srgbClr val="000000"/>
              </a:solidFill>
              <a:effectLst/>
              <a:cs typeface="Arial" panose="020B0604020202020204" pitchFamily="34" charset="0"/>
            </a:endParaRPr>
          </a:p>
          <a:p>
            <a:endParaRPr lang="ru-RU" dirty="0"/>
          </a:p>
        </p:txBody>
      </p:sp>
    </p:spTree>
    <p:extLst>
      <p:ext uri="{BB962C8B-B14F-4D97-AF65-F5344CB8AC3E}">
        <p14:creationId xmlns:p14="http://schemas.microsoft.com/office/powerpoint/2010/main" val="1411648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dirty="0"/>
          </a:p>
        </p:txBody>
      </p:sp>
      <p:sp>
        <p:nvSpPr>
          <p:cNvPr id="4" name="Rectangle 1"/>
          <p:cNvSpPr>
            <a:spLocks noGrp="1" noChangeArrowheads="1"/>
          </p:cNvSpPr>
          <p:nvPr>
            <p:ph idx="1"/>
          </p:nvPr>
        </p:nvSpPr>
        <p:spPr bwMode="auto">
          <a:xfrm>
            <a:off x="838200" y="1690688"/>
            <a:ext cx="10362126"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4000" b="0" i="0" u="none" strike="noStrike" cap="none" normalizeH="0" baseline="0" dirty="0" smtClean="0">
                <a:ln>
                  <a:noFill/>
                </a:ln>
                <a:solidFill>
                  <a:srgbClr val="000000"/>
                </a:solidFill>
                <a:effectLst/>
                <a:cs typeface="Arial" panose="020B0604020202020204" pitchFamily="34" charset="0"/>
              </a:rPr>
              <a:t>Первичные опухоли боковых желудочков (эпендимомы, плексуспапилломы, менингиомы) практически не дают очаговой неврологической симптоматики и с самого начала проявляются в основном окклюзионно-гидроцефальным синдромом. </a:t>
            </a:r>
          </a:p>
        </p:txBody>
      </p:sp>
    </p:spTree>
    <p:extLst>
      <p:ext uri="{BB962C8B-B14F-4D97-AF65-F5344CB8AC3E}">
        <p14:creationId xmlns:p14="http://schemas.microsoft.com/office/powerpoint/2010/main" val="3464928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1456" y="250322"/>
            <a:ext cx="8022391" cy="6016793"/>
          </a:xfrm>
        </p:spPr>
      </p:pic>
    </p:spTree>
    <p:extLst>
      <p:ext uri="{BB962C8B-B14F-4D97-AF65-F5344CB8AC3E}">
        <p14:creationId xmlns:p14="http://schemas.microsoft.com/office/powerpoint/2010/main" val="2599448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93195" y="781577"/>
            <a:ext cx="7490317" cy="5393028"/>
          </a:xfrm>
        </p:spPr>
      </p:pic>
    </p:spTree>
    <p:extLst>
      <p:ext uri="{BB962C8B-B14F-4D97-AF65-F5344CB8AC3E}">
        <p14:creationId xmlns:p14="http://schemas.microsoft.com/office/powerpoint/2010/main" val="2510605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cs typeface="Arial" panose="020B0604020202020204" pitchFamily="34" charset="0"/>
              </a:rPr>
              <a:t>При асимметричной гидроцефалии вследствие окклюзии лишь одного отверстия Монро могут появляться симптомы преимущественного поражения этого полушария мозга. Во время окклюзионных приступов может отмечаться вынужденное положение головы, что улучшает условия для оттока ликвора.</a:t>
            </a:r>
            <a:endParaRPr kumimoji="0" lang="ru-RU" altLang="ru-RU"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79783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Эпендимома</a:t>
            </a:r>
            <a:br>
              <a:rPr lang="ru-RU" dirty="0" smtClean="0"/>
            </a:b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955684"/>
            <a:ext cx="4287592" cy="4405060"/>
          </a:xfrm>
        </p:spPr>
      </p:pic>
    </p:spTree>
    <p:extLst>
      <p:ext uri="{BB962C8B-B14F-4D97-AF65-F5344CB8AC3E}">
        <p14:creationId xmlns:p14="http://schemas.microsoft.com/office/powerpoint/2010/main" val="4083724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6221" y="854014"/>
            <a:ext cx="8525814" cy="5336956"/>
          </a:xfrm>
        </p:spPr>
      </p:pic>
    </p:spTree>
    <p:extLst>
      <p:ext uri="{BB962C8B-B14F-4D97-AF65-F5344CB8AC3E}">
        <p14:creationId xmlns:p14="http://schemas.microsoft.com/office/powerpoint/2010/main" val="3606407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0017" y="231820"/>
            <a:ext cx="5291339" cy="6473447"/>
          </a:xfrm>
        </p:spPr>
      </p:pic>
    </p:spTree>
    <p:extLst>
      <p:ext uri="{BB962C8B-B14F-4D97-AF65-F5344CB8AC3E}">
        <p14:creationId xmlns:p14="http://schemas.microsoft.com/office/powerpoint/2010/main" val="3248591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indent="0">
              <a:buNone/>
            </a:pPr>
            <a:r>
              <a:rPr lang="ru-RU" b="1" dirty="0"/>
              <a:t>Эпендимомы делятся на следующие виды:</a:t>
            </a:r>
            <a:endParaRPr lang="ru-RU" dirty="0"/>
          </a:p>
          <a:p>
            <a:r>
              <a:rPr lang="ru-RU" dirty="0"/>
              <a:t>Субэпендимома – медленно растущая доброкачественная опухоль;</a:t>
            </a:r>
          </a:p>
          <a:p>
            <a:r>
              <a:rPr lang="ru-RU" dirty="0"/>
              <a:t>Эпендимома – злокачественная опухоль II степени;</a:t>
            </a:r>
          </a:p>
          <a:p>
            <a:r>
              <a:rPr lang="ru-RU" dirty="0"/>
              <a:t>Злокачественная анапластическая эпендимома – это III степень.</a:t>
            </a:r>
          </a:p>
          <a:p>
            <a:endParaRPr lang="ru-RU" dirty="0"/>
          </a:p>
        </p:txBody>
      </p:sp>
    </p:spTree>
    <p:extLst>
      <p:ext uri="{BB962C8B-B14F-4D97-AF65-F5344CB8AC3E}">
        <p14:creationId xmlns:p14="http://schemas.microsoft.com/office/powerpoint/2010/main" val="1176633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r>
              <a:rPr lang="ru-RU" b="1" dirty="0"/>
              <a:t>ПРИЗНАКИ И СИМПТОМЫ</a:t>
            </a:r>
            <a:endParaRPr lang="ru-RU" dirty="0"/>
          </a:p>
          <a:p>
            <a:r>
              <a:rPr lang="ru-RU" dirty="0"/>
              <a:t>Симптомы зависят от того, где находится опухоль, а также от наличия или отсутствия повышенного внутричерепного давления.</a:t>
            </a:r>
          </a:p>
          <a:p>
            <a:pPr marL="0" indent="0">
              <a:buNone/>
            </a:pPr>
            <a:endParaRPr lang="ru-RU" dirty="0"/>
          </a:p>
        </p:txBody>
      </p:sp>
    </p:spTree>
    <p:extLst>
      <p:ext uri="{BB962C8B-B14F-4D97-AF65-F5344CB8AC3E}">
        <p14:creationId xmlns:p14="http://schemas.microsoft.com/office/powerpoint/2010/main" val="3447915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Общие симптомы могут включать:</a:t>
            </a:r>
            <a:r>
              <a:rPr lang="ru-RU" dirty="0" smtClean="0"/>
              <a:t/>
            </a:r>
            <a:br>
              <a:rPr lang="ru-RU" dirty="0" smtClean="0"/>
            </a:br>
            <a:endParaRPr lang="ru-RU" dirty="0"/>
          </a:p>
        </p:txBody>
      </p:sp>
      <p:sp>
        <p:nvSpPr>
          <p:cNvPr id="3" name="Content Placeholder 2"/>
          <p:cNvSpPr>
            <a:spLocks noGrp="1"/>
          </p:cNvSpPr>
          <p:nvPr>
            <p:ph idx="1"/>
          </p:nvPr>
        </p:nvSpPr>
        <p:spPr/>
        <p:txBody>
          <a:bodyPr>
            <a:normAutofit/>
          </a:bodyPr>
          <a:lstStyle/>
          <a:p>
            <a:r>
              <a:rPr lang="ru-RU" dirty="0" smtClean="0"/>
              <a:t>Неуклюжесть;</a:t>
            </a:r>
          </a:p>
          <a:p>
            <a:r>
              <a:rPr lang="ru-RU" dirty="0" smtClean="0"/>
              <a:t>Головные боли;</a:t>
            </a:r>
          </a:p>
          <a:p>
            <a:r>
              <a:rPr lang="ru-RU" dirty="0" smtClean="0"/>
              <a:t>Тошнота и рвота;</a:t>
            </a:r>
          </a:p>
          <a:p>
            <a:r>
              <a:rPr lang="ru-RU" dirty="0" smtClean="0"/>
              <a:t>Изменённая походка;</a:t>
            </a:r>
          </a:p>
          <a:p>
            <a:r>
              <a:rPr lang="ru-RU" dirty="0" smtClean="0"/>
              <a:t>Вялость и раздражительность;</a:t>
            </a:r>
          </a:p>
          <a:p>
            <a:r>
              <a:rPr lang="ru-RU" dirty="0" smtClean="0"/>
              <a:t>Изменения в личности и поведении;</a:t>
            </a:r>
          </a:p>
          <a:p>
            <a:r>
              <a:rPr lang="ru-RU" dirty="0" smtClean="0"/>
              <a:t>Трудности с такими задачами, как написание и почерк;</a:t>
            </a:r>
          </a:p>
          <a:p>
            <a:r>
              <a:rPr lang="ru-RU" dirty="0" smtClean="0"/>
              <a:t>У детей – постепенное снижение успеваемости в школе</a:t>
            </a:r>
          </a:p>
          <a:p>
            <a:endParaRPr lang="ru-RU" dirty="0"/>
          </a:p>
        </p:txBody>
      </p:sp>
    </p:spTree>
    <p:extLst>
      <p:ext uri="{BB962C8B-B14F-4D97-AF65-F5344CB8AC3E}">
        <p14:creationId xmlns:p14="http://schemas.microsoft.com/office/powerpoint/2010/main" val="2670400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sz="4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Вторичные опухоли (в основном глиомы), врастающие в полость желудочка, более отчетливо проявляются очаговыми симптомами поражения соответствующего полушария мозга. </a:t>
            </a:r>
            <a:endParaRPr lang="ru-RU" sz="4000" dirty="0"/>
          </a:p>
        </p:txBody>
      </p:sp>
    </p:spTree>
    <p:extLst>
      <p:ext uri="{BB962C8B-B14F-4D97-AF65-F5344CB8AC3E}">
        <p14:creationId xmlns:p14="http://schemas.microsoft.com/office/powerpoint/2010/main" val="4220758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8448" y="481268"/>
            <a:ext cx="8544193" cy="5700380"/>
          </a:xfrm>
        </p:spPr>
      </p:pic>
    </p:spTree>
    <p:extLst>
      <p:ext uri="{BB962C8B-B14F-4D97-AF65-F5344CB8AC3E}">
        <p14:creationId xmlns:p14="http://schemas.microsoft.com/office/powerpoint/2010/main" val="4168063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lvl="0"/>
            <a:r>
              <a:rPr kumimoji="0" lang="ru-RU" altLang="ru-RU" sz="3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Опухоли III желудочка также подразделяются на первичные (эпендиомы,</a:t>
            </a:r>
            <a:r>
              <a:rPr kumimoji="0" lang="ru-RU" altLang="ru-RU" sz="3600" b="0" i="0" u="none" strike="noStrike" cap="none" normalizeH="0" dirty="0" smtClean="0">
                <a:ln>
                  <a:noFill/>
                </a:ln>
                <a:solidFill>
                  <a:srgbClr val="000000"/>
                </a:solidFill>
                <a:effectLst/>
                <a:latin typeface="Arial" panose="020B0604020202020204" pitchFamily="34" charset="0"/>
                <a:cs typeface="Arial" panose="020B0604020202020204" pitchFamily="34" charset="0"/>
              </a:rPr>
              <a:t> </a:t>
            </a:r>
            <a:r>
              <a:rPr kumimoji="0" lang="ru-RU" altLang="ru-RU" sz="36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плексуспапилломы, интравентрикулярные краниофарингеомы, коллоидные кисты и др.), вторично врастающие в его полость (глиомы дна, эндосупраселлярные аденомы гипофиза и краниофарингеомы, глиомы хиазмы и др.).</a:t>
            </a:r>
          </a:p>
          <a:p>
            <a:endParaRPr lang="ru-RU" dirty="0"/>
          </a:p>
        </p:txBody>
      </p:sp>
    </p:spTree>
    <p:extLst>
      <p:ext uri="{BB962C8B-B14F-4D97-AF65-F5344CB8AC3E}">
        <p14:creationId xmlns:p14="http://schemas.microsoft.com/office/powerpoint/2010/main" val="3003641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Коллоидная киста III желудочка (возраст 14 лет)</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49251" y="1979191"/>
            <a:ext cx="10285969" cy="3966340"/>
          </a:xfrm>
        </p:spPr>
      </p:pic>
    </p:spTree>
    <p:extLst>
      <p:ext uri="{BB962C8B-B14F-4D97-AF65-F5344CB8AC3E}">
        <p14:creationId xmlns:p14="http://schemas.microsoft.com/office/powerpoint/2010/main" val="197036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Коллоидная киста III желудочка (возраст 15 лет)</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4570" y="2588654"/>
            <a:ext cx="10419230" cy="3002151"/>
          </a:xfrm>
        </p:spPr>
      </p:pic>
    </p:spTree>
    <p:extLst>
      <p:ext uri="{BB962C8B-B14F-4D97-AF65-F5344CB8AC3E}">
        <p14:creationId xmlns:p14="http://schemas.microsoft.com/office/powerpoint/2010/main" val="1400992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Коллоидная </a:t>
            </a:r>
            <a:r>
              <a:rPr lang="ru-RU" dirty="0"/>
              <a:t>киста 3 желудочка</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84124" y="1909703"/>
            <a:ext cx="5800502" cy="4557537"/>
          </a:xfrm>
        </p:spPr>
      </p:pic>
    </p:spTree>
    <p:extLst>
      <p:ext uri="{BB962C8B-B14F-4D97-AF65-F5344CB8AC3E}">
        <p14:creationId xmlns:p14="http://schemas.microsoft.com/office/powerpoint/2010/main" val="32584124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Коллоидная киста 3 желудочка</a:t>
            </a: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82603" y="1533298"/>
            <a:ext cx="6857195" cy="4868699"/>
          </a:xfrm>
        </p:spPr>
      </p:pic>
    </p:spTree>
    <p:extLst>
      <p:ext uri="{BB962C8B-B14F-4D97-AF65-F5344CB8AC3E}">
        <p14:creationId xmlns:p14="http://schemas.microsoft.com/office/powerpoint/2010/main" val="2029009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Некоторые первичные опухоли длительное время протекают бессимптомно. К ранним симптомам первичных опухолей III желудочка</a:t>
            </a:r>
            <a:r>
              <a:rPr kumimoji="0" lang="ru-RU" altLang="ru-RU" b="0" i="0" u="none" strike="noStrike" cap="none" normalizeH="0" dirty="0" smtClean="0">
                <a:ln>
                  <a:noFill/>
                </a:ln>
                <a:solidFill>
                  <a:srgbClr val="000000"/>
                </a:solidFill>
                <a:effectLst/>
                <a:latin typeface="Arial" panose="020B0604020202020204" pitchFamily="34" charset="0"/>
                <a:cs typeface="Arial" panose="020B0604020202020204" pitchFamily="34" charset="0"/>
              </a:rPr>
              <a:t> </a:t>
            </a: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(а также глиом его дна) относятся гормональные нарушения - несахарный диабет, булемия или анорексия, ожирение по адипозогенитальному типу или, наоборот, - прогрессирующее снижение массы тела вплоть до кахексии, половые расстройства.</a:t>
            </a:r>
          </a:p>
        </p:txBody>
      </p:sp>
    </p:spTree>
    <p:extLst>
      <p:ext uri="{BB962C8B-B14F-4D97-AF65-F5344CB8AC3E}">
        <p14:creationId xmlns:p14="http://schemas.microsoft.com/office/powerpoint/2010/main" val="3318572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Характерны преходящие окклюзионные кризисы с пароксизмальной головной болью, вегетососудистыми реакциями (кожными вазомоторными, колебаниями пульса и АД, нарушение терморегуляции). </a:t>
            </a:r>
          </a:p>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Нередки приступы общей слабости с нарушением мышечного тонуса по типу катаплектоидных, нарушения ритма сон-бодрствование с выраженной сонливостью днем.</a:t>
            </a:r>
          </a:p>
          <a:p>
            <a:pPr marL="0" indent="0">
              <a:buNone/>
            </a:pPr>
            <a:endParaRPr lang="ru-RU" dirty="0"/>
          </a:p>
        </p:txBody>
      </p:sp>
    </p:spTree>
    <p:extLst>
      <p:ext uri="{BB962C8B-B14F-4D97-AF65-F5344CB8AC3E}">
        <p14:creationId xmlns:p14="http://schemas.microsoft.com/office/powerpoint/2010/main" val="2851809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sz="32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продолжающемся росте опухоли развивается окклюзионно-гипертензионный синдром (обычно симметричный), характерны нарушения психики и снижения памяти, вплоть до развития корсаковского синдрома.</a:t>
            </a:r>
          </a:p>
          <a:p>
            <a:pPr marL="0" indent="0">
              <a:buNone/>
            </a:pPr>
            <a:endParaRPr lang="ru-RU" dirty="0"/>
          </a:p>
        </p:txBody>
      </p:sp>
    </p:spTree>
    <p:extLst>
      <p:ext uri="{BB962C8B-B14F-4D97-AF65-F5344CB8AC3E}">
        <p14:creationId xmlns:p14="http://schemas.microsoft.com/office/powerpoint/2010/main" val="480737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kumimoji="0" lang="ru-RU" altLang="ru-RU" sz="32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опухолях III желудочка, влияющих на прилежащие образования, могут появляться поражения черепных нервов, нарушения зрения, пирамидные и экстрапирамидные симптомы, четверохолмный синдром.</a:t>
            </a:r>
          </a:p>
        </p:txBody>
      </p:sp>
    </p:spTree>
    <p:extLst>
      <p:ext uri="{BB962C8B-B14F-4D97-AF65-F5344CB8AC3E}">
        <p14:creationId xmlns:p14="http://schemas.microsoft.com/office/powerpoint/2010/main" val="2354216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Астроцитома</a:t>
            </a:r>
            <a:r>
              <a:rPr lang="en-US" dirty="0" smtClean="0"/>
              <a:t> III</a:t>
            </a:r>
            <a:r>
              <a:rPr lang="ru-RU" dirty="0" smtClean="0"/>
              <a:t>  желудочка</a:t>
            </a:r>
            <a:endParaRPr lang="ru-RU"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99504" y="2140297"/>
            <a:ext cx="5284631" cy="4161647"/>
          </a:xfrm>
        </p:spPr>
      </p:pic>
    </p:spTree>
    <p:extLst>
      <p:ext uri="{BB962C8B-B14F-4D97-AF65-F5344CB8AC3E}">
        <p14:creationId xmlns:p14="http://schemas.microsoft.com/office/powerpoint/2010/main" val="2832345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Ангиоастроцитома гипоталамуса, хиазмы зрительных нервов у реб. 15 </a:t>
            </a:r>
            <a:r>
              <a:rPr lang="ru-RU" dirty="0" smtClean="0"/>
              <a:t>лет</a:t>
            </a:r>
            <a:endParaRPr lang="ru-R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6645" y="2421228"/>
            <a:ext cx="11298388" cy="3646009"/>
          </a:xfrm>
        </p:spPr>
      </p:pic>
    </p:spTree>
    <p:extLst>
      <p:ext uri="{BB962C8B-B14F-4D97-AF65-F5344CB8AC3E}">
        <p14:creationId xmlns:p14="http://schemas.microsoft.com/office/powerpoint/2010/main" val="1597709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Гигантская кистозная опухоль хиазмы у реб. 3-х лет</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1545" y="2060620"/>
            <a:ext cx="11468909" cy="3447116"/>
          </a:xfrm>
        </p:spPr>
      </p:pic>
    </p:spTree>
    <p:extLst>
      <p:ext uri="{BB962C8B-B14F-4D97-AF65-F5344CB8AC3E}">
        <p14:creationId xmlns:p14="http://schemas.microsoft.com/office/powerpoint/2010/main" val="2323380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dirty="0"/>
              <a:t>Анапластическая пилоцитарная астроцитома хиазмы и левого зрительного нерва у реб. 3-х лет</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6515" y="2236673"/>
            <a:ext cx="10585833" cy="4177005"/>
          </a:xfrm>
        </p:spPr>
      </p:pic>
    </p:spTree>
    <p:extLst>
      <p:ext uri="{BB962C8B-B14F-4D97-AF65-F5344CB8AC3E}">
        <p14:creationId xmlns:p14="http://schemas.microsoft.com/office/powerpoint/2010/main" val="3845910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a:t>Пилоцитарная астроцитома хиазмы и правого зрительного нерва у реб. 10 лет</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8445" y="2034862"/>
            <a:ext cx="11335110" cy="3817469"/>
          </a:xfrm>
        </p:spPr>
      </p:pic>
    </p:spTree>
    <p:extLst>
      <p:ext uri="{BB962C8B-B14F-4D97-AF65-F5344CB8AC3E}">
        <p14:creationId xmlns:p14="http://schemas.microsoft.com/office/powerpoint/2010/main" val="4149544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Вторичные опухоли III желудочка также характеризуются полиморфной симптоматикой; практически не решенной задачей остается уточнение дифференциально-диагностических критериев сдавления или прорастания опухолью III желудочка.</a:t>
            </a:r>
            <a:endParaRPr kumimoji="0" lang="ru-RU" altLang="ru-RU" sz="5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38652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92500" lnSpcReduction="10000"/>
          </a:bodyPr>
          <a:lstStyle/>
          <a:p>
            <a:r>
              <a:rPr lang="ru-RU" dirty="0" smtClean="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smtClean="0"/>
              <a:t>2. Можаев С. В. Нейрохирургия: учебник / С. В. Можаев, А. А. Скоромец, Т. А. Скоромец. - 2-е изд., перераб. и доп. - М. : ГЭОТАР-Медиа, 2009. - 480 с. : ил..</a:t>
            </a:r>
          </a:p>
          <a:p>
            <a:r>
              <a:rPr lang="ru-RU" dirty="0" smtClean="0"/>
              <a:t>3.Неврология и нейрохирургия : клинические рекомендации / ред. Е. И. Гусев, А. Н. Коновалов, А. Б. Гехт. - М. : ГЭОТАР-Медиа, 2007. – 368 с.</a:t>
            </a:r>
          </a:p>
          <a:p>
            <a:r>
              <a:rPr lang="ru-RU" dirty="0" smtClean="0"/>
              <a:t>4. Лекции по нейрохирургии : учебник / ред. В. В. Крылов. - М. : Авторская академия : Товарищество научных изданий КМК, 2007. - 234 с. : ил.</a:t>
            </a:r>
          </a:p>
          <a:p>
            <a:endParaRPr lang="ru-RU" dirty="0" smtClean="0"/>
          </a:p>
          <a:p>
            <a:endParaRPr lang="ru-RU" dirty="0"/>
          </a:p>
        </p:txBody>
      </p:sp>
    </p:spTree>
    <p:extLst>
      <p:ext uri="{BB962C8B-B14F-4D97-AF65-F5344CB8AC3E}">
        <p14:creationId xmlns:p14="http://schemas.microsoft.com/office/powerpoint/2010/main" val="26664891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TotalTime>
  <Words>673</Words>
  <Application>Microsoft Office PowerPoint</Application>
  <PresentationFormat>Widescreen</PresentationFormat>
  <Paragraphs>48</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Особенности опухолей желудочковой локализации</vt:lpstr>
      <vt:lpstr>план</vt:lpstr>
      <vt:lpstr>PowerPoint Presentation</vt:lpstr>
      <vt:lpstr>PowerPoint Presentation</vt:lpstr>
      <vt:lpstr>PowerPoint Presentation</vt:lpstr>
      <vt:lpstr>PowerPoint Presentation</vt:lpstr>
      <vt:lpstr>Эпендимома </vt:lpstr>
      <vt:lpstr>PowerPoint Presentation</vt:lpstr>
      <vt:lpstr>PowerPoint Presentation</vt:lpstr>
      <vt:lpstr>PowerPoint Presentation</vt:lpstr>
      <vt:lpstr>PowerPoint Presentation</vt:lpstr>
      <vt:lpstr>Общие симптомы могут включать: </vt:lpstr>
      <vt:lpstr>PowerPoint Presentation</vt:lpstr>
      <vt:lpstr>PowerPoint Presentation</vt:lpstr>
      <vt:lpstr>PowerPoint Presentation</vt:lpstr>
      <vt:lpstr>Коллоидная киста III желудочка (возраст 14 лет)</vt:lpstr>
      <vt:lpstr>Коллоидная киста III желудочка (возраст 15 лет)</vt:lpstr>
      <vt:lpstr>Коллоидная киста 3 желудочка</vt:lpstr>
      <vt:lpstr>Коллоидная киста 3 желудочка</vt:lpstr>
      <vt:lpstr>PowerPoint Presentation</vt:lpstr>
      <vt:lpstr>PowerPoint Presentation</vt:lpstr>
      <vt:lpstr>PowerPoint Presentation</vt:lpstr>
      <vt:lpstr>PowerPoint Presentation</vt:lpstr>
      <vt:lpstr>Астроцитома III  желудочка</vt:lpstr>
      <vt:lpstr>Ангиоастроцитома гипоталамуса, хиазмы зрительных нервов у реб. 15 лет</vt:lpstr>
      <vt:lpstr>Гигантская кистозная опухоль хиазмы у реб. 3-х лет</vt:lpstr>
      <vt:lpstr>Анапластическая пилоцитарная астроцитома хиазмы и левого зрительного нерва у реб. 3-х лет</vt:lpstr>
      <vt:lpstr>Пилоцитарная астроцитома хиазмы и правого зрительного нерва у реб. 10 лет</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Особенности опухолей желудочковой локализации</dc:title>
  <dc:creator>Тахи Тахи</dc:creator>
  <cp:lastModifiedBy>Тахи Тахи</cp:lastModifiedBy>
  <cp:revision>9</cp:revision>
  <dcterms:created xsi:type="dcterms:W3CDTF">2016-10-14T12:32:02Z</dcterms:created>
  <dcterms:modified xsi:type="dcterms:W3CDTF">2016-10-14T15:22:50Z</dcterms:modified>
</cp:coreProperties>
</file>