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71" r:id="rId5"/>
    <p:sldId id="272" r:id="rId6"/>
    <p:sldId id="273" r:id="rId7"/>
    <p:sldId id="287" r:id="rId8"/>
    <p:sldId id="275" r:id="rId9"/>
    <p:sldId id="269" r:id="rId10"/>
    <p:sldId id="270" r:id="rId11"/>
    <p:sldId id="261" r:id="rId12"/>
    <p:sldId id="268" r:id="rId13"/>
    <p:sldId id="262" r:id="rId14"/>
    <p:sldId id="282" r:id="rId15"/>
    <p:sldId id="283" r:id="rId16"/>
    <p:sldId id="284" r:id="rId17"/>
    <p:sldId id="267" r:id="rId18"/>
    <p:sldId id="263" r:id="rId19"/>
    <p:sldId id="265" r:id="rId20"/>
    <p:sldId id="276" r:id="rId21"/>
    <p:sldId id="277" r:id="rId22"/>
    <p:sldId id="278" r:id="rId23"/>
    <p:sldId id="279" r:id="rId24"/>
    <p:sldId id="280" r:id="rId25"/>
    <p:sldId id="281" r:id="rId26"/>
    <p:sldId id="285" r:id="rId27"/>
    <p:sldId id="286" r:id="rId28"/>
    <p:sldId id="266" r:id="rId29"/>
    <p:sldId id="264" r:id="rId30"/>
    <p:sldId id="258"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6440F924-5485-46EA-B51F-CC71E714229E}"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1773566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6440F924-5485-46EA-B51F-CC71E714229E}"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2851294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40F924-5485-46EA-B51F-CC71E714229E}"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2802659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6440F924-5485-46EA-B51F-CC71E714229E}" type="datetimeFigureOut">
              <a:rPr lang="ru-RU" smtClean="0"/>
              <a:t>14.10.2016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379901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6440F924-5485-46EA-B51F-CC71E714229E}" type="datetimeFigureOut">
              <a:rPr lang="ru-RU" smtClean="0"/>
              <a:t>14.10.2016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281581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6440F924-5485-46EA-B51F-CC71E714229E}" type="datetimeFigureOut">
              <a:rPr lang="ru-RU" smtClean="0"/>
              <a:t>14.10.2016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2518981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40F924-5485-46EA-B51F-CC71E714229E}" type="datetimeFigureOut">
              <a:rPr lang="ru-RU" smtClean="0"/>
              <a:t>14.10.2016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3928486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40F924-5485-46EA-B51F-CC71E714229E}" type="datetimeFigureOut">
              <a:rPr lang="ru-RU" smtClean="0"/>
              <a:t>14.10.2016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544701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40F924-5485-46EA-B51F-CC71E714229E}" type="datetimeFigureOut">
              <a:rPr lang="ru-RU" smtClean="0"/>
              <a:t>14.10.2016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3329039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6440F924-5485-46EA-B51F-CC71E714229E}"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2296574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6440F924-5485-46EA-B51F-CC71E714229E}"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E7704AB-8FE5-48A4-B29C-B0D15C6686CC}" type="slidenum">
              <a:rPr lang="ru-RU" smtClean="0"/>
              <a:t>‹#›</a:t>
            </a:fld>
            <a:endParaRPr lang="ru-RU"/>
          </a:p>
        </p:txBody>
      </p:sp>
    </p:spTree>
    <p:extLst>
      <p:ext uri="{BB962C8B-B14F-4D97-AF65-F5344CB8AC3E}">
        <p14:creationId xmlns:p14="http://schemas.microsoft.com/office/powerpoint/2010/main" val="241608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40F924-5485-46EA-B51F-CC71E714229E}" type="datetimeFigureOut">
              <a:rPr lang="ru-RU" smtClean="0"/>
              <a:t>14.10.2016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7704AB-8FE5-48A4-B29C-B0D15C6686CC}" type="slidenum">
              <a:rPr lang="ru-RU" smtClean="0"/>
              <a:t>‹#›</a:t>
            </a:fld>
            <a:endParaRPr lang="ru-RU"/>
          </a:p>
        </p:txBody>
      </p:sp>
    </p:spTree>
    <p:extLst>
      <p:ext uri="{BB962C8B-B14F-4D97-AF65-F5344CB8AC3E}">
        <p14:creationId xmlns:p14="http://schemas.microsoft.com/office/powerpoint/2010/main" val="2714783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Особенности опухолей хиазмально-селлярной области</a:t>
            </a:r>
            <a:r>
              <a:rPr lang="ru-RU" dirty="0" smtClean="0">
                <a:effectLst/>
              </a:rPr>
              <a:t/>
            </a:r>
            <a:br>
              <a:rPr lang="ru-RU" dirty="0" smtClean="0">
                <a:effectLst/>
              </a:rPr>
            </a:br>
            <a:endParaRPr lang="ru-RU" dirty="0"/>
          </a:p>
        </p:txBody>
      </p:sp>
      <p:sp>
        <p:nvSpPr>
          <p:cNvPr id="3" name="Subtitle 2"/>
          <p:cNvSpPr>
            <a:spLocks noGrp="1"/>
          </p:cNvSpPr>
          <p:nvPr>
            <p:ph type="subTitle" idx="1"/>
          </p:nvPr>
        </p:nvSpPr>
        <p:spPr/>
        <p:txBody>
          <a:bodyPr/>
          <a:lstStyle/>
          <a:p>
            <a:r>
              <a:rPr lang="ru-RU" smtClean="0"/>
              <a:t>Кафедра нейрохирурги НГМУ</a:t>
            </a:r>
            <a:endParaRPr lang="ru-RU" dirty="0"/>
          </a:p>
        </p:txBody>
      </p:sp>
    </p:spTree>
    <p:extLst>
      <p:ext uri="{BB962C8B-B14F-4D97-AF65-F5344CB8AC3E}">
        <p14:creationId xmlns:p14="http://schemas.microsoft.com/office/powerpoint/2010/main" val="4281752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аденомы гипофиза, </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базальные менингиомы, </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краниофарингиомы, </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глиомы хиазмы и зрительных нервов</a:t>
            </a:r>
            <a:endParaRPr lang="ru-RU" dirty="0"/>
          </a:p>
        </p:txBody>
      </p:sp>
    </p:spTree>
    <p:extLst>
      <p:ext uri="{BB962C8B-B14F-4D97-AF65-F5344CB8AC3E}">
        <p14:creationId xmlns:p14="http://schemas.microsoft.com/office/powerpoint/2010/main" val="3619390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ltLang="ru-RU"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Симптомы опухолей хиазмально-селлярной области</a:t>
            </a:r>
            <a:endParaRPr lang="ru-RU" dirty="0"/>
          </a:p>
        </p:txBody>
      </p:sp>
      <p:sp>
        <p:nvSpPr>
          <p:cNvPr id="4" name="Rectangle 1"/>
          <p:cNvSpPr>
            <a:spLocks noGrp="1" noChangeArrowheads="1"/>
          </p:cNvSpPr>
          <p:nvPr>
            <p:ph idx="1"/>
          </p:nvPr>
        </p:nvSpPr>
        <p:spPr bwMode="auto">
          <a:xfrm flipH="1">
            <a:off x="838200" y="2139095"/>
            <a:ext cx="998579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Здесь наиболее часто встречаются аденомы гипофиза, базальные менингиомы, краниофарингиомы, а также глиомы хиазмы и зрительных нервов.</a:t>
            </a:r>
          </a:p>
        </p:txBody>
      </p:sp>
    </p:spTree>
    <p:extLst>
      <p:ext uri="{BB962C8B-B14F-4D97-AF65-F5344CB8AC3E}">
        <p14:creationId xmlns:p14="http://schemas.microsoft.com/office/powerpoint/2010/main" val="2132318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lvl="0"/>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Гормонально-активные аденомы гипофиза (гормональная активность может быть верифицирована радиоиммунным определением содержания в крови тропных гормонов гипофиза) проявляются эндокринным нарушениями.</a:t>
            </a:r>
          </a:p>
          <a:p>
            <a:endParaRPr lang="ru-RU" dirty="0"/>
          </a:p>
        </p:txBody>
      </p:sp>
    </p:spTree>
    <p:extLst>
      <p:ext uri="{BB962C8B-B14F-4D97-AF65-F5344CB8AC3E}">
        <p14:creationId xmlns:p14="http://schemas.microsoft.com/office/powerpoint/2010/main" val="232751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4"/>
            <a:ext cx="6889124" cy="6021477"/>
          </a:xfrm>
        </p:spPr>
      </p:pic>
    </p:spTree>
    <p:extLst>
      <p:ext uri="{BB962C8B-B14F-4D97-AF65-F5344CB8AC3E}">
        <p14:creationId xmlns:p14="http://schemas.microsoft.com/office/powerpoint/2010/main" val="2488270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5168" y="1310470"/>
            <a:ext cx="9081053" cy="4351338"/>
          </a:xfrm>
        </p:spPr>
      </p:pic>
    </p:spTree>
    <p:extLst>
      <p:ext uri="{BB962C8B-B14F-4D97-AF65-F5344CB8AC3E}">
        <p14:creationId xmlns:p14="http://schemas.microsoft.com/office/powerpoint/2010/main" val="2716799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Аденома гипофиза</a:t>
            </a: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93217" y="1564452"/>
            <a:ext cx="4938976" cy="4691074"/>
          </a:xfrm>
        </p:spPr>
      </p:pic>
    </p:spTree>
    <p:extLst>
      <p:ext uri="{BB962C8B-B14F-4D97-AF65-F5344CB8AC3E}">
        <p14:creationId xmlns:p14="http://schemas.microsoft.com/office/powerpoint/2010/main" val="371724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8426" y="138493"/>
            <a:ext cx="8421635" cy="6316226"/>
          </a:xfrm>
        </p:spPr>
      </p:pic>
    </p:spTree>
    <p:extLst>
      <p:ext uri="{BB962C8B-B14F-4D97-AF65-F5344CB8AC3E}">
        <p14:creationId xmlns:p14="http://schemas.microsoft.com/office/powerpoint/2010/main" val="2649517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этом они могут располагаться только в полости турецкого седла, не изменяя его размеров (микроаденомы) или экспансивно расширяя его (эндоселлярные макроаденомы). Гормонально неактивные аденомы на эндоселлярной стадии развития чаще являются случайной находкой при обследовании больного по поводу неопределенных головной боли или гипогонадизма (дисменорея, аменорея, снижение потенции).</a:t>
            </a:r>
          </a:p>
          <a:p>
            <a:pPr marL="0" lvl="0" indent="0" eaLnBrk="0" fontAlgn="base" hangingPunct="0">
              <a:lnSpc>
                <a:spcPct val="100000"/>
              </a:lnSpc>
              <a:spcBef>
                <a:spcPct val="0"/>
              </a:spcBef>
              <a:spcAft>
                <a:spcPct val="0"/>
              </a:spcAft>
              <a:buNone/>
            </a:pPr>
            <a:endParaRPr kumimoji="0" lang="ru-RU" altLang="ru-RU"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79239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lnSpcReduction="1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дальнейшем росте аденомы выходят за пределы турецкого седла и обусловливают появление других групп симптомов. При супраселлярном росте сначала появляются нарушения зрения (наиболее</a:t>
            </a:r>
            <a:r>
              <a:rPr kumimoji="0" lang="ru-RU" altLang="ru-RU" b="0" i="0" u="none" strike="noStrike" cap="none" normalizeH="0" dirty="0" smtClean="0">
                <a:ln>
                  <a:noFill/>
                </a:ln>
                <a:solidFill>
                  <a:srgbClr val="000000"/>
                </a:solidFill>
                <a:effectLst/>
                <a:latin typeface="Arial" panose="020B0604020202020204" pitchFamily="34" charset="0"/>
                <a:cs typeface="Arial" panose="020B0604020202020204" pitchFamily="34" charset="0"/>
              </a:rPr>
              <a:t> </a:t>
            </a: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типичен симметричный хиазмальный синдром) с первичной атрофией дисков зрительных нервов. </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дальнейшем распространении опухоли супраселлярно могут появиться лобно-базальная симптоматика и признаки сдавления III желудочка вплоть до развития окклюзионно-гипертензионного синдрома при компрессии отверстий Монро.</a:t>
            </a:r>
          </a:p>
          <a:p>
            <a:endParaRPr lang="ru-RU" dirty="0"/>
          </a:p>
        </p:txBody>
      </p:sp>
    </p:spTree>
    <p:extLst>
      <p:ext uri="{BB962C8B-B14F-4D97-AF65-F5344CB8AC3E}">
        <p14:creationId xmlns:p14="http://schemas.microsoft.com/office/powerpoint/2010/main" val="1774733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Асимметричный рост супраселлярной части опухоли приводит к появлению односторонних полушарных симптомов за счет сдавления лобной и (или) височной доли мозга, ножек мозга.</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сдавлении, а более отчетливо - при инвазии опухоли в кавернозный синус могут появляться симптомы поражения кавернозного синуса: глазодвигательные нарушения, характерная головная боль, экзофтальм.</a:t>
            </a:r>
          </a:p>
        </p:txBody>
      </p:sp>
    </p:spTree>
    <p:extLst>
      <p:ext uri="{BB962C8B-B14F-4D97-AF65-F5344CB8AC3E}">
        <p14:creationId xmlns:p14="http://schemas.microsoft.com/office/powerpoint/2010/main" val="362957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Инвазивно растущие аденомы могут разрушать костные структуры основания черепа и распространяться в пазуху клиновидной кости и носоглотку; в решетчатый лабиринт и орбиты, на блюменбахов скат, что проявляется соответствующими симптомами (нарушение носового дыхания, экзофтальм, стволовые симптомы).</a:t>
            </a:r>
            <a:endParaRPr kumimoji="0" lang="ru-RU" altLang="ru-RU" sz="3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959907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lnSpcReduction="1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Клиника менингеом хиазмально-селлярной области определяется локализацией опухоли.</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Наиболее типичны различные нарушения зрения, симметричный или асимметричный хиазмальный синдром при срединно-расположенных опухолях (менингиомы области площадки клиновидной кости, бугорка турецкого седла, наддиафрагмальные), односторонние нарушения зрения (менингиомы области канала зрительного нерва, переднего отклоненного отростка, малого и большого крыла клиновидной кости).</a:t>
            </a:r>
          </a:p>
        </p:txBody>
      </p:sp>
    </p:spTree>
    <p:extLst>
      <p:ext uri="{BB962C8B-B14F-4D97-AF65-F5344CB8AC3E}">
        <p14:creationId xmlns:p14="http://schemas.microsoft.com/office/powerpoint/2010/main" val="2085200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Двусторонние глиомы зрительных нервов</a:t>
            </a: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8835" y="1954413"/>
            <a:ext cx="5839457" cy="4351338"/>
          </a:xfrm>
        </p:spPr>
      </p:pic>
    </p:spTree>
    <p:extLst>
      <p:ext uri="{BB962C8B-B14F-4D97-AF65-F5344CB8AC3E}">
        <p14:creationId xmlns:p14="http://schemas.microsoft.com/office/powerpoint/2010/main" val="741098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65764" y="0"/>
            <a:ext cx="9722946" cy="6656857"/>
          </a:xfrm>
        </p:spPr>
      </p:pic>
    </p:spTree>
    <p:extLst>
      <p:ext uri="{BB962C8B-B14F-4D97-AF65-F5344CB8AC3E}">
        <p14:creationId xmlns:p14="http://schemas.microsoft.com/office/powerpoint/2010/main" val="3075388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3596972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Чаще возникает первичная атрофия зрительных нервов, но выявляется и застой на глазном дне - двусторонний (при ольфакторных менингеомах) или синдром Фостера Кеннеди при лобно-базальных и височно-базальных менингеомах, а также при менингеомах крыльев клиновидной кости.</a:t>
            </a:r>
            <a:endPar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5705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lnSpcReduction="1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 зависимости от локализации и размеров базальных менингеом могут отмечаться одно- и двусторонние поражения I-VI черепных нервов, лобных и височных долей мозга, подкорковых структур, III желудочка, ствола мозга.</a:t>
            </a:r>
          </a:p>
          <a:p>
            <a:pPr marL="0" lvl="0" indent="0" eaLnBrk="0" fontAlgn="base" hangingPunct="0">
              <a:lnSpc>
                <a:spcPct val="100000"/>
              </a:lnSpc>
              <a:spcBef>
                <a:spcPct val="0"/>
              </a:spcBef>
              <a:spcAft>
                <a:spcPct val="0"/>
              </a:spcAft>
              <a:buNone/>
            </a:pPr>
            <a:endPar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endParaRP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Возможно появление гиперостозов в прилежащих к опухоли костях черепа; иногда они бывают резко выраженными. Так, при некоторых менингеомах крыльев клиновидной кости развиваются грубая деформация лицевого черепа, экзофтальм.</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a:t>
            </a:r>
            <a:endParaRPr lang="ru-RU" dirty="0"/>
          </a:p>
        </p:txBody>
      </p:sp>
    </p:spTree>
    <p:extLst>
      <p:ext uri="{BB962C8B-B14F-4D97-AF65-F5344CB8AC3E}">
        <p14:creationId xmlns:p14="http://schemas.microsoft.com/office/powerpoint/2010/main" val="352445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У взрослых больных более чем в половине случаев отмечается супраселлярный (стебельный) вариант краниофарингиомы. Первыми симптомами заболевания могут быть нарушение зрения (чаще по хиазмальному типу), несахарный диабет или появление гипогонадизма у взрослого, правильно развитого субъекта; все прочие симптомы типичны для любой опухоли этой локализации.</a:t>
            </a:r>
          </a:p>
          <a:p>
            <a:pPr marL="0" indent="0">
              <a:buNone/>
            </a:pPr>
            <a:endParaRPr lang="ru-RU" dirty="0"/>
          </a:p>
        </p:txBody>
      </p:sp>
    </p:spTree>
    <p:extLst>
      <p:ext uri="{BB962C8B-B14F-4D97-AF65-F5344CB8AC3E}">
        <p14:creationId xmlns:p14="http://schemas.microsoft.com/office/powerpoint/2010/main" val="25797857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4335" y="666526"/>
            <a:ext cx="8138301" cy="6103726"/>
          </a:xfrm>
        </p:spPr>
      </p:pic>
    </p:spTree>
    <p:extLst>
      <p:ext uri="{BB962C8B-B14F-4D97-AF65-F5344CB8AC3E}">
        <p14:creationId xmlns:p14="http://schemas.microsoft.com/office/powerpoint/2010/main" val="2569176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53355" y="365125"/>
            <a:ext cx="8460346" cy="6345260"/>
          </a:xfrm>
        </p:spPr>
      </p:pic>
    </p:spTree>
    <p:extLst>
      <p:ext uri="{BB962C8B-B14F-4D97-AF65-F5344CB8AC3E}">
        <p14:creationId xmlns:p14="http://schemas.microsoft.com/office/powerpoint/2010/main" val="1704741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9942" y="159063"/>
            <a:ext cx="8717850" cy="6538388"/>
          </a:xfrm>
        </p:spPr>
      </p:pic>
    </p:spTree>
    <p:extLst>
      <p:ext uri="{BB962C8B-B14F-4D97-AF65-F5344CB8AC3E}">
        <p14:creationId xmlns:p14="http://schemas.microsoft.com/office/powerpoint/2010/main" val="42121523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0854" y="602132"/>
            <a:ext cx="8125421" cy="6094066"/>
          </a:xfrm>
        </p:spPr>
      </p:pic>
    </p:spTree>
    <p:extLst>
      <p:ext uri="{BB962C8B-B14F-4D97-AF65-F5344CB8AC3E}">
        <p14:creationId xmlns:p14="http://schemas.microsoft.com/office/powerpoint/2010/main" val="3785577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4640" y="254402"/>
            <a:ext cx="8421635" cy="6316226"/>
          </a:xfrm>
        </p:spPr>
      </p:pic>
    </p:spTree>
    <p:extLst>
      <p:ext uri="{BB962C8B-B14F-4D97-AF65-F5344CB8AC3E}">
        <p14:creationId xmlns:p14="http://schemas.microsoft.com/office/powerpoint/2010/main" val="4293339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1945" y="365125"/>
            <a:ext cx="8386145" cy="6289609"/>
          </a:xfrm>
        </p:spPr>
      </p:pic>
    </p:spTree>
    <p:extLst>
      <p:ext uri="{BB962C8B-B14F-4D97-AF65-F5344CB8AC3E}">
        <p14:creationId xmlns:p14="http://schemas.microsoft.com/office/powerpoint/2010/main" val="316718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Глиома хиазмы</a:t>
            </a: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77285" y="1820164"/>
            <a:ext cx="10056432" cy="4287005"/>
          </a:xfrm>
        </p:spPr>
      </p:pic>
    </p:spTree>
    <p:extLst>
      <p:ext uri="{BB962C8B-B14F-4D97-AF65-F5344CB8AC3E}">
        <p14:creationId xmlns:p14="http://schemas.microsoft.com/office/powerpoint/2010/main" val="1183590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Астроцитома хиазмы</a:t>
            </a: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5008" y="1786020"/>
            <a:ext cx="10389674" cy="4455572"/>
          </a:xfrm>
        </p:spPr>
      </p:pic>
    </p:spTree>
    <p:extLst>
      <p:ext uri="{BB962C8B-B14F-4D97-AF65-F5344CB8AC3E}">
        <p14:creationId xmlns:p14="http://schemas.microsoft.com/office/powerpoint/2010/main" val="48298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Вентрикулярный вариант краниофарингиомы встречается приблизительно с одинаковой частотой в обеих возрастных группах и проявляется в основном клиникой опухоли III желудочка.</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Однако у детей стебельная форма краниофарингиом часто сопровождается гигантскими кистами, которые могут грубо сдавливать мозг и приводить к формированию соответствующих очаговых, а также окклюзионно-гипертензионного и дислокационного синдромов</a:t>
            </a:r>
            <a:endParaRPr lang="ru-RU" dirty="0" smtClean="0"/>
          </a:p>
          <a:p>
            <a:endParaRPr lang="ru-RU" dirty="0"/>
          </a:p>
        </p:txBody>
      </p:sp>
    </p:spTree>
    <p:extLst>
      <p:ext uri="{BB962C8B-B14F-4D97-AF65-F5344CB8AC3E}">
        <p14:creationId xmlns:p14="http://schemas.microsoft.com/office/powerpoint/2010/main" val="344764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2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Клиника краниофарингиом зависит главным образом от локализации опухоли; частота распределения различных анатомо-топографических вариантов, в свою очередь, зависит от возрастных показателей. Так, основная масса эндо- и эндосупраселлярных краниофарингиом проявляется в детском возрасте, когда они составляют около 50 % всех краниофарингиом. Они характеризуются симптомами гипопитуитризма, нередко сочетающегося с общим недоразвитием больного вследствие раннего поражения функции гипофиза. Кроме этого, эндосупраселлярные краниофарингиомы проявляются и симптомами поражения прилежащих отделов мозга (зрительных путей, лобных и височных долей мозга, черепных нервов, III желудочка, ствола мозга).</a:t>
            </a:r>
            <a:endParaRPr kumimoji="0" lang="ru-RU" altLang="ru-RU" sz="3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0281805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a:t>
            </a:r>
            <a:endParaRPr lang="ru-RU" dirty="0"/>
          </a:p>
        </p:txBody>
      </p:sp>
      <p:sp>
        <p:nvSpPr>
          <p:cNvPr id="3" name="Content Placeholder 2"/>
          <p:cNvSpPr>
            <a:spLocks noGrp="1"/>
          </p:cNvSpPr>
          <p:nvPr>
            <p:ph idx="1"/>
          </p:nvPr>
        </p:nvSpPr>
        <p:spPr/>
        <p:txBody>
          <a:bodyPr>
            <a:normAutofit fontScale="92500" lnSpcReduction="10000"/>
          </a:bodyPr>
          <a:lstStyle/>
          <a:p>
            <a:r>
              <a:rPr lang="ru-RU" dirty="0" smtClean="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smtClean="0"/>
              <a:t>2. Можаев С. В. Нейрохирургия: учебник / С. В. Можаев, А. А. Скоромец, Т. А. Скоромец. - 2-е изд., перераб. и доп. - М. : ГЭОТАР-Медиа, 2009. - 480 с. : ил..</a:t>
            </a:r>
          </a:p>
          <a:p>
            <a:r>
              <a:rPr lang="ru-RU" dirty="0" smtClean="0"/>
              <a:t>3.Неврология и нейрохирургия : клинические рекомендации / ред. Е. И. Гусев, А. Н. Коновалов, А. Б. Гехт. - М. : ГЭОТАР-Медиа, 2007. – 368 с.</a:t>
            </a:r>
          </a:p>
          <a:p>
            <a:r>
              <a:rPr lang="ru-RU" dirty="0" smtClean="0"/>
              <a:t>4. Лекции по нейрохирургии : учебник / ред. В. В. Крылов. - М. : Авторская академия : Товарищество научных изданий КМК, 2007. - 234 с. : ил.</a:t>
            </a:r>
          </a:p>
          <a:p>
            <a:endParaRPr lang="ru-RU" dirty="0"/>
          </a:p>
        </p:txBody>
      </p:sp>
    </p:spTree>
    <p:extLst>
      <p:ext uri="{BB962C8B-B14F-4D97-AF65-F5344CB8AC3E}">
        <p14:creationId xmlns:p14="http://schemas.microsoft.com/office/powerpoint/2010/main" val="26466076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839</Words>
  <Application>Microsoft Office PowerPoint</Application>
  <PresentationFormat>Widescreen</PresentationFormat>
  <Paragraphs>36</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Особенности опухолей хиазмально-селлярной области </vt:lpstr>
      <vt:lpstr>план</vt:lpstr>
      <vt:lpstr>Симптомы опухолей хиазмально-селлярной области</vt:lpstr>
      <vt:lpstr>PowerPoint Presentation</vt:lpstr>
      <vt:lpstr>PowerPoint Presentation</vt:lpstr>
      <vt:lpstr>PowerPoint Presentation</vt:lpstr>
      <vt:lpstr>Аденома гипофиза</vt:lpstr>
      <vt:lpstr>PowerPoint Presentation</vt:lpstr>
      <vt:lpstr>PowerPoint Presentation</vt:lpstr>
      <vt:lpstr>PowerPoint Presentation</vt:lpstr>
      <vt:lpstr>PowerPoint Presentation</vt:lpstr>
      <vt:lpstr>PowerPoint Presentation</vt:lpstr>
      <vt:lpstr>PowerPoint Presentation</vt:lpstr>
      <vt:lpstr>Двусторонние глиомы зрительных нервов</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Глиома хиазмы</vt:lpstr>
      <vt:lpstr>Астроцитома хиазмы</vt:lpstr>
      <vt:lpstr>PowerPoint Presentation</vt:lpstr>
      <vt:lpstr>PowerPoint Presentation</vt:lpstr>
      <vt:lpstr>литература</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Особенности опухолей хиазмально-селлярной области</dc:title>
  <dc:creator>Тахи Тахи</dc:creator>
  <cp:lastModifiedBy>Тахи Тахи</cp:lastModifiedBy>
  <cp:revision>5</cp:revision>
  <dcterms:created xsi:type="dcterms:W3CDTF">2016-10-14T11:32:59Z</dcterms:created>
  <dcterms:modified xsi:type="dcterms:W3CDTF">2016-10-14T12:22:41Z</dcterms:modified>
</cp:coreProperties>
</file>