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9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1" r:id="rId15"/>
    <p:sldId id="270" r:id="rId16"/>
    <p:sldId id="272" r:id="rId17"/>
    <p:sldId id="273" r:id="rId18"/>
    <p:sldId id="274" r:id="rId19"/>
    <p:sldId id="277" r:id="rId20"/>
    <p:sldId id="275" r:id="rId21"/>
    <p:sldId id="276" r:id="rId22"/>
    <p:sldId id="278" r:id="rId23"/>
    <p:sldId id="279" r:id="rId24"/>
    <p:sldId id="280" r:id="rId25"/>
    <p:sldId id="281" r:id="rId26"/>
    <p:sldId id="282" r:id="rId27"/>
    <p:sldId id="284" r:id="rId28"/>
    <p:sldId id="285" r:id="rId29"/>
    <p:sldId id="289" r:id="rId30"/>
    <p:sldId id="290" r:id="rId31"/>
    <p:sldId id="291" r:id="rId32"/>
    <p:sldId id="292" r:id="rId33"/>
    <p:sldId id="286" r:id="rId34"/>
    <p:sldId id="288" r:id="rId35"/>
    <p:sldId id="287" r:id="rId36"/>
    <p:sldId id="293" r:id="rId37"/>
    <p:sldId id="294" r:id="rId38"/>
    <p:sldId id="295" r:id="rId39"/>
    <p:sldId id="296" r:id="rId40"/>
    <p:sldId id="298" r:id="rId41"/>
    <p:sldId id="299" r:id="rId42"/>
    <p:sldId id="302" r:id="rId43"/>
    <p:sldId id="303" r:id="rId44"/>
    <p:sldId id="283" r:id="rId45"/>
    <p:sldId id="301" r:id="rId46"/>
    <p:sldId id="304" r:id="rId47"/>
    <p:sldId id="307" r:id="rId48"/>
    <p:sldId id="305" r:id="rId49"/>
    <p:sldId id="306" r:id="rId5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5213" autoAdjust="0"/>
  </p:normalViewPr>
  <p:slideViewPr>
    <p:cSldViewPr>
      <p:cViewPr varScale="1">
        <p:scale>
          <a:sx n="108" d="100"/>
          <a:sy n="108" d="100"/>
        </p:scale>
        <p:origin x="1760" y="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C699CB88-5E1A-4FAC-892A-60949ACB1F6F}" type="datetimeFigureOut">
              <a:rPr lang="en-US" smtClean="0"/>
              <a:pPr/>
              <a:t>4/13/20</a:t>
            </a:fld>
            <a:endParaRPr lang="en-US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4/13/20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C699CB88-5E1A-4FAC-892A-60949ACB1F6F}" type="datetimeFigureOut">
              <a:rPr lang="en-US" smtClean="0"/>
              <a:pPr/>
              <a:t>4/13/20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/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4/13/20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4/13/20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4/13/20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C699CB88-5E1A-4FAC-892A-60949ACB1F6F}" type="datetimeFigureOut">
              <a:rPr lang="en-US" smtClean="0"/>
              <a:pPr/>
              <a:t>4/13/20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kumimoji="0"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4/13/20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4/13/20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4/13/20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/>
          <a:p>
            <a:fld id="{C699CB88-5E1A-4FAC-892A-60949ACB1F6F}" type="datetimeFigureOut">
              <a:rPr lang="en-US" smtClean="0"/>
              <a:pPr/>
              <a:t>4/13/20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C699CB88-5E1A-4FAC-892A-60949ACB1F6F}" type="datetimeFigureOut">
              <a:rPr lang="en-US" smtClean="0"/>
              <a:pPr/>
              <a:t>4/13/20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kumimoji="0"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Рак щитовидной железы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Кафедра онкологии НГМУ, </a:t>
            </a:r>
          </a:p>
          <a:p>
            <a:r>
              <a:rPr lang="ru-RU" dirty="0"/>
              <a:t>доцент Скуридина И.В.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Эпидемиология</a:t>
            </a:r>
            <a:endParaRPr lang="ru-RU" sz="3600" dirty="0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457200" y="2071678"/>
            <a:ext cx="4040188" cy="639762"/>
          </a:xfrm>
        </p:spPr>
        <p:txBody>
          <a:bodyPr/>
          <a:lstStyle/>
          <a:p>
            <a:r>
              <a:rPr lang="ru-RU" dirty="0"/>
              <a:t>РФ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>
          <a:xfrm>
            <a:off x="4645025" y="2071678"/>
            <a:ext cx="4041775" cy="639762"/>
          </a:xfrm>
        </p:spPr>
        <p:txBody>
          <a:bodyPr/>
          <a:lstStyle/>
          <a:p>
            <a:r>
              <a:rPr lang="ru-RU" dirty="0"/>
              <a:t>НСО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2"/>
          </p:nvPr>
        </p:nvSpPr>
        <p:spPr>
          <a:xfrm>
            <a:off x="457200" y="2711440"/>
            <a:ext cx="4040188" cy="3951288"/>
          </a:xfrm>
        </p:spPr>
        <p:txBody>
          <a:bodyPr/>
          <a:lstStyle/>
          <a:p>
            <a:r>
              <a:rPr lang="ru-RU" dirty="0"/>
              <a:t>1 – 51,5 %</a:t>
            </a:r>
          </a:p>
          <a:p>
            <a:r>
              <a:rPr lang="ru-RU" dirty="0"/>
              <a:t>2 – 23,3 %</a:t>
            </a:r>
          </a:p>
          <a:p>
            <a:r>
              <a:rPr lang="ru-RU" dirty="0"/>
              <a:t>3 – 15,8 %</a:t>
            </a:r>
          </a:p>
          <a:p>
            <a:r>
              <a:rPr lang="ru-RU" dirty="0"/>
              <a:t>4 – 7,8 %</a:t>
            </a:r>
          </a:p>
          <a:p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711440"/>
            <a:ext cx="4041775" cy="3951288"/>
          </a:xfrm>
        </p:spPr>
        <p:txBody>
          <a:bodyPr/>
          <a:lstStyle/>
          <a:p>
            <a:r>
              <a:rPr lang="ru-RU" dirty="0"/>
              <a:t>1 – 49,4 %</a:t>
            </a:r>
          </a:p>
          <a:p>
            <a:r>
              <a:rPr lang="ru-RU" dirty="0"/>
              <a:t>2 – 18,5 %</a:t>
            </a:r>
          </a:p>
          <a:p>
            <a:r>
              <a:rPr lang="ru-RU" dirty="0"/>
              <a:t>3 – 18,9 %</a:t>
            </a:r>
          </a:p>
          <a:p>
            <a:r>
              <a:rPr lang="ru-RU" dirty="0"/>
              <a:t>4 – 12,5 %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28596" y="1415465"/>
            <a:ext cx="63579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Выявление по стадиям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Эпидемиология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Смертность</a:t>
            </a:r>
            <a:r>
              <a:rPr lang="en-US" dirty="0"/>
              <a:t>: </a:t>
            </a:r>
            <a:endParaRPr lang="ru-RU" dirty="0"/>
          </a:p>
          <a:p>
            <a:pPr lvl="1"/>
            <a:r>
              <a:rPr lang="ru-RU" dirty="0"/>
              <a:t>РФ – 0,81 на 100 000 населения</a:t>
            </a:r>
          </a:p>
          <a:p>
            <a:pPr lvl="1"/>
            <a:r>
              <a:rPr lang="ru-RU" dirty="0"/>
              <a:t>НСО – 0,96 на 100 000 населения</a:t>
            </a:r>
          </a:p>
          <a:p>
            <a:r>
              <a:rPr lang="ru-RU" dirty="0"/>
              <a:t>Пятилетняя выживаемость</a:t>
            </a:r>
            <a:r>
              <a:rPr lang="en-US" dirty="0"/>
              <a:t>:</a:t>
            </a:r>
            <a:endParaRPr lang="ru-RU" dirty="0"/>
          </a:p>
          <a:p>
            <a:pPr lvl="1"/>
            <a:r>
              <a:rPr lang="ru-RU" dirty="0"/>
              <a:t>РФ – 65,2%</a:t>
            </a:r>
          </a:p>
          <a:p>
            <a:pPr lvl="1"/>
            <a:r>
              <a:rPr lang="ru-RU" dirty="0"/>
              <a:t>НСО – 58,5%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Эпидемиология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/>
              <a:t>Средний возраст больных – 47 лет</a:t>
            </a:r>
          </a:p>
          <a:p>
            <a:r>
              <a:rPr lang="ru-RU" dirty="0"/>
              <a:t>Распределение больных по возрасту</a:t>
            </a:r>
            <a:r>
              <a:rPr lang="en-US" dirty="0"/>
              <a:t>:</a:t>
            </a:r>
            <a:r>
              <a:rPr lang="ru-RU" dirty="0"/>
              <a:t> </a:t>
            </a:r>
          </a:p>
          <a:p>
            <a:pPr lvl="1"/>
            <a:r>
              <a:rPr lang="ru-RU" dirty="0"/>
              <a:t>До 20 лет – 2%</a:t>
            </a:r>
          </a:p>
          <a:p>
            <a:pPr lvl="1"/>
            <a:r>
              <a:rPr lang="ru-RU" dirty="0"/>
              <a:t>Между 20 и 34 – 18,2%</a:t>
            </a:r>
          </a:p>
          <a:p>
            <a:pPr lvl="1"/>
            <a:r>
              <a:rPr lang="ru-RU" dirty="0"/>
              <a:t>Между 35 и 44 – 23,3%</a:t>
            </a:r>
          </a:p>
          <a:p>
            <a:pPr lvl="1"/>
            <a:r>
              <a:rPr lang="ru-RU" dirty="0"/>
              <a:t>Между 45 и 54 – 22,9%</a:t>
            </a:r>
          </a:p>
          <a:p>
            <a:pPr lvl="1"/>
            <a:r>
              <a:rPr lang="ru-RU" dirty="0"/>
              <a:t>Между 55 и 64 – 15,2%</a:t>
            </a:r>
          </a:p>
          <a:p>
            <a:pPr lvl="1"/>
            <a:r>
              <a:rPr lang="ru-RU" dirty="0"/>
              <a:t>Между 65 и 74 – 10,7%</a:t>
            </a:r>
          </a:p>
          <a:p>
            <a:pPr lvl="1"/>
            <a:r>
              <a:rPr lang="ru-RU" dirty="0"/>
              <a:t>Между 75 и 84 – 6,1%</a:t>
            </a:r>
          </a:p>
          <a:p>
            <a:pPr lvl="1"/>
            <a:r>
              <a:rPr lang="ru-RU" dirty="0"/>
              <a:t>Старше 84 – 1,3%</a:t>
            </a:r>
          </a:p>
          <a:p>
            <a:r>
              <a:rPr lang="ru-RU" dirty="0"/>
              <a:t>В 65% случаев выявляется до 55 лет</a:t>
            </a:r>
          </a:p>
          <a:p>
            <a:r>
              <a:rPr lang="ru-RU" dirty="0"/>
              <a:t>Женщины болеют в 3-5 раз чаще мужчин</a:t>
            </a:r>
          </a:p>
          <a:p>
            <a:r>
              <a:rPr lang="ru-RU" dirty="0"/>
              <a:t>В 2019 г. женщины составили 86% всех больных с выявленными злокачественными опухолями щитовидной железы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Факторы риска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Расстройства нейроэндокринной регуляции</a:t>
            </a:r>
          </a:p>
          <a:p>
            <a:r>
              <a:rPr lang="ru-RU" dirty="0"/>
              <a:t>Дефицит йода</a:t>
            </a:r>
          </a:p>
          <a:p>
            <a:r>
              <a:rPr lang="ru-RU" dirty="0"/>
              <a:t>Радиация</a:t>
            </a:r>
          </a:p>
          <a:p>
            <a:r>
              <a:rPr lang="ru-RU" dirty="0"/>
              <a:t>Молекулярные и генетические нарушения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Воздействие радиации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Облучение головы и шеи в детском возрасте по поводу угревой сыпи, грибковой инфекции, заболевания вилочковой железы, аденоидов (60-е гг. 20 в.)</a:t>
            </a:r>
          </a:p>
          <a:p>
            <a:r>
              <a:rPr lang="ru-RU" dirty="0"/>
              <a:t>Радиоактивные осадки при испытаниях ядерного оружия и инцидентах на атомных электростанциях (заболеваемость в детском возрасте на Украине и в Белоруссии в конце 90-х гг. в 8-13 раз выше </a:t>
            </a:r>
            <a:r>
              <a:rPr lang="ru-RU" dirty="0" err="1"/>
              <a:t>среднероссийской</a:t>
            </a:r>
            <a:r>
              <a:rPr lang="ru-RU" dirty="0"/>
              <a:t>).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Молекулярные и генетические нарушения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Мутации </a:t>
            </a:r>
            <a:r>
              <a:rPr lang="ru-RU" dirty="0" err="1"/>
              <a:t>протоонкогена</a:t>
            </a:r>
            <a:r>
              <a:rPr lang="ru-RU" dirty="0"/>
              <a:t> </a:t>
            </a:r>
            <a:r>
              <a:rPr lang="en-US" dirty="0"/>
              <a:t>RET</a:t>
            </a:r>
            <a:r>
              <a:rPr lang="ru-RU" dirty="0"/>
              <a:t> при медуллярном раке</a:t>
            </a:r>
          </a:p>
          <a:p>
            <a:r>
              <a:rPr lang="ru-RU" dirty="0"/>
              <a:t>Мутации </a:t>
            </a:r>
            <a:r>
              <a:rPr lang="en-US" dirty="0"/>
              <a:t>TRK</a:t>
            </a:r>
            <a:r>
              <a:rPr lang="ru-RU" dirty="0"/>
              <a:t>, </a:t>
            </a:r>
            <a:r>
              <a:rPr lang="en-US" dirty="0"/>
              <a:t>BRAF, RAS </a:t>
            </a:r>
            <a:r>
              <a:rPr lang="ru-RU" dirty="0"/>
              <a:t>при папиллярном раке</a:t>
            </a:r>
          </a:p>
          <a:p>
            <a:r>
              <a:rPr lang="ru-RU" dirty="0"/>
              <a:t>Мутации </a:t>
            </a:r>
            <a:r>
              <a:rPr lang="en-US" dirty="0"/>
              <a:t>RAS</a:t>
            </a:r>
            <a:r>
              <a:rPr lang="ru-RU" dirty="0"/>
              <a:t>, </a:t>
            </a:r>
            <a:r>
              <a:rPr lang="ru-RU" dirty="0" err="1"/>
              <a:t>транслокации</a:t>
            </a:r>
            <a:r>
              <a:rPr lang="ru-RU" dirty="0"/>
              <a:t> </a:t>
            </a:r>
            <a:r>
              <a:rPr lang="en-US" dirty="0"/>
              <a:t>PAX </a:t>
            </a:r>
            <a:r>
              <a:rPr lang="ru-RU" dirty="0"/>
              <a:t>8 – </a:t>
            </a:r>
            <a:r>
              <a:rPr lang="en-US" dirty="0"/>
              <a:t>PPAR</a:t>
            </a:r>
            <a:r>
              <a:rPr lang="ru-RU" dirty="0"/>
              <a:t> при фолликулярном раке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Профилактика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Предупреждение и борьба с последствиями воздействия факторов риска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Гистологическая классификация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285720" y="1650577"/>
          <a:ext cx="8643997" cy="5136009"/>
        </p:xfrm>
        <a:graphic>
          <a:graphicData uri="http://schemas.openxmlformats.org/drawingml/2006/table">
            <a:tbl>
              <a:tblPr/>
              <a:tblGrid>
                <a:gridCol w="22978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742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7189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49575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Times New Roman"/>
                          <a:cs typeface="Times New Roman"/>
                        </a:rPr>
                        <a:t>Источники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Times New Roman"/>
                          <a:cs typeface="Times New Roman"/>
                        </a:rPr>
                        <a:t>развития</a:t>
                      </a:r>
                    </a:p>
                  </a:txBody>
                  <a:tcPr marL="21142" marR="211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342900" algn="ctr">
                        <a:spcAft>
                          <a:spcPts val="0"/>
                        </a:spcAft>
                      </a:pPr>
                      <a:r>
                        <a:rPr lang="ru-RU" sz="1600" b="1">
                          <a:latin typeface="Times New Roman"/>
                          <a:ea typeface="Times New Roman"/>
                          <a:cs typeface="Times New Roman"/>
                        </a:rPr>
                        <a:t>Гистологическая структура</a:t>
                      </a:r>
                    </a:p>
                  </a:txBody>
                  <a:tcPr marL="21142" marR="211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608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Times New Roman"/>
                          <a:cs typeface="Times New Roman"/>
                        </a:rPr>
                        <a:t>Доброкачественная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Times New Roman"/>
                          <a:cs typeface="Times New Roman"/>
                        </a:rPr>
                        <a:t>опухоль</a:t>
                      </a:r>
                    </a:p>
                  </a:txBody>
                  <a:tcPr marL="21142" marR="211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Times New Roman"/>
                          <a:cs typeface="Times New Roman"/>
                        </a:rPr>
                        <a:t>Злокачественная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Times New Roman"/>
                          <a:cs typeface="Times New Roman"/>
                        </a:rPr>
                        <a:t>опухоль</a:t>
                      </a:r>
                    </a:p>
                  </a:txBody>
                  <a:tcPr marL="21142" marR="211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6205"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Times New Roman"/>
                          <a:cs typeface="Times New Roman"/>
                        </a:rPr>
                        <a:t>А-клетки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Times New Roman"/>
                          <a:cs typeface="Times New Roman"/>
                        </a:rPr>
                        <a:t>(фолликуляр­ные)</a:t>
                      </a:r>
                    </a:p>
                  </a:txBody>
                  <a:tcPr marL="21142" marR="211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Фолликулярная аденома</a:t>
                      </a:r>
                    </a:p>
                  </a:txBody>
                  <a:tcPr marL="21142" marR="211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Фолликулярная аденокарцинома</a:t>
                      </a:r>
                    </a:p>
                  </a:txBody>
                  <a:tcPr marL="21142" marR="211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730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Папиллярная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аденома</a:t>
                      </a:r>
                    </a:p>
                  </a:txBody>
                  <a:tcPr marL="21142" marR="211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Папиллярная аденокарцинома</a:t>
                      </a:r>
                    </a:p>
                  </a:txBody>
                  <a:tcPr marL="21142" marR="211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347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latin typeface="Times New Roman"/>
                          <a:ea typeface="Times New Roman"/>
                          <a:cs typeface="Times New Roman"/>
                        </a:rPr>
                        <a:t>Трабекулярная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 аденома</a:t>
                      </a:r>
                    </a:p>
                  </a:txBody>
                  <a:tcPr marL="21142" marR="211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Недифференцированный рак</a:t>
                      </a:r>
                    </a:p>
                  </a:txBody>
                  <a:tcPr marL="21142" marR="211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33419"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Times New Roman"/>
                          <a:cs typeface="Times New Roman"/>
                        </a:rPr>
                        <a:t>В-клетки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Times New Roman"/>
                          <a:cs typeface="Times New Roman"/>
                        </a:rPr>
                        <a:t>(клетки Ашкенази)</a:t>
                      </a:r>
                    </a:p>
                  </a:txBody>
                  <a:tcPr marL="21142" marR="211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Фолликулярная аденома</a:t>
                      </a:r>
                    </a:p>
                  </a:txBody>
                  <a:tcPr marL="21142" marR="211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Фолликулярная </a:t>
                      </a:r>
                      <a:r>
                        <a:rPr lang="ru-RU" sz="1600" dirty="0" err="1">
                          <a:latin typeface="Times New Roman"/>
                          <a:ea typeface="Times New Roman"/>
                          <a:cs typeface="Times New Roman"/>
                        </a:rPr>
                        <a:t>аденокарцинома</a:t>
                      </a:r>
                      <a:endParaRPr lang="ru-RU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142" marR="211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831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Папиллярная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аденома</a:t>
                      </a:r>
                    </a:p>
                  </a:txBody>
                  <a:tcPr marL="21142" marR="211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Папиллярная аденокарцинома</a:t>
                      </a:r>
                    </a:p>
                  </a:txBody>
                  <a:tcPr marL="21142" marR="211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2729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latin typeface="Times New Roman"/>
                          <a:ea typeface="Times New Roman"/>
                          <a:cs typeface="Times New Roman"/>
                        </a:rPr>
                        <a:t>Трабекулярная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 аденома</a:t>
                      </a:r>
                    </a:p>
                  </a:txBody>
                  <a:tcPr marL="21142" marR="211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Недифференцированный рак</a:t>
                      </a:r>
                    </a:p>
                  </a:txBody>
                  <a:tcPr marL="21142" marR="211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9831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Times New Roman"/>
                          <a:cs typeface="Times New Roman"/>
                        </a:rPr>
                        <a:t>С-клетки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Times New Roman"/>
                          <a:cs typeface="Times New Roman"/>
                        </a:rPr>
                        <a:t>(</a:t>
                      </a:r>
                      <a:r>
                        <a:rPr lang="ru-RU" sz="1600" b="1" dirty="0" err="1">
                          <a:latin typeface="Times New Roman"/>
                          <a:ea typeface="Times New Roman"/>
                          <a:cs typeface="Times New Roman"/>
                        </a:rPr>
                        <a:t>парафолликулярные</a:t>
                      </a:r>
                      <a:r>
                        <a:rPr lang="ru-RU" sz="1600" b="1" dirty="0">
                          <a:latin typeface="Times New Roman"/>
                          <a:ea typeface="Times New Roman"/>
                          <a:cs typeface="Times New Roman"/>
                        </a:rPr>
                        <a:t>)</a:t>
                      </a:r>
                    </a:p>
                  </a:txBody>
                  <a:tcPr marL="21142" marR="211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Солидная аденома</a:t>
                      </a:r>
                    </a:p>
                  </a:txBody>
                  <a:tcPr marL="21142" marR="211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Солидный рак с амилоидозом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Стромы (медуллярный)</a:t>
                      </a:r>
                    </a:p>
                  </a:txBody>
                  <a:tcPr marL="21142" marR="211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9831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 err="1">
                          <a:latin typeface="Times New Roman"/>
                          <a:ea typeface="Times New Roman"/>
                          <a:cs typeface="Times New Roman"/>
                        </a:rPr>
                        <a:t>Метаплазированный</a:t>
                      </a:r>
                      <a:r>
                        <a:rPr lang="ru-RU" sz="1600" b="1" dirty="0">
                          <a:latin typeface="Times New Roman"/>
                          <a:ea typeface="Times New Roman"/>
                          <a:cs typeface="Times New Roman"/>
                        </a:rPr>
                        <a:t> эпителий</a:t>
                      </a:r>
                    </a:p>
                  </a:txBody>
                  <a:tcPr marL="21142" marR="211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142" marR="211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Плоскоклеточный рак</a:t>
                      </a:r>
                    </a:p>
                  </a:txBody>
                  <a:tcPr marL="21142" marR="211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64251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 err="1">
                          <a:latin typeface="Times New Roman"/>
                          <a:ea typeface="Times New Roman"/>
                          <a:cs typeface="Times New Roman"/>
                        </a:rPr>
                        <a:t>Неэпителиальные</a:t>
                      </a:r>
                      <a:r>
                        <a:rPr lang="ru-RU" sz="1600" b="1" dirty="0">
                          <a:latin typeface="Times New Roman"/>
                          <a:ea typeface="Times New Roman"/>
                          <a:cs typeface="Times New Roman"/>
                        </a:rPr>
                        <a:t> клетки</a:t>
                      </a:r>
                    </a:p>
                  </a:txBody>
                  <a:tcPr marL="21142" marR="211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Фиброма, лейомиома, гемангиома, тератома и др.</a:t>
                      </a:r>
                    </a:p>
                  </a:txBody>
                  <a:tcPr marL="21142" marR="211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latin typeface="Times New Roman"/>
                          <a:ea typeface="Times New Roman"/>
                          <a:cs typeface="Times New Roman"/>
                        </a:rPr>
                        <a:t>Лимфосаркома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ru-RU" sz="1600" dirty="0" err="1">
                          <a:latin typeface="Times New Roman"/>
                          <a:ea typeface="Times New Roman"/>
                          <a:cs typeface="Times New Roman"/>
                        </a:rPr>
                        <a:t>ретикулосаркома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ru-RU" sz="1600" dirty="0" err="1">
                          <a:latin typeface="Times New Roman"/>
                          <a:ea typeface="Times New Roman"/>
                          <a:cs typeface="Times New Roman"/>
                        </a:rPr>
                        <a:t>фибросаркома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ru-RU" sz="1600" dirty="0" err="1">
                          <a:latin typeface="Times New Roman"/>
                          <a:ea typeface="Times New Roman"/>
                          <a:cs typeface="Times New Roman"/>
                        </a:rPr>
                        <a:t>гемангиоэндотелиома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ru-RU" sz="1600" dirty="0" err="1">
                          <a:latin typeface="Times New Roman"/>
                          <a:ea typeface="Times New Roman"/>
                          <a:cs typeface="Times New Roman"/>
                        </a:rPr>
                        <a:t>гемангиоперицитома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 и др.</a:t>
                      </a:r>
                    </a:p>
                  </a:txBody>
                  <a:tcPr marL="21142" marR="211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81886">
                <a:tc>
                  <a:txBody>
                    <a:bodyPr/>
                    <a:lstStyle/>
                    <a:p>
                      <a:pPr indent="342900"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Times New Roman"/>
                          <a:cs typeface="Times New Roman"/>
                        </a:rPr>
                        <a:t>Эпителиальные или </a:t>
                      </a:r>
                      <a:r>
                        <a:rPr lang="ru-RU" sz="1600" b="1" dirty="0" err="1">
                          <a:latin typeface="Times New Roman"/>
                          <a:ea typeface="Times New Roman"/>
                          <a:cs typeface="Times New Roman"/>
                        </a:rPr>
                        <a:t>неэпителиальные</a:t>
                      </a:r>
                      <a:r>
                        <a:rPr lang="ru-RU" sz="1600" b="1" dirty="0">
                          <a:latin typeface="Times New Roman"/>
                          <a:ea typeface="Times New Roman"/>
                          <a:cs typeface="Times New Roman"/>
                        </a:rPr>
                        <a:t> клетки</a:t>
                      </a:r>
                    </a:p>
                  </a:txBody>
                  <a:tcPr marL="21142" marR="211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342900" algn="ctr"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latin typeface="Times New Roman"/>
                          <a:ea typeface="Times New Roman"/>
                          <a:cs typeface="Times New Roman"/>
                        </a:rPr>
                        <a:t>Неклассифицируемьте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 опухоли</a:t>
                      </a:r>
                    </a:p>
                  </a:txBody>
                  <a:tcPr marL="21142" marR="211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Международная морфологическая классификация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2072"/>
          </a:xfrm>
        </p:spPr>
        <p:txBody>
          <a:bodyPr>
            <a:normAutofit fontScale="62500" lnSpcReduction="20000"/>
          </a:bodyPr>
          <a:lstStyle/>
          <a:p>
            <a:pPr marL="355600" indent="-355600">
              <a:buFont typeface="+mj-lt"/>
              <a:buAutoNum type="romanUcPeriod"/>
            </a:pPr>
            <a:r>
              <a:rPr lang="ru-RU" dirty="0"/>
              <a:t>Эпителиальные опухоли</a:t>
            </a:r>
          </a:p>
          <a:p>
            <a:pPr marL="712788" lvl="1" indent="-312738">
              <a:buFont typeface="Wingdings" pitchFamily="2" charset="2"/>
              <a:buChar char="§"/>
            </a:pPr>
            <a:r>
              <a:rPr lang="ru-RU" dirty="0">
                <a:solidFill>
                  <a:schemeClr val="tx1"/>
                </a:solidFill>
              </a:rPr>
              <a:t>Папиллярный рак</a:t>
            </a:r>
          </a:p>
          <a:p>
            <a:pPr marL="712788" lvl="1" indent="-312738">
              <a:buFont typeface="Wingdings" pitchFamily="2" charset="2"/>
              <a:buChar char="§"/>
            </a:pPr>
            <a:r>
              <a:rPr lang="ru-RU" dirty="0">
                <a:solidFill>
                  <a:schemeClr val="tx1"/>
                </a:solidFill>
              </a:rPr>
              <a:t>Фолликулярный рак</a:t>
            </a:r>
          </a:p>
          <a:p>
            <a:pPr marL="712788" lvl="1" indent="-312738">
              <a:buFont typeface="Wingdings" pitchFamily="2" charset="2"/>
              <a:buChar char="§"/>
            </a:pPr>
            <a:r>
              <a:rPr lang="ru-RU" dirty="0">
                <a:solidFill>
                  <a:schemeClr val="tx1"/>
                </a:solidFill>
              </a:rPr>
              <a:t>Медуллярный рак</a:t>
            </a:r>
          </a:p>
          <a:p>
            <a:pPr marL="712788" lvl="1" indent="-312738">
              <a:buFont typeface="Wingdings" pitchFamily="2" charset="2"/>
              <a:buChar char="§"/>
            </a:pPr>
            <a:r>
              <a:rPr lang="ru-RU" dirty="0">
                <a:solidFill>
                  <a:schemeClr val="tx1"/>
                </a:solidFill>
              </a:rPr>
              <a:t>Недифференцированный рак:</a:t>
            </a:r>
          </a:p>
          <a:p>
            <a:pPr marL="1081088" lvl="2" indent="-280988"/>
            <a:r>
              <a:rPr lang="ru-RU" dirty="0"/>
              <a:t>веретёноклеточный</a:t>
            </a:r>
          </a:p>
          <a:p>
            <a:pPr marL="1081088" lvl="2" indent="-280988"/>
            <a:r>
              <a:rPr lang="ru-RU" dirty="0"/>
              <a:t>гигантоклеточный</a:t>
            </a:r>
          </a:p>
          <a:p>
            <a:pPr marL="1081088" lvl="2" indent="-280988"/>
            <a:r>
              <a:rPr lang="ru-RU" dirty="0"/>
              <a:t>мелкоклеточный </a:t>
            </a:r>
          </a:p>
          <a:p>
            <a:pPr marL="712788" lvl="1" indent="-312738">
              <a:buFont typeface="Wingdings" pitchFamily="2" charset="2"/>
              <a:buChar char="§"/>
            </a:pPr>
            <a:r>
              <a:rPr lang="ru-RU" dirty="0">
                <a:solidFill>
                  <a:schemeClr val="tx1"/>
                </a:solidFill>
              </a:rPr>
              <a:t>Плоскоклеточный (</a:t>
            </a:r>
            <a:r>
              <a:rPr lang="ru-RU" dirty="0" err="1">
                <a:solidFill>
                  <a:schemeClr val="tx1"/>
                </a:solidFill>
              </a:rPr>
              <a:t>эпидермоидный</a:t>
            </a:r>
            <a:r>
              <a:rPr lang="ru-RU" dirty="0">
                <a:solidFill>
                  <a:schemeClr val="tx1"/>
                </a:solidFill>
              </a:rPr>
              <a:t>) рак</a:t>
            </a:r>
          </a:p>
          <a:p>
            <a:pPr marL="355600" indent="-355600">
              <a:buFont typeface="+mj-lt"/>
              <a:buAutoNum type="romanUcPeriod"/>
            </a:pPr>
            <a:r>
              <a:rPr lang="ru-RU" dirty="0" err="1"/>
              <a:t>Неэпителиальные</a:t>
            </a:r>
            <a:r>
              <a:rPr lang="ru-RU" dirty="0"/>
              <a:t> опухоли</a:t>
            </a:r>
          </a:p>
          <a:p>
            <a:pPr marL="712788" lvl="1" indent="-312738">
              <a:buFont typeface="Wingdings" pitchFamily="2" charset="2"/>
              <a:buChar char="§"/>
            </a:pPr>
            <a:r>
              <a:rPr lang="ru-RU" dirty="0" err="1">
                <a:solidFill>
                  <a:schemeClr val="tx1"/>
                </a:solidFill>
              </a:rPr>
              <a:t>Фибросаркома</a:t>
            </a:r>
            <a:endParaRPr lang="ru-RU" dirty="0">
              <a:solidFill>
                <a:schemeClr val="tx1"/>
              </a:solidFill>
            </a:endParaRPr>
          </a:p>
          <a:p>
            <a:pPr marL="712788" lvl="1" indent="-312738">
              <a:buFont typeface="Wingdings" pitchFamily="2" charset="2"/>
              <a:buChar char="§"/>
            </a:pPr>
            <a:r>
              <a:rPr lang="ru-RU" dirty="0">
                <a:solidFill>
                  <a:schemeClr val="tx1"/>
                </a:solidFill>
              </a:rPr>
              <a:t>Прочие</a:t>
            </a:r>
          </a:p>
          <a:p>
            <a:pPr marL="355600" indent="-355600">
              <a:buFont typeface="+mj-lt"/>
              <a:buAutoNum type="romanUcPeriod"/>
            </a:pPr>
            <a:r>
              <a:rPr lang="ru-RU" dirty="0"/>
              <a:t>Смешанные опухоли</a:t>
            </a:r>
          </a:p>
          <a:p>
            <a:pPr marL="712788" lvl="1" indent="-312738">
              <a:buFont typeface="Wingdings" pitchFamily="2" charset="2"/>
              <a:buChar char="§"/>
            </a:pPr>
            <a:r>
              <a:rPr lang="ru-RU" dirty="0" err="1">
                <a:solidFill>
                  <a:schemeClr val="tx1"/>
                </a:solidFill>
              </a:rPr>
              <a:t>Карциносаркома</a:t>
            </a:r>
            <a:endParaRPr lang="ru-RU" dirty="0">
              <a:solidFill>
                <a:schemeClr val="tx1"/>
              </a:solidFill>
            </a:endParaRPr>
          </a:p>
          <a:p>
            <a:pPr marL="712788" lvl="1" indent="-312738">
              <a:buFont typeface="Wingdings" pitchFamily="2" charset="2"/>
              <a:buChar char="§"/>
            </a:pPr>
            <a:r>
              <a:rPr lang="ru-RU" dirty="0">
                <a:solidFill>
                  <a:schemeClr val="tx1"/>
                </a:solidFill>
              </a:rPr>
              <a:t>Злокачественная </a:t>
            </a:r>
            <a:r>
              <a:rPr lang="ru-RU" dirty="0" err="1">
                <a:solidFill>
                  <a:schemeClr val="tx1"/>
                </a:solidFill>
              </a:rPr>
              <a:t>гемангиоэндотелиома</a:t>
            </a:r>
            <a:endParaRPr lang="ru-RU" dirty="0">
              <a:solidFill>
                <a:schemeClr val="tx1"/>
              </a:solidFill>
            </a:endParaRPr>
          </a:p>
          <a:p>
            <a:pPr marL="712788" lvl="1" indent="-312738">
              <a:buFont typeface="Wingdings" pitchFamily="2" charset="2"/>
              <a:buChar char="§"/>
            </a:pPr>
            <a:r>
              <a:rPr lang="ru-RU" dirty="0">
                <a:solidFill>
                  <a:schemeClr val="tx1"/>
                </a:solidFill>
              </a:rPr>
              <a:t>Злокачественная </a:t>
            </a:r>
            <a:r>
              <a:rPr lang="ru-RU" dirty="0" err="1">
                <a:solidFill>
                  <a:schemeClr val="tx1"/>
                </a:solidFill>
              </a:rPr>
              <a:t>лимфома</a:t>
            </a:r>
            <a:endParaRPr lang="ru-RU" dirty="0">
              <a:solidFill>
                <a:schemeClr val="tx1"/>
              </a:solidFill>
            </a:endParaRPr>
          </a:p>
          <a:p>
            <a:pPr marL="712788" lvl="1" indent="-312738">
              <a:buFont typeface="Wingdings" pitchFamily="2" charset="2"/>
              <a:buChar char="§"/>
            </a:pPr>
            <a:r>
              <a:rPr lang="ru-RU" dirty="0">
                <a:solidFill>
                  <a:schemeClr val="tx1"/>
                </a:solidFill>
              </a:rPr>
              <a:t>Тератома</a:t>
            </a:r>
          </a:p>
          <a:p>
            <a:pPr marL="355600" indent="-355600">
              <a:buFont typeface="+mj-lt"/>
              <a:buAutoNum type="romanUcPeriod"/>
            </a:pPr>
            <a:r>
              <a:rPr lang="ru-RU" dirty="0"/>
              <a:t>Вторичные опухоли</a:t>
            </a:r>
          </a:p>
          <a:p>
            <a:pPr marL="355600" indent="-355600">
              <a:buFont typeface="+mj-lt"/>
              <a:buAutoNum type="romanUcPeriod"/>
            </a:pPr>
            <a:r>
              <a:rPr lang="ru-RU" dirty="0" err="1"/>
              <a:t>Неклассифицируемые</a:t>
            </a:r>
            <a:r>
              <a:rPr lang="ru-RU" dirty="0"/>
              <a:t> опухоли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Папиллярный рак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7615262" cy="5043510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Наиболее часто встречающаяся форма РЩЖ (более 60%) </a:t>
            </a:r>
          </a:p>
          <a:p>
            <a:r>
              <a:rPr lang="ru-RU" dirty="0"/>
              <a:t>У женщин встречается в 3 раза чаще, чем у мужчин</a:t>
            </a:r>
          </a:p>
          <a:p>
            <a:r>
              <a:rPr lang="ru-RU" dirty="0"/>
              <a:t>Представляет узел с кистозными полостями и ворсинчатой внутренней поверхностью</a:t>
            </a:r>
          </a:p>
          <a:p>
            <a:r>
              <a:rPr lang="ru-RU" dirty="0"/>
              <a:t>Характеризуется медленным ростом </a:t>
            </a:r>
          </a:p>
          <a:p>
            <a:r>
              <a:rPr lang="ru-RU" dirty="0"/>
              <a:t>Высокий процент регионарного метастазирования в </a:t>
            </a:r>
            <a:r>
              <a:rPr lang="ru-RU" dirty="0" err="1"/>
              <a:t>лимфоузлы</a:t>
            </a:r>
            <a:r>
              <a:rPr lang="ru-RU" dirty="0"/>
              <a:t> шеи (35%)</a:t>
            </a:r>
          </a:p>
          <a:p>
            <a:r>
              <a:rPr lang="ru-RU" dirty="0"/>
              <a:t>Гематогенное метастазирование редкое</a:t>
            </a:r>
          </a:p>
          <a:p>
            <a:r>
              <a:rPr lang="ru-RU" dirty="0"/>
              <a:t>Большая частота скрытых форм (более 20%)</a:t>
            </a:r>
          </a:p>
          <a:p>
            <a:r>
              <a:rPr lang="ru-RU" dirty="0"/>
              <a:t>Благоприятный прогноз</a:t>
            </a:r>
            <a:r>
              <a:rPr lang="en-US" dirty="0"/>
              <a:t>:</a:t>
            </a:r>
            <a:r>
              <a:rPr lang="ru-RU" dirty="0"/>
              <a:t> пятилетняя выживаемость до 96%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Фолликулярный рак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7615262" cy="4757758"/>
          </a:xfrm>
        </p:spPr>
        <p:txBody>
          <a:bodyPr>
            <a:normAutofit fontScale="85000" lnSpcReduction="10000"/>
          </a:bodyPr>
          <a:lstStyle/>
          <a:p>
            <a:r>
              <a:rPr lang="ru-RU" dirty="0"/>
              <a:t>Составляет 10-20% от РЩЖ</a:t>
            </a:r>
          </a:p>
          <a:p>
            <a:r>
              <a:rPr lang="ru-RU" dirty="0"/>
              <a:t>Женщины составляют подавляющее большинство больных</a:t>
            </a:r>
          </a:p>
          <a:p>
            <a:r>
              <a:rPr lang="ru-RU" dirty="0"/>
              <a:t>Состоит из фолликулов различной величины или из фолликулов и тяжей опухолевых клеток</a:t>
            </a:r>
          </a:p>
          <a:p>
            <a:r>
              <a:rPr lang="ru-RU" dirty="0"/>
              <a:t>Папиллярная структура отсутствует</a:t>
            </a:r>
          </a:p>
          <a:p>
            <a:r>
              <a:rPr lang="ru-RU" dirty="0"/>
              <a:t>Частота </a:t>
            </a:r>
            <a:r>
              <a:rPr lang="ru-RU" dirty="0" err="1"/>
              <a:t>лимфогенного</a:t>
            </a:r>
            <a:r>
              <a:rPr lang="ru-RU" dirty="0"/>
              <a:t> метастазирования – 2-10%</a:t>
            </a:r>
          </a:p>
          <a:p>
            <a:r>
              <a:rPr lang="ru-RU" dirty="0"/>
              <a:t>Характерно гематогенное метастазирование в легкие, кости, головной мозг и печень (частота – 20%)</a:t>
            </a:r>
          </a:p>
          <a:p>
            <a:r>
              <a:rPr lang="ru-RU" dirty="0"/>
              <a:t>Может проявлять функциональную активность</a:t>
            </a:r>
          </a:p>
          <a:p>
            <a:r>
              <a:rPr lang="ru-RU" dirty="0"/>
              <a:t>Медленное развитие</a:t>
            </a:r>
          </a:p>
          <a:p>
            <a:r>
              <a:rPr lang="ru-RU" dirty="0"/>
              <a:t>Благоприятный прогноз</a:t>
            </a:r>
            <a:r>
              <a:rPr lang="en-US" dirty="0"/>
              <a:t>:</a:t>
            </a:r>
            <a:r>
              <a:rPr lang="ru-RU" dirty="0"/>
              <a:t> пятилетняя выживаемость более 80%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06" y="285728"/>
            <a:ext cx="8929718" cy="1143000"/>
          </a:xfrm>
        </p:spPr>
        <p:txBody>
          <a:bodyPr>
            <a:normAutofit fontScale="90000"/>
          </a:bodyPr>
          <a:lstStyle/>
          <a:p>
            <a:r>
              <a:rPr lang="ru-RU" dirty="0"/>
              <a:t>Медуллярный рак (солидный рак </a:t>
            </a:r>
            <a:br>
              <a:rPr lang="ru-RU" dirty="0"/>
            </a:br>
            <a:r>
              <a:rPr lang="ru-RU" dirty="0"/>
              <a:t>с амилоидозом стромы)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7543824" cy="5043510"/>
          </a:xfrm>
        </p:spPr>
        <p:txBody>
          <a:bodyPr>
            <a:normAutofit fontScale="85000" lnSpcReduction="20000"/>
          </a:bodyPr>
          <a:lstStyle/>
          <a:p>
            <a:r>
              <a:rPr lang="ru-RU" dirty="0"/>
              <a:t>Составляет </a:t>
            </a:r>
            <a:r>
              <a:rPr lang="en-US" dirty="0"/>
              <a:t>8-13</a:t>
            </a:r>
            <a:r>
              <a:rPr lang="ru-RU" dirty="0"/>
              <a:t>% от РЩЖ</a:t>
            </a:r>
            <a:endParaRPr lang="en-US" dirty="0"/>
          </a:p>
          <a:p>
            <a:r>
              <a:rPr lang="ru-RU" dirty="0"/>
              <a:t>Соотношение мужчин и женщин – 1 к 1,3</a:t>
            </a:r>
          </a:p>
          <a:p>
            <a:r>
              <a:rPr lang="ru-RU" dirty="0"/>
              <a:t>Связан с мутацией в </a:t>
            </a:r>
            <a:r>
              <a:rPr lang="ru-RU" dirty="0" err="1"/>
              <a:t>протоонкогене</a:t>
            </a:r>
            <a:r>
              <a:rPr lang="ru-RU" dirty="0"/>
              <a:t> </a:t>
            </a:r>
            <a:r>
              <a:rPr lang="en-US" dirty="0"/>
              <a:t>RET</a:t>
            </a:r>
            <a:endParaRPr lang="ru-RU" dirty="0"/>
          </a:p>
          <a:p>
            <a:r>
              <a:rPr lang="ru-RU" dirty="0" err="1"/>
              <a:t>Лимфогенное</a:t>
            </a:r>
            <a:r>
              <a:rPr lang="ru-RU" dirty="0"/>
              <a:t> метастазирование в 40-55% случаев, гематогенное – 22-24%</a:t>
            </a:r>
          </a:p>
          <a:p>
            <a:r>
              <a:rPr lang="ru-RU" dirty="0"/>
              <a:t>Темпы роста умеренные</a:t>
            </a:r>
          </a:p>
          <a:p>
            <a:r>
              <a:rPr lang="ru-RU" dirty="0"/>
              <a:t>Прогноз худший по сравнению с дифференцированными формами</a:t>
            </a:r>
          </a:p>
          <a:p>
            <a:r>
              <a:rPr lang="ru-RU" dirty="0"/>
              <a:t>Пятилетняя выживаемость – </a:t>
            </a:r>
            <a:r>
              <a:rPr lang="en-US" dirty="0"/>
              <a:t>50-58%</a:t>
            </a:r>
            <a:endParaRPr lang="ru-RU" dirty="0"/>
          </a:p>
          <a:p>
            <a:r>
              <a:rPr lang="ru-RU" dirty="0"/>
              <a:t>Способен продуцировать </a:t>
            </a:r>
            <a:r>
              <a:rPr lang="ru-RU" dirty="0" err="1"/>
              <a:t>кальцитонин</a:t>
            </a:r>
            <a:r>
              <a:rPr lang="ru-RU" dirty="0"/>
              <a:t> и ряд др. БАВ (простагландины, </a:t>
            </a:r>
            <a:r>
              <a:rPr lang="ru-RU" dirty="0" err="1"/>
              <a:t>серотонин</a:t>
            </a:r>
            <a:r>
              <a:rPr lang="ru-RU" dirty="0"/>
              <a:t>, пролактин, </a:t>
            </a:r>
            <a:r>
              <a:rPr lang="ru-RU" dirty="0" err="1"/>
              <a:t>соматостатин</a:t>
            </a:r>
            <a:r>
              <a:rPr lang="ru-RU" dirty="0"/>
              <a:t> и др.)</a:t>
            </a:r>
          </a:p>
          <a:p>
            <a:r>
              <a:rPr lang="ru-RU" dirty="0"/>
              <a:t>Существует спорадический семейный вариант</a:t>
            </a:r>
          </a:p>
          <a:p>
            <a:r>
              <a:rPr lang="ru-RU" dirty="0"/>
              <a:t>Встречается сочетание медуллярного рака с др. эндокринными опухолями</a:t>
            </a:r>
            <a:r>
              <a:rPr lang="en-US" dirty="0"/>
              <a:t> – </a:t>
            </a:r>
            <a:r>
              <a:rPr lang="ru-RU" dirty="0"/>
              <a:t>синдром МЭН-2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Синдром МЭН-2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Синдром МЭН-2а – синдром </a:t>
            </a:r>
            <a:r>
              <a:rPr lang="en-US" dirty="0" err="1"/>
              <a:t>Sipple</a:t>
            </a:r>
            <a:endParaRPr lang="ru-RU" dirty="0"/>
          </a:p>
          <a:p>
            <a:pPr lvl="1"/>
            <a:r>
              <a:rPr lang="ru-RU" dirty="0"/>
              <a:t>Включает медуллярный РЩЖ, </a:t>
            </a:r>
            <a:r>
              <a:rPr lang="ru-RU" dirty="0" err="1"/>
              <a:t>феохромоцитому</a:t>
            </a:r>
            <a:r>
              <a:rPr lang="ru-RU" dirty="0"/>
              <a:t> и аденомы паращитовидных желез</a:t>
            </a:r>
          </a:p>
          <a:p>
            <a:r>
              <a:rPr lang="ru-RU" dirty="0"/>
              <a:t>Синдром МЭН-2б</a:t>
            </a:r>
            <a:r>
              <a:rPr lang="en-US" dirty="0"/>
              <a:t>:</a:t>
            </a:r>
            <a:r>
              <a:rPr lang="ru-RU" dirty="0"/>
              <a:t> </a:t>
            </a:r>
          </a:p>
          <a:p>
            <a:pPr lvl="1"/>
            <a:r>
              <a:rPr lang="ru-RU" dirty="0"/>
              <a:t>Медуллярный РЩЖ, сочетающийся с множественным поражением нервной системы (невриномы языка, губ, век, слизистой оболочки полости рта)</a:t>
            </a:r>
          </a:p>
          <a:p>
            <a:pPr lvl="1"/>
            <a:r>
              <a:rPr lang="ru-RU" dirty="0"/>
              <a:t>Часто имеет </a:t>
            </a:r>
            <a:r>
              <a:rPr lang="ru-RU" dirty="0" err="1"/>
              <a:t>марфаноидный</a:t>
            </a:r>
            <a:r>
              <a:rPr lang="ru-RU" dirty="0"/>
              <a:t> фенотип</a:t>
            </a:r>
            <a:r>
              <a:rPr lang="en-US" dirty="0"/>
              <a:t>:</a:t>
            </a:r>
            <a:r>
              <a:rPr lang="ru-RU" dirty="0"/>
              <a:t> кифоз, вытянутое лицо, толстые губы, оттопыренные уши. 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Недифференцированный (</a:t>
            </a:r>
            <a:r>
              <a:rPr lang="ru-RU" dirty="0" err="1"/>
              <a:t>анапластический</a:t>
            </a:r>
            <a:r>
              <a:rPr lang="ru-RU" dirty="0"/>
              <a:t>) рак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7329510" cy="4900634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Редко встречающийся (4-5%)</a:t>
            </a:r>
          </a:p>
          <a:p>
            <a:r>
              <a:rPr lang="ru-RU" dirty="0"/>
              <a:t>Частота встречаемости одинаковая у мужчин и женщин</a:t>
            </a:r>
          </a:p>
          <a:p>
            <a:r>
              <a:rPr lang="ru-RU" dirty="0"/>
              <a:t>Встречается «ложно-воспалительная» форма с повышением температуры, локальной гиперемией кожи, лейкоцитозом</a:t>
            </a:r>
          </a:p>
          <a:p>
            <a:r>
              <a:rPr lang="ru-RU" dirty="0"/>
              <a:t>Регионарные метастазы у более 50% пациентов, отдаленные метастазы у более 25%</a:t>
            </a:r>
          </a:p>
          <a:p>
            <a:r>
              <a:rPr lang="ru-RU" dirty="0"/>
              <a:t>Функционально неактивен</a:t>
            </a:r>
          </a:p>
          <a:p>
            <a:r>
              <a:rPr lang="ru-RU" dirty="0"/>
              <a:t>Крайне агрессивное течение</a:t>
            </a:r>
          </a:p>
          <a:p>
            <a:r>
              <a:rPr lang="ru-RU" dirty="0"/>
              <a:t>Смертность – 90%, медиана </a:t>
            </a:r>
          </a:p>
          <a:p>
            <a:pPr>
              <a:buNone/>
            </a:pPr>
            <a:r>
              <a:rPr lang="ru-RU" dirty="0"/>
              <a:t>	выживаемости – 5-6 месяцев</a:t>
            </a:r>
          </a:p>
          <a:p>
            <a:endParaRPr lang="ru-RU" dirty="0"/>
          </a:p>
        </p:txBody>
      </p:sp>
      <p:pic>
        <p:nvPicPr>
          <p:cNvPr id="38914" name="Picture 2" descr="http://www.endodoctor.ru/upload/medialibrary/841/image06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15018" y="4529160"/>
            <a:ext cx="3314700" cy="21145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Плоскоклеточный рак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7615262" cy="4829196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Исходит из эмбриональных клеточных элементов щитовидно-язычного протока</a:t>
            </a:r>
          </a:p>
          <a:p>
            <a:r>
              <a:rPr lang="ru-RU" dirty="0"/>
              <a:t>Встречается менее чем у 1-3%</a:t>
            </a:r>
          </a:p>
          <a:p>
            <a:r>
              <a:rPr lang="ru-RU" dirty="0"/>
              <a:t>Наблюдается чаще в пожилом возрасте</a:t>
            </a:r>
          </a:p>
          <a:p>
            <a:r>
              <a:rPr lang="ru-RU" dirty="0"/>
              <a:t>Частота встречаемости одинаковая у мужчин и женщин</a:t>
            </a:r>
          </a:p>
          <a:p>
            <a:r>
              <a:rPr lang="ru-RU" dirty="0"/>
              <a:t>Опухоль, как правило, занимает всю железу, врастая в соседние структуры</a:t>
            </a:r>
          </a:p>
          <a:p>
            <a:r>
              <a:rPr lang="ru-RU" dirty="0"/>
              <a:t>Характеризуется ранним и обширным метастазирование</a:t>
            </a:r>
          </a:p>
          <a:p>
            <a:r>
              <a:rPr lang="ru-RU" dirty="0"/>
              <a:t>Тяжелое клиническое течение</a:t>
            </a:r>
          </a:p>
          <a:p>
            <a:r>
              <a:rPr lang="ru-RU" dirty="0"/>
              <a:t>Неблагоприятный прогноз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TN</a:t>
            </a:r>
            <a:r>
              <a:rPr lang="ru-RU" dirty="0"/>
              <a:t>М-классификация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/>
              <a:t>Классификация применима только для рака, который должен быть подтверждён </a:t>
            </a:r>
            <a:r>
              <a:rPr lang="ru-RU" dirty="0" err="1"/>
              <a:t>гистологически</a:t>
            </a:r>
            <a:endParaRPr lang="ru-RU" dirty="0"/>
          </a:p>
          <a:p>
            <a:pPr>
              <a:buNone/>
            </a:pPr>
            <a:r>
              <a:rPr lang="ru-RU" b="1" dirty="0"/>
              <a:t>	Т - первичная опухоль</a:t>
            </a:r>
          </a:p>
          <a:p>
            <a:pPr lvl="0"/>
            <a:r>
              <a:rPr lang="ru-RU" dirty="0"/>
              <a:t>ТХ - недостаточно данных для оценки первичной опухоли</a:t>
            </a:r>
            <a:r>
              <a:rPr lang="en-US" dirty="0"/>
              <a:t>;</a:t>
            </a:r>
            <a:endParaRPr lang="ru-RU" dirty="0"/>
          </a:p>
          <a:p>
            <a:pPr lvl="0"/>
            <a:r>
              <a:rPr lang="ru-RU" dirty="0"/>
              <a:t>Т0 - первичная опухоль не определяется</a:t>
            </a:r>
            <a:r>
              <a:rPr lang="en-US" dirty="0"/>
              <a:t>;</a:t>
            </a:r>
            <a:endParaRPr lang="ru-RU" dirty="0"/>
          </a:p>
          <a:p>
            <a:pPr lvl="0"/>
            <a:r>
              <a:rPr lang="ru-RU" dirty="0"/>
              <a:t>Т1 - опухоль размером до 2 см в наибольшем измерении, ограниченная тканью щитовидной железы</a:t>
            </a:r>
            <a:r>
              <a:rPr lang="en-US" dirty="0"/>
              <a:t>;</a:t>
            </a:r>
            <a:r>
              <a:rPr lang="ru-RU" dirty="0"/>
              <a:t> </a:t>
            </a:r>
            <a:endParaRPr lang="en-US" dirty="0"/>
          </a:p>
          <a:p>
            <a:pPr lvl="1"/>
            <a:r>
              <a:rPr lang="en-US" dirty="0"/>
              <a:t>T1a - </a:t>
            </a:r>
            <a:r>
              <a:rPr lang="ru-RU" dirty="0"/>
              <a:t>опухоль не более 1 см, ограниченная тканью ЩЖ</a:t>
            </a:r>
            <a:r>
              <a:rPr lang="en-US" dirty="0"/>
              <a:t>;</a:t>
            </a:r>
            <a:endParaRPr lang="ru-RU" dirty="0"/>
          </a:p>
          <a:p>
            <a:pPr lvl="1"/>
            <a:r>
              <a:rPr lang="en-US" dirty="0"/>
              <a:t>T1b</a:t>
            </a:r>
            <a:r>
              <a:rPr lang="ru-RU" dirty="0"/>
              <a:t> - опухоль более 1, но не более 2 см, ограниченная тканью ЩЖ</a:t>
            </a:r>
            <a:r>
              <a:rPr lang="en-US" dirty="0"/>
              <a:t>;</a:t>
            </a:r>
            <a:endParaRPr lang="ru-RU" dirty="0"/>
          </a:p>
          <a:p>
            <a:pPr lvl="0"/>
            <a:r>
              <a:rPr lang="ru-RU" dirty="0"/>
              <a:t>Т2 - опухоль размером от 2 до 4 см в наибольшем измерении, ограниченная тканью щитовидной железы</a:t>
            </a:r>
            <a:r>
              <a:rPr lang="en-US" dirty="0"/>
              <a:t>;</a:t>
            </a:r>
            <a:r>
              <a:rPr lang="ru-RU" dirty="0"/>
              <a:t> </a:t>
            </a:r>
          </a:p>
          <a:p>
            <a:pPr lvl="0"/>
            <a:r>
              <a:rPr lang="ru-RU" dirty="0"/>
              <a:t>ТЗ - опухоль размером более 4 см в наибольшем измерении, ограниченная тканью щитовидной железы, либо опухоль</a:t>
            </a:r>
            <a:r>
              <a:rPr lang="en-US" dirty="0"/>
              <a:t> </a:t>
            </a:r>
            <a:r>
              <a:rPr lang="ru-RU" dirty="0"/>
              <a:t>любого размера с минимальным </a:t>
            </a:r>
            <a:r>
              <a:rPr lang="ru-RU" dirty="0" err="1"/>
              <a:t>экстратиреоидным</a:t>
            </a:r>
            <a:r>
              <a:rPr lang="ru-RU" dirty="0"/>
              <a:t> распространением (например, на </a:t>
            </a:r>
            <a:r>
              <a:rPr lang="ru-RU" dirty="0" err="1"/>
              <a:t>грудинно-щитовиную</a:t>
            </a:r>
            <a:r>
              <a:rPr lang="ru-RU" dirty="0"/>
              <a:t> мышцу или мягкие ткани крыловидной ямки)</a:t>
            </a:r>
            <a:r>
              <a:rPr lang="en-US" dirty="0"/>
              <a:t>;</a:t>
            </a:r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TN</a:t>
            </a:r>
            <a:r>
              <a:rPr lang="ru-RU" dirty="0"/>
              <a:t>М-классификация (продолжение)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lvl="0"/>
            <a:r>
              <a:rPr lang="ru-RU" dirty="0"/>
              <a:t>Т4а - опухоль любого размера, распространяющаяся за пределы капсулы щитовидной железы с прорастанием в подкожные мягкие ткани, гортань, трахею, пищевод, возвратный гортанный нерв</a:t>
            </a:r>
            <a:r>
              <a:rPr lang="en-US" dirty="0"/>
              <a:t>;</a:t>
            </a:r>
            <a:endParaRPr lang="ru-RU" dirty="0"/>
          </a:p>
          <a:p>
            <a:pPr lvl="0"/>
            <a:r>
              <a:rPr lang="ru-RU" dirty="0"/>
              <a:t>Т4</a:t>
            </a:r>
            <a:r>
              <a:rPr lang="en-US" dirty="0"/>
              <a:t>b </a:t>
            </a:r>
            <a:r>
              <a:rPr lang="ru-RU" dirty="0"/>
              <a:t>- опухоль прорастает в </a:t>
            </a:r>
            <a:r>
              <a:rPr lang="ru-RU" dirty="0" err="1"/>
              <a:t>превертебральную</a:t>
            </a:r>
            <a:r>
              <a:rPr lang="ru-RU" dirty="0"/>
              <a:t> фасцию, сонную артерию либо медиастинальные сосуды</a:t>
            </a:r>
            <a:r>
              <a:rPr lang="en-US" dirty="0"/>
              <a:t>;</a:t>
            </a:r>
            <a:endParaRPr lang="ru-RU" dirty="0"/>
          </a:p>
          <a:p>
            <a:r>
              <a:rPr lang="ru-RU" i="1" dirty="0" err="1"/>
              <a:t>Анапластические</a:t>
            </a:r>
            <a:r>
              <a:rPr lang="ru-RU" i="1" dirty="0"/>
              <a:t> (недифференцированные) карциномы всегда относят к категории Т4:</a:t>
            </a:r>
          </a:p>
          <a:p>
            <a:pPr lvl="0"/>
            <a:r>
              <a:rPr lang="ru-RU" dirty="0"/>
              <a:t>Т4а - внутритиреоидная </a:t>
            </a:r>
            <a:r>
              <a:rPr lang="ru-RU" dirty="0" err="1"/>
              <a:t>анапластическая</a:t>
            </a:r>
            <a:r>
              <a:rPr lang="ru-RU" dirty="0"/>
              <a:t> карцинома любого размера</a:t>
            </a:r>
            <a:r>
              <a:rPr lang="en-US" dirty="0"/>
              <a:t>;</a:t>
            </a:r>
            <a:endParaRPr lang="ru-RU" dirty="0"/>
          </a:p>
          <a:p>
            <a:pPr lvl="0"/>
            <a:r>
              <a:rPr lang="ru-RU" dirty="0"/>
              <a:t>Т4</a:t>
            </a:r>
            <a:r>
              <a:rPr lang="en-US" dirty="0"/>
              <a:t>b </a:t>
            </a:r>
            <a:r>
              <a:rPr lang="ru-RU" dirty="0"/>
              <a:t>- </a:t>
            </a:r>
            <a:r>
              <a:rPr lang="ru-RU" dirty="0" err="1"/>
              <a:t>экстратиреоидная</a:t>
            </a:r>
            <a:r>
              <a:rPr lang="ru-RU" dirty="0"/>
              <a:t> </a:t>
            </a:r>
            <a:r>
              <a:rPr lang="ru-RU" dirty="0" err="1"/>
              <a:t>анапластическая</a:t>
            </a:r>
            <a:r>
              <a:rPr lang="ru-RU" dirty="0"/>
              <a:t> карцинома любого размера.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skyriding\Desktop\67287_html_53aebcdf.png"/>
          <p:cNvPicPr>
            <a:picLocks noChangeAspect="1" noChangeArrowheads="1"/>
          </p:cNvPicPr>
          <p:nvPr/>
        </p:nvPicPr>
        <p:blipFill>
          <a:blip r:embed="rId2" cstate="print"/>
          <a:srcRect b="426"/>
          <a:stretch>
            <a:fillRect/>
          </a:stretch>
        </p:blipFill>
        <p:spPr bwMode="auto">
          <a:xfrm>
            <a:off x="0" y="1205929"/>
            <a:ext cx="3666756" cy="484551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/>
              <a:t>На шее принято выделять 6 уровней </a:t>
            </a:r>
            <a:r>
              <a:rPr lang="ru-RU" sz="3200" dirty="0" err="1"/>
              <a:t>лимфооттока</a:t>
            </a:r>
            <a:r>
              <a:rPr lang="ru-RU" sz="3200" dirty="0"/>
              <a:t>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86116" y="1600200"/>
            <a:ext cx="4929222" cy="5257800"/>
          </a:xfrm>
        </p:spPr>
        <p:txBody>
          <a:bodyPr>
            <a:normAutofit fontScale="70000" lnSpcReduction="20000"/>
          </a:bodyPr>
          <a:lstStyle/>
          <a:p>
            <a:pPr marL="571500" lvl="0" indent="-571500">
              <a:buFont typeface="+mj-lt"/>
              <a:buAutoNum type="romanUcPeriod"/>
            </a:pPr>
            <a:r>
              <a:rPr lang="ru-RU" dirty="0"/>
              <a:t>Подчелюстные и подбородочные лимфатические узлы</a:t>
            </a:r>
            <a:r>
              <a:rPr lang="en-US" dirty="0"/>
              <a:t>;</a:t>
            </a:r>
            <a:endParaRPr lang="ru-RU" dirty="0"/>
          </a:p>
          <a:p>
            <a:pPr marL="571500" lvl="0" indent="-571500">
              <a:buFont typeface="+mj-lt"/>
              <a:buAutoNum type="romanUcPeriod"/>
            </a:pPr>
            <a:r>
              <a:rPr lang="ru-RU" dirty="0"/>
              <a:t>Верхние яремные лимфатические узлы (по ходу сосудисто-нервного пучка шеи выше бифуркации общей сонной артерии или подъязычной кости)</a:t>
            </a:r>
            <a:r>
              <a:rPr lang="en-US" dirty="0"/>
              <a:t>;</a:t>
            </a:r>
            <a:endParaRPr lang="ru-RU" dirty="0"/>
          </a:p>
          <a:p>
            <a:pPr marL="571500" lvl="0" indent="-571500">
              <a:buFont typeface="+mj-lt"/>
              <a:buAutoNum type="romanUcPeriod"/>
            </a:pPr>
            <a:r>
              <a:rPr lang="ru-RU" dirty="0"/>
              <a:t>Средние яремные лимфатические узлы (между краем лестнично-подъязычной мышцы и бифуркацией общей сонной артерии)</a:t>
            </a:r>
            <a:r>
              <a:rPr lang="en-US" dirty="0"/>
              <a:t>;</a:t>
            </a:r>
            <a:endParaRPr lang="ru-RU" dirty="0"/>
          </a:p>
          <a:p>
            <a:pPr marL="571500" lvl="0" indent="-571500">
              <a:buFont typeface="+mj-lt"/>
              <a:buAutoNum type="romanUcPeriod"/>
            </a:pPr>
            <a:r>
              <a:rPr lang="ru-RU" dirty="0"/>
              <a:t>Нижние яремные лимфатические узлы (от края лестнично-подъязычной мышцы до ключицы)</a:t>
            </a:r>
            <a:r>
              <a:rPr lang="en-US" dirty="0"/>
              <a:t>;</a:t>
            </a:r>
            <a:endParaRPr lang="ru-RU" dirty="0"/>
          </a:p>
          <a:p>
            <a:pPr marL="571500" lvl="0" indent="-571500">
              <a:buFont typeface="+mj-lt"/>
              <a:buAutoNum type="romanUcPeriod"/>
            </a:pPr>
            <a:r>
              <a:rPr lang="ru-RU" dirty="0"/>
              <a:t>Лимфатические узлы заднего треугольника шеи</a:t>
            </a:r>
            <a:r>
              <a:rPr lang="en-US" dirty="0"/>
              <a:t>;</a:t>
            </a:r>
            <a:endParaRPr lang="ru-RU" dirty="0"/>
          </a:p>
          <a:p>
            <a:pPr marL="571500" lvl="0" indent="-571500">
              <a:buFont typeface="+mj-lt"/>
              <a:buAutoNum type="romanUcPeriod"/>
            </a:pPr>
            <a:r>
              <a:rPr lang="ru-RU" dirty="0" err="1"/>
              <a:t>Претрахеальные</a:t>
            </a:r>
            <a:r>
              <a:rPr lang="ru-RU" dirty="0"/>
              <a:t>, </a:t>
            </a:r>
            <a:r>
              <a:rPr lang="ru-RU" dirty="0" err="1"/>
              <a:t>паратрахеальные</a:t>
            </a:r>
            <a:r>
              <a:rPr lang="ru-RU" dirty="0"/>
              <a:t>, </a:t>
            </a:r>
            <a:r>
              <a:rPr lang="ru-RU" dirty="0" err="1"/>
              <a:t>претиреоидные</a:t>
            </a:r>
            <a:r>
              <a:rPr lang="ru-RU" dirty="0"/>
              <a:t> и </a:t>
            </a:r>
            <a:r>
              <a:rPr lang="ru-RU" dirty="0" err="1"/>
              <a:t>крикотиреоидные</a:t>
            </a:r>
            <a:r>
              <a:rPr lang="ru-RU" dirty="0"/>
              <a:t> лимфатические узлы.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TN</a:t>
            </a:r>
            <a:r>
              <a:rPr lang="ru-RU" dirty="0"/>
              <a:t>М-классификация (продолжение)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b="1" dirty="0"/>
              <a:t>	N - регионарные лимфатические узлы</a:t>
            </a:r>
          </a:p>
          <a:p>
            <a:pPr>
              <a:buNone/>
            </a:pPr>
            <a:r>
              <a:rPr lang="ru-RU" dirty="0"/>
              <a:t>	Регионарными считают лимфатические узлы шеи и верхнего средостения.</a:t>
            </a:r>
          </a:p>
          <a:p>
            <a:pPr lvl="0"/>
            <a:r>
              <a:rPr lang="en-US" dirty="0"/>
              <a:t>NX </a:t>
            </a:r>
            <a:r>
              <a:rPr lang="ru-RU" dirty="0"/>
              <a:t>- недостаточно данных для оценки регионарных лимфатических узлов</a:t>
            </a:r>
            <a:r>
              <a:rPr lang="en-US" dirty="0"/>
              <a:t>;</a:t>
            </a:r>
            <a:endParaRPr lang="ru-RU" dirty="0"/>
          </a:p>
          <a:p>
            <a:pPr lvl="0"/>
            <a:r>
              <a:rPr lang="ru-RU" dirty="0"/>
              <a:t>N0 - нет признаков метастатического поражения регионарных лимфатических узлов</a:t>
            </a:r>
            <a:r>
              <a:rPr lang="en-US" dirty="0"/>
              <a:t>;</a:t>
            </a:r>
            <a:r>
              <a:rPr lang="ru-RU" dirty="0"/>
              <a:t> </a:t>
            </a:r>
          </a:p>
          <a:p>
            <a:pPr lvl="0"/>
            <a:r>
              <a:rPr lang="ru-RU" dirty="0"/>
              <a:t>N1 - имеется поражение регионарных лимфатических узлов метастазами</a:t>
            </a:r>
            <a:r>
              <a:rPr lang="en-US" dirty="0"/>
              <a:t>;</a:t>
            </a:r>
            <a:endParaRPr lang="ru-RU" dirty="0"/>
          </a:p>
          <a:p>
            <a:pPr lvl="0"/>
            <a:r>
              <a:rPr lang="en-US" dirty="0"/>
              <a:t>N</a:t>
            </a:r>
            <a:r>
              <a:rPr lang="ru-RU" dirty="0"/>
              <a:t>1</a:t>
            </a:r>
            <a:r>
              <a:rPr lang="en-US" dirty="0"/>
              <a:t>a </a:t>
            </a:r>
            <a:r>
              <a:rPr lang="ru-RU" dirty="0"/>
              <a:t>- поражены </a:t>
            </a:r>
            <a:r>
              <a:rPr lang="ru-RU" dirty="0" err="1"/>
              <a:t>претрахеальные</a:t>
            </a:r>
            <a:r>
              <a:rPr lang="ru-RU" dirty="0"/>
              <a:t>, </a:t>
            </a:r>
            <a:r>
              <a:rPr lang="ru-RU" dirty="0" err="1"/>
              <a:t>паратрахеальные</a:t>
            </a:r>
            <a:r>
              <a:rPr lang="ru-RU" dirty="0"/>
              <a:t> и </a:t>
            </a:r>
            <a:r>
              <a:rPr lang="ru-RU" dirty="0" err="1"/>
              <a:t>претиреоидные</a:t>
            </a:r>
            <a:r>
              <a:rPr lang="ru-RU" dirty="0"/>
              <a:t> лимфатические узлы (уровень </a:t>
            </a:r>
            <a:r>
              <a:rPr lang="en-US" dirty="0"/>
              <a:t>VI</a:t>
            </a:r>
            <a:r>
              <a:rPr lang="ru-RU" dirty="0"/>
              <a:t>)</a:t>
            </a:r>
            <a:r>
              <a:rPr lang="en-US" dirty="0"/>
              <a:t>;</a:t>
            </a:r>
            <a:endParaRPr lang="ru-RU" dirty="0"/>
          </a:p>
          <a:p>
            <a:pPr lvl="0"/>
            <a:r>
              <a:rPr lang="en-US" dirty="0"/>
              <a:t>N</a:t>
            </a:r>
            <a:r>
              <a:rPr lang="ru-RU" dirty="0"/>
              <a:t>1</a:t>
            </a:r>
            <a:r>
              <a:rPr lang="en-US" dirty="0"/>
              <a:t>b </a:t>
            </a:r>
            <a:r>
              <a:rPr lang="ru-RU" dirty="0"/>
              <a:t>- метастатическое поражение (одностороннее, двустороннее или контралатеральное) подчелюстных, яремных, надключичных и медиастинальных лимфатических узлов (уровни </a:t>
            </a:r>
            <a:r>
              <a:rPr lang="en-US" dirty="0"/>
              <a:t>I</a:t>
            </a:r>
            <a:r>
              <a:rPr lang="ru-RU" dirty="0"/>
              <a:t>—</a:t>
            </a:r>
            <a:r>
              <a:rPr lang="en-US" dirty="0"/>
              <a:t>V</a:t>
            </a:r>
            <a:r>
              <a:rPr lang="ru-RU" dirty="0"/>
              <a:t>).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TN</a:t>
            </a:r>
            <a:r>
              <a:rPr lang="ru-RU" dirty="0"/>
              <a:t>М-классификация (продолжение)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b="1" dirty="0"/>
              <a:t>	М - отдаленные метастазы</a:t>
            </a:r>
          </a:p>
          <a:p>
            <a:pPr lvl="0"/>
            <a:r>
              <a:rPr lang="ru-RU" dirty="0"/>
              <a:t>М0 - метастазы в отдалённых органах не определяются</a:t>
            </a:r>
            <a:r>
              <a:rPr lang="en-US" dirty="0"/>
              <a:t>;</a:t>
            </a:r>
            <a:endParaRPr lang="ru-RU" dirty="0"/>
          </a:p>
          <a:p>
            <a:pPr lvl="0"/>
            <a:r>
              <a:rPr lang="en-US" dirty="0"/>
              <a:t>Ml </a:t>
            </a:r>
            <a:r>
              <a:rPr lang="ru-RU" dirty="0"/>
              <a:t>- отдалённые метастазы установлены.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Стадии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b="1" dirty="0"/>
              <a:t>Папиллярный или фолликулярный рак </a:t>
            </a:r>
          </a:p>
          <a:p>
            <a:pPr>
              <a:buNone/>
            </a:pPr>
            <a:r>
              <a:rPr lang="ru-RU" i="1" dirty="0"/>
              <a:t>Возраст больных до 45 лет </a:t>
            </a:r>
          </a:p>
          <a:p>
            <a:pPr lvl="0"/>
            <a:r>
              <a:rPr lang="ru-RU" dirty="0"/>
              <a:t>Стадия </a:t>
            </a:r>
            <a:r>
              <a:rPr lang="en-US" dirty="0"/>
              <a:t>I</a:t>
            </a:r>
            <a:r>
              <a:rPr lang="ru-RU" dirty="0"/>
              <a:t> </a:t>
            </a:r>
            <a:r>
              <a:rPr lang="en-US" dirty="0"/>
              <a:t>	</a:t>
            </a:r>
            <a:r>
              <a:rPr lang="ru-RU" dirty="0"/>
              <a:t>	любая Т</a:t>
            </a:r>
            <a:r>
              <a:rPr lang="en-US" dirty="0"/>
              <a:t>	</a:t>
            </a:r>
            <a:r>
              <a:rPr lang="ru-RU" dirty="0"/>
              <a:t>любая </a:t>
            </a:r>
            <a:r>
              <a:rPr lang="en-US" dirty="0"/>
              <a:t>N	</a:t>
            </a:r>
            <a:r>
              <a:rPr lang="ru-RU" dirty="0"/>
              <a:t>М0</a:t>
            </a:r>
          </a:p>
          <a:p>
            <a:pPr lvl="0"/>
            <a:r>
              <a:rPr lang="ru-RU" dirty="0"/>
              <a:t>Стадия </a:t>
            </a:r>
            <a:r>
              <a:rPr lang="en-US" dirty="0"/>
              <a:t>II</a:t>
            </a:r>
            <a:r>
              <a:rPr lang="ru-RU" dirty="0"/>
              <a:t> </a:t>
            </a:r>
            <a:r>
              <a:rPr lang="en-US" dirty="0"/>
              <a:t>	</a:t>
            </a:r>
            <a:r>
              <a:rPr lang="ru-RU" dirty="0"/>
              <a:t>	любая Т</a:t>
            </a:r>
            <a:r>
              <a:rPr lang="en-US" dirty="0"/>
              <a:t>	</a:t>
            </a:r>
            <a:r>
              <a:rPr lang="ru-RU" dirty="0"/>
              <a:t>любая </a:t>
            </a:r>
            <a:r>
              <a:rPr lang="en-US" dirty="0"/>
              <a:t>N	Ml</a:t>
            </a:r>
            <a:r>
              <a:rPr lang="ru-RU" dirty="0"/>
              <a:t> </a:t>
            </a:r>
          </a:p>
          <a:p>
            <a:pPr>
              <a:buNone/>
            </a:pPr>
            <a:r>
              <a:rPr lang="ru-RU" i="1" dirty="0"/>
              <a:t>Возраст больных 45 лет и старше</a:t>
            </a:r>
          </a:p>
          <a:p>
            <a:pPr lvl="0"/>
            <a:r>
              <a:rPr lang="ru-RU" dirty="0"/>
              <a:t>Стадия</a:t>
            </a:r>
            <a:r>
              <a:rPr lang="de-DE" dirty="0"/>
              <a:t> I  	</a:t>
            </a:r>
            <a:r>
              <a:rPr lang="ru-RU" dirty="0"/>
              <a:t>	</a:t>
            </a:r>
            <a:r>
              <a:rPr lang="de-DE" dirty="0"/>
              <a:t>T1</a:t>
            </a:r>
            <a:r>
              <a:rPr lang="en-US" dirty="0"/>
              <a:t>a, T1b	</a:t>
            </a:r>
            <a:r>
              <a:rPr lang="de-DE" dirty="0"/>
              <a:t>N0 		M0 </a:t>
            </a:r>
            <a:endParaRPr lang="ru-RU" dirty="0"/>
          </a:p>
          <a:p>
            <a:pPr lvl="0"/>
            <a:r>
              <a:rPr lang="ru-RU" dirty="0"/>
              <a:t>Стадия</a:t>
            </a:r>
            <a:r>
              <a:rPr lang="de-DE" dirty="0"/>
              <a:t> II	</a:t>
            </a:r>
            <a:r>
              <a:rPr lang="ru-RU" dirty="0"/>
              <a:t>	</a:t>
            </a:r>
            <a:r>
              <a:rPr lang="de-DE" dirty="0"/>
              <a:t>T2		N0		M0</a:t>
            </a:r>
            <a:endParaRPr lang="ru-RU" dirty="0"/>
          </a:p>
          <a:p>
            <a:pPr lvl="0"/>
            <a:r>
              <a:rPr lang="ru-RU" dirty="0"/>
              <a:t>Стадия</a:t>
            </a:r>
            <a:r>
              <a:rPr lang="de-DE" dirty="0"/>
              <a:t> III	</a:t>
            </a:r>
            <a:r>
              <a:rPr lang="ru-RU" dirty="0"/>
              <a:t>	</a:t>
            </a:r>
            <a:r>
              <a:rPr lang="de-DE" dirty="0"/>
              <a:t>T3		N0		M0</a:t>
            </a:r>
          </a:p>
          <a:p>
            <a:pPr lvl="0">
              <a:buNone/>
            </a:pPr>
            <a:r>
              <a:rPr lang="de-DE" dirty="0"/>
              <a:t>			</a:t>
            </a:r>
            <a:r>
              <a:rPr lang="ru-RU" dirty="0"/>
              <a:t>	</a:t>
            </a:r>
            <a:r>
              <a:rPr lang="de-DE" dirty="0"/>
              <a:t>T1, T2, T3	N1a		M0 </a:t>
            </a:r>
            <a:endParaRPr lang="ru-RU" dirty="0"/>
          </a:p>
          <a:p>
            <a:pPr lvl="0"/>
            <a:r>
              <a:rPr lang="ru-RU" dirty="0"/>
              <a:t>Стадия</a:t>
            </a:r>
            <a:r>
              <a:rPr lang="de-DE" dirty="0"/>
              <a:t> IVA	</a:t>
            </a:r>
            <a:r>
              <a:rPr lang="ru-RU" dirty="0"/>
              <a:t>	</a:t>
            </a:r>
            <a:r>
              <a:rPr lang="de-DE" dirty="0"/>
              <a:t>T1, T2, T3	N1b		M0</a:t>
            </a:r>
          </a:p>
          <a:p>
            <a:pPr lvl="0">
              <a:buNone/>
            </a:pPr>
            <a:r>
              <a:rPr lang="de-DE" dirty="0"/>
              <a:t>			</a:t>
            </a:r>
            <a:r>
              <a:rPr lang="ru-RU" dirty="0"/>
              <a:t>	</a:t>
            </a:r>
            <a:r>
              <a:rPr lang="de-DE" dirty="0"/>
              <a:t>T4a		N0, N1		M0 </a:t>
            </a:r>
            <a:endParaRPr lang="ru-RU" dirty="0"/>
          </a:p>
          <a:p>
            <a:pPr lvl="0"/>
            <a:r>
              <a:rPr lang="ru-RU" dirty="0"/>
              <a:t>Стадия</a:t>
            </a:r>
            <a:r>
              <a:rPr lang="de-DE" dirty="0"/>
              <a:t> IVB	</a:t>
            </a:r>
            <a:r>
              <a:rPr lang="ru-RU" dirty="0"/>
              <a:t>	</a:t>
            </a:r>
            <a:r>
              <a:rPr lang="de-DE" dirty="0"/>
              <a:t>T4b		</a:t>
            </a:r>
            <a:r>
              <a:rPr lang="ru-RU" dirty="0"/>
              <a:t>любая</a:t>
            </a:r>
            <a:r>
              <a:rPr lang="de-DE" dirty="0"/>
              <a:t> N	</a:t>
            </a:r>
            <a:r>
              <a:rPr lang="ru-RU" dirty="0"/>
              <a:t>М</a:t>
            </a:r>
            <a:r>
              <a:rPr lang="en-US" dirty="0"/>
              <a:t>0</a:t>
            </a:r>
            <a:endParaRPr lang="ru-RU" dirty="0"/>
          </a:p>
          <a:p>
            <a:pPr lvl="0"/>
            <a:r>
              <a:rPr lang="ru-RU" dirty="0"/>
              <a:t>Стадия</a:t>
            </a:r>
            <a:r>
              <a:rPr lang="de-DE" dirty="0"/>
              <a:t> IVC</a:t>
            </a:r>
            <a:r>
              <a:rPr lang="ru-RU" dirty="0"/>
              <a:t>		любая Т</a:t>
            </a:r>
            <a:r>
              <a:rPr lang="en-US" dirty="0"/>
              <a:t>	</a:t>
            </a:r>
            <a:r>
              <a:rPr lang="ru-RU" dirty="0"/>
              <a:t>любая</a:t>
            </a:r>
            <a:r>
              <a:rPr lang="de-DE" dirty="0"/>
              <a:t> N	M1</a:t>
            </a:r>
            <a:endParaRPr lang="ru-RU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Стадии</a:t>
            </a:r>
            <a:r>
              <a:rPr lang="en-US" dirty="0"/>
              <a:t> (</a:t>
            </a:r>
            <a:r>
              <a:rPr lang="ru-RU" dirty="0"/>
              <a:t>продолжение)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b="1" dirty="0"/>
              <a:t>Медуллярный рак</a:t>
            </a:r>
          </a:p>
          <a:p>
            <a:pPr lvl="0"/>
            <a:r>
              <a:rPr lang="ru-RU" dirty="0"/>
              <a:t>Стадия </a:t>
            </a:r>
            <a:r>
              <a:rPr lang="en-US" dirty="0"/>
              <a:t>I</a:t>
            </a:r>
            <a:r>
              <a:rPr lang="ru-RU" dirty="0"/>
              <a:t>		</a:t>
            </a:r>
            <a:r>
              <a:rPr lang="en-US" dirty="0"/>
              <a:t>T</a:t>
            </a:r>
            <a:r>
              <a:rPr lang="ru-RU" dirty="0"/>
              <a:t>1</a:t>
            </a:r>
            <a:r>
              <a:rPr lang="en-US" dirty="0"/>
              <a:t>a, T1b</a:t>
            </a:r>
            <a:r>
              <a:rPr lang="ru-RU" dirty="0"/>
              <a:t>	</a:t>
            </a:r>
            <a:r>
              <a:rPr lang="en-US" dirty="0"/>
              <a:t>N</a:t>
            </a:r>
            <a:r>
              <a:rPr lang="ru-RU" dirty="0"/>
              <a:t>0		</a:t>
            </a:r>
            <a:r>
              <a:rPr lang="en-US" dirty="0"/>
              <a:t>M</a:t>
            </a:r>
            <a:r>
              <a:rPr lang="ru-RU" dirty="0"/>
              <a:t>0</a:t>
            </a:r>
          </a:p>
          <a:p>
            <a:pPr lvl="0"/>
            <a:r>
              <a:rPr lang="ru-RU" dirty="0"/>
              <a:t>Стадия </a:t>
            </a:r>
            <a:r>
              <a:rPr lang="en-US" dirty="0"/>
              <a:t>II</a:t>
            </a:r>
            <a:r>
              <a:rPr lang="ru-RU" dirty="0"/>
              <a:t>	</a:t>
            </a:r>
            <a:r>
              <a:rPr lang="en-US" dirty="0"/>
              <a:t>	T</a:t>
            </a:r>
            <a:r>
              <a:rPr lang="ru-RU" dirty="0"/>
              <a:t>2</a:t>
            </a:r>
            <a:r>
              <a:rPr lang="en-US" dirty="0"/>
              <a:t>, T</a:t>
            </a:r>
            <a:r>
              <a:rPr lang="ru-RU" dirty="0"/>
              <a:t>3</a:t>
            </a:r>
            <a:r>
              <a:rPr lang="en-US" dirty="0"/>
              <a:t>	N</a:t>
            </a:r>
            <a:r>
              <a:rPr lang="ru-RU" dirty="0"/>
              <a:t>0</a:t>
            </a:r>
            <a:r>
              <a:rPr lang="en-US" dirty="0"/>
              <a:t>		M</a:t>
            </a:r>
            <a:r>
              <a:rPr lang="ru-RU" dirty="0"/>
              <a:t>0</a:t>
            </a:r>
          </a:p>
          <a:p>
            <a:pPr lvl="0"/>
            <a:r>
              <a:rPr lang="ru-RU" dirty="0"/>
              <a:t>Стадия </a:t>
            </a:r>
            <a:r>
              <a:rPr lang="en-US" dirty="0"/>
              <a:t>III</a:t>
            </a:r>
            <a:r>
              <a:rPr lang="ru-RU" dirty="0"/>
              <a:t> </a:t>
            </a:r>
            <a:r>
              <a:rPr lang="en-US" dirty="0"/>
              <a:t>	</a:t>
            </a:r>
            <a:r>
              <a:rPr lang="ru-RU" dirty="0"/>
              <a:t>	</a:t>
            </a:r>
            <a:r>
              <a:rPr lang="en-US" dirty="0"/>
              <a:t>T1,T2,T3	N1a		M</a:t>
            </a:r>
            <a:r>
              <a:rPr lang="ru-RU" dirty="0"/>
              <a:t>0</a:t>
            </a:r>
          </a:p>
          <a:p>
            <a:pPr lvl="0"/>
            <a:r>
              <a:rPr lang="ru-RU" dirty="0"/>
              <a:t>Стадия</a:t>
            </a:r>
            <a:r>
              <a:rPr lang="de-DE" dirty="0"/>
              <a:t> IVA	T1,T2,T3	N1b		M0</a:t>
            </a:r>
          </a:p>
          <a:p>
            <a:pPr lvl="0">
              <a:buNone/>
            </a:pPr>
            <a:r>
              <a:rPr lang="de-DE" dirty="0"/>
              <a:t>				T4a		</a:t>
            </a:r>
            <a:r>
              <a:rPr lang="ru-RU" dirty="0"/>
              <a:t>любая </a:t>
            </a:r>
            <a:r>
              <a:rPr lang="de-DE" dirty="0"/>
              <a:t>N</a:t>
            </a:r>
            <a:r>
              <a:rPr lang="ru-RU" dirty="0"/>
              <a:t>	</a:t>
            </a:r>
            <a:r>
              <a:rPr lang="de-DE" dirty="0"/>
              <a:t>M0</a:t>
            </a:r>
            <a:endParaRPr lang="ru-RU" dirty="0"/>
          </a:p>
          <a:p>
            <a:pPr lvl="0"/>
            <a:r>
              <a:rPr lang="ru-RU" dirty="0"/>
              <a:t>Стадия</a:t>
            </a:r>
            <a:r>
              <a:rPr lang="de-DE" dirty="0"/>
              <a:t> IV</a:t>
            </a:r>
            <a:r>
              <a:rPr lang="en-US" dirty="0"/>
              <a:t>B	</a:t>
            </a:r>
            <a:r>
              <a:rPr lang="de-DE" dirty="0"/>
              <a:t>T4b		</a:t>
            </a:r>
            <a:r>
              <a:rPr lang="ru-RU" dirty="0"/>
              <a:t>любая</a:t>
            </a:r>
            <a:r>
              <a:rPr lang="de-DE" dirty="0"/>
              <a:t> N	</a:t>
            </a:r>
            <a:r>
              <a:rPr lang="ru-RU" dirty="0"/>
              <a:t>М</a:t>
            </a:r>
            <a:r>
              <a:rPr lang="en-US" dirty="0"/>
              <a:t>0</a:t>
            </a:r>
            <a:endParaRPr lang="ru-RU" dirty="0"/>
          </a:p>
          <a:p>
            <a:r>
              <a:rPr lang="ru-RU" dirty="0"/>
              <a:t>Стадия</a:t>
            </a:r>
            <a:r>
              <a:rPr lang="de-DE" dirty="0"/>
              <a:t> IVC	</a:t>
            </a:r>
            <a:r>
              <a:rPr lang="ru-RU" dirty="0"/>
              <a:t>любая Т</a:t>
            </a:r>
            <a:r>
              <a:rPr lang="en-US" dirty="0"/>
              <a:t>	</a:t>
            </a:r>
            <a:r>
              <a:rPr lang="ru-RU" dirty="0"/>
              <a:t>любая</a:t>
            </a:r>
            <a:r>
              <a:rPr lang="de-DE" dirty="0"/>
              <a:t> N	M1</a:t>
            </a:r>
            <a:endParaRPr lang="ru-RU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Стадии</a:t>
            </a:r>
            <a:r>
              <a:rPr lang="en-US" dirty="0"/>
              <a:t> (</a:t>
            </a:r>
            <a:r>
              <a:rPr lang="ru-RU" dirty="0"/>
              <a:t>продолжение)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dirty="0" err="1"/>
              <a:t>Анапластический</a:t>
            </a:r>
            <a:r>
              <a:rPr lang="ru-RU" b="1" dirty="0"/>
              <a:t> (недифференцированный) рак во всех случаях считают </a:t>
            </a:r>
            <a:r>
              <a:rPr lang="en-US" b="1" dirty="0"/>
              <a:t>IV</a:t>
            </a:r>
            <a:r>
              <a:rPr lang="ru-RU" b="1" dirty="0"/>
              <a:t> стадией заболевания</a:t>
            </a:r>
          </a:p>
          <a:p>
            <a:pPr lvl="0"/>
            <a:r>
              <a:rPr lang="ru-RU" dirty="0"/>
              <a:t>Стадия </a:t>
            </a:r>
            <a:r>
              <a:rPr lang="en-US" dirty="0"/>
              <a:t>IVA	</a:t>
            </a:r>
            <a:r>
              <a:rPr lang="ru-RU" dirty="0"/>
              <a:t>Т4а</a:t>
            </a:r>
            <a:r>
              <a:rPr lang="en-US" dirty="0"/>
              <a:t>		</a:t>
            </a:r>
            <a:r>
              <a:rPr lang="ru-RU" dirty="0"/>
              <a:t>любая </a:t>
            </a:r>
            <a:r>
              <a:rPr lang="en-US" dirty="0"/>
              <a:t>N	</a:t>
            </a:r>
            <a:r>
              <a:rPr lang="ru-RU" dirty="0"/>
              <a:t>М</a:t>
            </a:r>
            <a:r>
              <a:rPr lang="en-US" dirty="0"/>
              <a:t>0</a:t>
            </a:r>
            <a:endParaRPr lang="ru-RU" dirty="0"/>
          </a:p>
          <a:p>
            <a:pPr lvl="0"/>
            <a:r>
              <a:rPr lang="ru-RU" dirty="0"/>
              <a:t>Стадия </a:t>
            </a:r>
            <a:r>
              <a:rPr lang="en-US" dirty="0"/>
              <a:t>IVB	T</a:t>
            </a:r>
            <a:r>
              <a:rPr lang="ru-RU" dirty="0"/>
              <a:t>4</a:t>
            </a:r>
            <a:r>
              <a:rPr lang="en-US" dirty="0"/>
              <a:t>b		</a:t>
            </a:r>
            <a:r>
              <a:rPr lang="ru-RU" dirty="0"/>
              <a:t>любая </a:t>
            </a:r>
            <a:r>
              <a:rPr lang="en-US" dirty="0"/>
              <a:t>N	</a:t>
            </a:r>
            <a:r>
              <a:rPr lang="ru-RU" dirty="0"/>
              <a:t>М</a:t>
            </a:r>
            <a:r>
              <a:rPr lang="en-US" dirty="0"/>
              <a:t>0</a:t>
            </a:r>
            <a:endParaRPr lang="ru-RU" dirty="0"/>
          </a:p>
          <a:p>
            <a:r>
              <a:rPr lang="ru-RU" dirty="0"/>
              <a:t>Стадия </a:t>
            </a:r>
            <a:r>
              <a:rPr lang="en-US" dirty="0"/>
              <a:t>IVC	</a:t>
            </a:r>
            <a:r>
              <a:rPr lang="ru-RU" dirty="0"/>
              <a:t>любая Т</a:t>
            </a:r>
            <a:r>
              <a:rPr lang="en-US" dirty="0"/>
              <a:t>	</a:t>
            </a:r>
            <a:r>
              <a:rPr lang="ru-RU" dirty="0"/>
              <a:t>любая </a:t>
            </a:r>
            <a:r>
              <a:rPr lang="en-US" dirty="0"/>
              <a:t>N	M1</a:t>
            </a:r>
            <a:endParaRPr lang="ru-RU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Диагностика. </a:t>
            </a:r>
            <a:br>
              <a:rPr lang="ru-RU" dirty="0"/>
            </a:br>
            <a:r>
              <a:rPr lang="ru-RU" dirty="0"/>
              <a:t>Клиническая картина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/>
              <a:t>Жалобы</a:t>
            </a:r>
            <a:r>
              <a:rPr lang="en-US" dirty="0"/>
              <a:t>:</a:t>
            </a:r>
            <a:endParaRPr lang="ru-RU" dirty="0"/>
          </a:p>
          <a:p>
            <a:r>
              <a:rPr lang="ru-RU" dirty="0"/>
              <a:t>На ранних стадиях отсутствуют</a:t>
            </a:r>
            <a:r>
              <a:rPr lang="en-US" dirty="0"/>
              <a:t>;</a:t>
            </a:r>
            <a:endParaRPr lang="ru-RU" dirty="0"/>
          </a:p>
          <a:p>
            <a:r>
              <a:rPr lang="ru-RU" dirty="0"/>
              <a:t>Появляются по мере роста опухоли</a:t>
            </a:r>
            <a:r>
              <a:rPr lang="en-US" dirty="0"/>
              <a:t>:</a:t>
            </a:r>
            <a:r>
              <a:rPr lang="ru-RU" dirty="0"/>
              <a:t> деформация шеи, наличие безболезненного узла на шее, чувство дискомфорта, давления</a:t>
            </a:r>
            <a:r>
              <a:rPr lang="en-US" dirty="0"/>
              <a:t>;</a:t>
            </a:r>
            <a:endParaRPr lang="ru-RU" dirty="0"/>
          </a:p>
          <a:p>
            <a:r>
              <a:rPr lang="ru-RU" dirty="0"/>
              <a:t>В запущенных стадиях</a:t>
            </a:r>
            <a:r>
              <a:rPr lang="en-US" dirty="0"/>
              <a:t>:</a:t>
            </a:r>
            <a:r>
              <a:rPr lang="ru-RU" dirty="0"/>
              <a:t> охриплость голоса, одышка, дисфагия, увеличение шейных </a:t>
            </a:r>
            <a:r>
              <a:rPr lang="ru-RU" dirty="0" err="1"/>
              <a:t>лимфоузлов</a:t>
            </a:r>
            <a:r>
              <a:rPr lang="ru-RU" dirty="0"/>
              <a:t>, болевой синдром, связанный с возникновением отдаленных метастазов в легкие, кости и др. органы. 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Анамнез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ru-RU" dirty="0"/>
              <a:t>Облучение головы и шеи в прошлом</a:t>
            </a:r>
            <a:r>
              <a:rPr lang="en-US" dirty="0"/>
              <a:t>;</a:t>
            </a:r>
            <a:endParaRPr lang="ru-RU" dirty="0"/>
          </a:p>
          <a:p>
            <a:pPr lvl="0"/>
            <a:r>
              <a:rPr lang="ru-RU" dirty="0"/>
              <a:t>Работа, связанная с облучением</a:t>
            </a:r>
            <a:r>
              <a:rPr lang="en-US" dirty="0"/>
              <a:t>; </a:t>
            </a:r>
            <a:endParaRPr lang="ru-RU" dirty="0"/>
          </a:p>
          <a:p>
            <a:r>
              <a:rPr lang="ru-RU" dirty="0"/>
              <a:t>Медуллярный и папиллярный рак в семье</a:t>
            </a:r>
            <a:r>
              <a:rPr lang="en-US" dirty="0"/>
              <a:t>;</a:t>
            </a:r>
            <a:endParaRPr lang="ru-RU" dirty="0"/>
          </a:p>
          <a:p>
            <a:r>
              <a:rPr lang="ru-RU" dirty="0"/>
              <a:t>Темпы роста образования на шее</a:t>
            </a:r>
            <a:r>
              <a:rPr lang="en-US" dirty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Объективные данные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6186502" cy="4972072"/>
          </a:xfrm>
        </p:spPr>
        <p:txBody>
          <a:bodyPr>
            <a:normAutofit/>
          </a:bodyPr>
          <a:lstStyle/>
          <a:p>
            <a:r>
              <a:rPr lang="ru-RU" dirty="0"/>
              <a:t>Наличие опухолевого образования на передней поверхности шеи, его характеристики (консистенция, поверхность, </a:t>
            </a:r>
            <a:r>
              <a:rPr lang="ru-RU" dirty="0" err="1"/>
              <a:t>смещаемость</a:t>
            </a:r>
            <a:r>
              <a:rPr lang="ru-RU" dirty="0"/>
              <a:t>)</a:t>
            </a:r>
            <a:r>
              <a:rPr lang="en-US" dirty="0"/>
              <a:t>;</a:t>
            </a:r>
            <a:r>
              <a:rPr lang="ru-RU" dirty="0"/>
              <a:t> </a:t>
            </a:r>
          </a:p>
          <a:p>
            <a:pPr lvl="0"/>
            <a:r>
              <a:rPr lang="ru-RU" dirty="0"/>
              <a:t>Пальпация шейных лимфатических узлов</a:t>
            </a:r>
            <a:r>
              <a:rPr lang="en-US" dirty="0"/>
              <a:t>;</a:t>
            </a:r>
            <a:endParaRPr lang="ru-RU" dirty="0"/>
          </a:p>
          <a:p>
            <a:pPr lvl="0"/>
            <a:r>
              <a:rPr lang="ru-RU" dirty="0"/>
              <a:t>Синдром Горнера</a:t>
            </a:r>
            <a:r>
              <a:rPr lang="en-US" dirty="0"/>
              <a:t>;</a:t>
            </a:r>
            <a:r>
              <a:rPr lang="ru-RU" dirty="0"/>
              <a:t> </a:t>
            </a:r>
          </a:p>
          <a:p>
            <a:pPr lvl="0"/>
            <a:r>
              <a:rPr lang="ru-RU" dirty="0"/>
              <a:t>Изменения отдаленных органов в связи с МТС.  </a:t>
            </a:r>
          </a:p>
        </p:txBody>
      </p:sp>
      <p:pic>
        <p:nvPicPr>
          <p:cNvPr id="25602" name="Picture 2" descr="http://www.endocrinolog.ru/images/thyroid_tumo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77030" y="1781175"/>
            <a:ext cx="2381250" cy="17907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857256"/>
          </a:xfrm>
        </p:spPr>
        <p:txBody>
          <a:bodyPr>
            <a:normAutofit fontScale="90000"/>
          </a:bodyPr>
          <a:lstStyle/>
          <a:p>
            <a:r>
              <a:rPr lang="ru-RU" sz="3600" dirty="0"/>
              <a:t>Дополнительные методы исследования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71406" y="1068606"/>
          <a:ext cx="9001156" cy="5717980"/>
        </p:xfrm>
        <a:graphic>
          <a:graphicData uri="http://schemas.openxmlformats.org/drawingml/2006/table">
            <a:tbl>
              <a:tblPr/>
              <a:tblGrid>
                <a:gridCol w="30718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2932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3192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Times New Roman"/>
                        </a:rPr>
                        <a:t>Метод исследования</a:t>
                      </a:r>
                      <a:endParaRPr lang="ru-RU" sz="1200" b="1" dirty="0">
                        <a:latin typeface="Times New Roman"/>
                        <a:ea typeface="Times New Roman"/>
                      </a:endParaRPr>
                    </a:p>
                  </a:txBody>
                  <a:tcPr marL="15458" marR="154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Times New Roman"/>
                        </a:rPr>
                        <a:t>Цель</a:t>
                      </a:r>
                      <a:endParaRPr lang="ru-RU" sz="1200" b="1" dirty="0">
                        <a:latin typeface="Times New Roman"/>
                        <a:ea typeface="Times New Roman"/>
                      </a:endParaRPr>
                    </a:p>
                  </a:txBody>
                  <a:tcPr marL="15458" marR="154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766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latin typeface="Times New Roman"/>
                          <a:ea typeface="Times New Roman"/>
                        </a:rPr>
                        <a:t>Ультрасонография</a:t>
                      </a: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 шеи (УЗИ)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15458" marR="154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Оценка щитовидной железы, опухоли и лимфатических узлов шеи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15458" marR="154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38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Пункционная биопсия узла щитовидной железы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15458" marR="154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Верификация диагноза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15458" marR="154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245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Пункционная или </a:t>
                      </a:r>
                      <a:r>
                        <a:rPr lang="ru-RU" sz="1600" dirty="0" err="1">
                          <a:latin typeface="Times New Roman"/>
                          <a:ea typeface="Times New Roman"/>
                        </a:rPr>
                        <a:t>эксцизионная</a:t>
                      </a: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 биопсия лимфатического узла шеи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15458" marR="154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Верификация диагноза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15458" marR="154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7892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Рентгенография, томография шеи и</a:t>
                      </a:r>
                      <a:r>
                        <a:rPr lang="ru-RU" sz="1600" baseline="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средостения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15458" marR="154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Определение локализации и размеров опухоли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15458" marR="154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38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Рентгенография органов грудной полости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15458" marR="154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Диагностика метастазов в лёгких и лимфатических</a:t>
                      </a:r>
                      <a:r>
                        <a:rPr lang="ru-RU" sz="1200" baseline="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узлах средостения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15458" marR="154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7646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Сканирование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15458" marR="154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Диагностика медиастинальных новообразований</a:t>
                      </a:r>
                      <a:r>
                        <a:rPr lang="ru-RU" sz="1200" baseline="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щитовидной железы или</a:t>
                      </a:r>
                      <a:r>
                        <a:rPr lang="ru-RU" sz="1600" baseline="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отдалённых метастазов рака (</a:t>
                      </a:r>
                      <a:r>
                        <a:rPr lang="ru-RU" sz="1600" baseline="30000" dirty="0">
                          <a:latin typeface="Times New Roman"/>
                          <a:ea typeface="Times New Roman"/>
                        </a:rPr>
                        <a:t>99</a:t>
                      </a:r>
                      <a:r>
                        <a:rPr lang="en-US" sz="1600" baseline="30000" dirty="0">
                          <a:latin typeface="Times New Roman"/>
                          <a:ea typeface="Times New Roman"/>
                        </a:rPr>
                        <a:t>m</a:t>
                      </a: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Тс, </a:t>
                      </a:r>
                      <a:r>
                        <a:rPr lang="ru-RU" sz="1600" baseline="30000" dirty="0">
                          <a:latin typeface="Times New Roman"/>
                          <a:ea typeface="Times New Roman"/>
                        </a:rPr>
                        <a:t>123</a:t>
                      </a:r>
                      <a:r>
                        <a:rPr lang="en-US" sz="1600" dirty="0">
                          <a:latin typeface="Times New Roman"/>
                          <a:ea typeface="Times New Roman"/>
                        </a:rPr>
                        <a:t>I</a:t>
                      </a: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, </a:t>
                      </a:r>
                      <a:r>
                        <a:rPr lang="ru-RU" sz="1600" baseline="30000" dirty="0">
                          <a:latin typeface="Times New Roman"/>
                          <a:ea typeface="Times New Roman"/>
                        </a:rPr>
                        <a:t>131</a:t>
                      </a:r>
                      <a:r>
                        <a:rPr lang="en-US" sz="1600" dirty="0">
                          <a:latin typeface="Times New Roman"/>
                          <a:ea typeface="Times New Roman"/>
                        </a:rPr>
                        <a:t>I</a:t>
                      </a: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, </a:t>
                      </a:r>
                      <a:r>
                        <a:rPr lang="ru-RU" sz="1600" baseline="30000" dirty="0">
                          <a:latin typeface="Times New Roman"/>
                          <a:ea typeface="Times New Roman"/>
                        </a:rPr>
                        <a:t>201</a:t>
                      </a: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Т</a:t>
                      </a:r>
                      <a:r>
                        <a:rPr lang="en-US" sz="1600" dirty="0">
                          <a:latin typeface="Times New Roman"/>
                          <a:ea typeface="Times New Roman"/>
                        </a:rPr>
                        <a:t>I</a:t>
                      </a: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)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15458" marR="154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638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Компьютерная томография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15458" marR="154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Определение точных размеров, локализации и</a:t>
                      </a:r>
                      <a:r>
                        <a:rPr lang="ru-RU" sz="1200" baseline="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распространения опухоли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15458" marR="154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585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Ларингоскопия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15458" marR="154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Диагностика вовлечений в опухолевый процесс</a:t>
                      </a:r>
                      <a:r>
                        <a:rPr lang="ru-RU" sz="1200" baseline="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возвратного нерва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15458" marR="154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69578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Магнитно-резонансная томография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15458" marR="154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Уточнение данных о сосудистых структурах шеи и средостения. Выявление возможной инвазии пищевода, трахеи, магистральных сосудов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15458" marR="154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638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Эзофагоскопия, 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эзофагография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15458" marR="154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Диагностика инвазии пищевода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15458" marR="154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3192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Бронхоскопия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15458" marR="154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Выявление инвазии опухоли в трахею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15458" marR="154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7669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Флебография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15458" marR="154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Диагностика поражений в бассейне верхней полой вены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15458" marR="154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УЗИ щитовидной железы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143272" y="1500174"/>
            <a:ext cx="5072066" cy="5214974"/>
          </a:xfrm>
        </p:spPr>
        <p:txBody>
          <a:bodyPr>
            <a:normAutofit fontScale="85000" lnSpcReduction="20000"/>
          </a:bodyPr>
          <a:lstStyle/>
          <a:p>
            <a:r>
              <a:rPr lang="ru-RU" dirty="0"/>
              <a:t>Показания к применению</a:t>
            </a:r>
            <a:r>
              <a:rPr lang="en-US" dirty="0"/>
              <a:t>:</a:t>
            </a:r>
          </a:p>
          <a:p>
            <a:pPr lvl="1"/>
            <a:r>
              <a:rPr lang="ru-RU" dirty="0">
                <a:solidFill>
                  <a:schemeClr val="tx1"/>
                </a:solidFill>
              </a:rPr>
              <a:t>Пациенты с пальпируемыми узлами и/или увеличением ЩЖ.</a:t>
            </a:r>
          </a:p>
          <a:p>
            <a:pPr lvl="1"/>
            <a:r>
              <a:rPr lang="ru-RU" dirty="0">
                <a:solidFill>
                  <a:schemeClr val="tx1"/>
                </a:solidFill>
              </a:rPr>
              <a:t>Пациенты с семейным анамнезом РЩЖ.</a:t>
            </a:r>
          </a:p>
          <a:p>
            <a:pPr lvl="1"/>
            <a:r>
              <a:rPr lang="ru-RU" dirty="0">
                <a:solidFill>
                  <a:schemeClr val="tx1"/>
                </a:solidFill>
              </a:rPr>
              <a:t>Пациенты с синдромами множественных эндокринных неоплазий 2-го типа (МЭН 2).</a:t>
            </a:r>
          </a:p>
          <a:p>
            <a:pPr lvl="1"/>
            <a:r>
              <a:rPr lang="ru-RU" dirty="0">
                <a:solidFill>
                  <a:schemeClr val="tx1"/>
                </a:solidFill>
              </a:rPr>
              <a:t>Пациенты с облучением головы и шеи в анамнезе.</a:t>
            </a:r>
          </a:p>
          <a:p>
            <a:pPr lvl="1"/>
            <a:r>
              <a:rPr lang="ru-RU" dirty="0">
                <a:solidFill>
                  <a:schemeClr val="tx1"/>
                </a:solidFill>
              </a:rPr>
              <a:t>Пациенты с увеличенными </a:t>
            </a:r>
            <a:r>
              <a:rPr lang="ru-RU" dirty="0" err="1">
                <a:solidFill>
                  <a:schemeClr val="tx1"/>
                </a:solidFill>
              </a:rPr>
              <a:t>лимфоузлами</a:t>
            </a:r>
            <a:r>
              <a:rPr lang="ru-RU" dirty="0">
                <a:solidFill>
                  <a:schemeClr val="tx1"/>
                </a:solidFill>
              </a:rPr>
              <a:t> шеи.</a:t>
            </a:r>
          </a:p>
          <a:p>
            <a:pPr lvl="1"/>
            <a:r>
              <a:rPr lang="ru-RU" dirty="0">
                <a:solidFill>
                  <a:schemeClr val="tx1"/>
                </a:solidFill>
              </a:rPr>
              <a:t>Пациенты с неопределенными симптомами (</a:t>
            </a:r>
            <a:r>
              <a:rPr lang="ru-RU" dirty="0" err="1">
                <a:solidFill>
                  <a:schemeClr val="tx1"/>
                </a:solidFill>
              </a:rPr>
              <a:t>дисфония</a:t>
            </a:r>
            <a:r>
              <a:rPr lang="ru-RU" dirty="0">
                <a:solidFill>
                  <a:schemeClr val="tx1"/>
                </a:solidFill>
              </a:rPr>
              <a:t>, дисфагия, цервикальная боль, постоянный кашель) при отсутствии доказанных заболеваний верхних отделов дыхательного и пищеварительного тракта.</a:t>
            </a:r>
          </a:p>
        </p:txBody>
      </p:sp>
      <p:pic>
        <p:nvPicPr>
          <p:cNvPr id="59396" name="Picture 4" descr="http://oschitovidke.ru/images/medullyarnyi-rak-schitovidnoi-jelez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095507"/>
            <a:ext cx="3333750" cy="24765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http://xn----8sbaraautcw0b4e.xn--p1ai/netcat_files/Image/%D1%89%D0%B8%D1%82_%D0%B6%D0%B5%D0%BB%D0%B5%D0%B7%D0%B022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86644" y="2095509"/>
            <a:ext cx="1743075" cy="2619375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/>
              <a:t>Тонкоигольная</a:t>
            </a:r>
            <a:r>
              <a:rPr lang="ru-RU" dirty="0"/>
              <a:t> аспирационная биопсия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42886" y="1528786"/>
            <a:ext cx="7186634" cy="5257800"/>
          </a:xfrm>
        </p:spPr>
        <p:txBody>
          <a:bodyPr>
            <a:normAutofit fontScale="92500" lnSpcReduction="20000"/>
          </a:bodyPr>
          <a:lstStyle/>
          <a:p>
            <a:r>
              <a:rPr lang="ru-RU" dirty="0" err="1"/>
              <a:t>Тонкоигольная</a:t>
            </a:r>
            <a:r>
              <a:rPr lang="ru-RU" dirty="0"/>
              <a:t> аспирационная биопсия (ТАБ) ЩЖ с последующим цитологическим изучением материала является основным методом морфологической диагностики при узловом зобе.</a:t>
            </a:r>
          </a:p>
          <a:p>
            <a:r>
              <a:rPr lang="ru-RU" dirty="0"/>
              <a:t>Показаниями для ТАБ являются:</a:t>
            </a:r>
          </a:p>
          <a:p>
            <a:pPr lvl="1"/>
            <a:r>
              <a:rPr lang="ru-RU" dirty="0">
                <a:solidFill>
                  <a:schemeClr val="tx1"/>
                </a:solidFill>
              </a:rPr>
              <a:t>Пальпируемые узловые образования ЩЖ размером 1 см и более.</a:t>
            </a:r>
          </a:p>
          <a:p>
            <a:pPr lvl="1"/>
            <a:r>
              <a:rPr lang="ru-RU" dirty="0">
                <a:solidFill>
                  <a:schemeClr val="tx1"/>
                </a:solidFill>
              </a:rPr>
              <a:t>Узловые образования ЩЖ размером 1 см и более, случайно выявленные при УЗИ.</a:t>
            </a:r>
          </a:p>
          <a:p>
            <a:pPr lvl="1"/>
            <a:r>
              <a:rPr lang="ru-RU" dirty="0">
                <a:solidFill>
                  <a:schemeClr val="tx1"/>
                </a:solidFill>
              </a:rPr>
              <a:t>Образования ЩЖ менее 1 см, пальпируемые или выявленные случайно при УЗИ, при наличии характерных для РЩЖ ультразвуковых признаков.</a:t>
            </a:r>
          </a:p>
          <a:p>
            <a:pPr lvl="1"/>
            <a:r>
              <a:rPr lang="ru-RU" dirty="0">
                <a:solidFill>
                  <a:schemeClr val="tx1"/>
                </a:solidFill>
              </a:rPr>
              <a:t>Все образования ЩЖ при наличии анамнестических, клинических или лабораторных данных о высокой вероятности наличия РЩЖ.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/>
              <a:t>Сцинтиграфия</a:t>
            </a:r>
            <a:r>
              <a:rPr lang="ru-RU" dirty="0"/>
              <a:t> щитовидной железы с изотопами йода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/>
              <a:t>Сцинтиграфия</a:t>
            </a:r>
            <a:r>
              <a:rPr lang="ru-RU" dirty="0"/>
              <a:t> ЩЖ и всего тела с изотопами йода (</a:t>
            </a:r>
            <a:r>
              <a:rPr lang="ru-RU" baseline="30000" dirty="0"/>
              <a:t>131</a:t>
            </a:r>
            <a:r>
              <a:rPr lang="ru-RU" dirty="0"/>
              <a:t>I, </a:t>
            </a:r>
            <a:r>
              <a:rPr lang="ru-RU" baseline="30000" dirty="0"/>
              <a:t>123</a:t>
            </a:r>
            <a:r>
              <a:rPr lang="ru-RU" dirty="0"/>
              <a:t>I) является методом топической и радиологической диагностики метастазов дифференцированного РЩЖ и остаточной ткани ЩЖ после проведенной </a:t>
            </a:r>
            <a:r>
              <a:rPr lang="ru-RU" dirty="0" err="1"/>
              <a:t>тиреоидэктомии</a:t>
            </a:r>
            <a:r>
              <a:rPr lang="ru-RU" dirty="0"/>
              <a:t>.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Другие методы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В рамках обследования пациента с узловым зобом и РЩЖ обязательным является оценка функции ЩЖ (определение уровня ТТГ). Другие методы (рентгенография, КТ, МРТ, ПЭТ) могут использоваться для уточнения степени местного распространения опухоли и топической диагностики метастазов по индивидуальным показаниям. 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Лабораторные исследования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lvl="0"/>
            <a:r>
              <a:rPr lang="ru-RU" dirty="0"/>
              <a:t>Определение группы крови и резус-фактора.</a:t>
            </a:r>
          </a:p>
          <a:p>
            <a:pPr lvl="0"/>
            <a:r>
              <a:rPr lang="ru-RU" dirty="0"/>
              <a:t>Реакция </a:t>
            </a:r>
            <a:r>
              <a:rPr lang="ru-RU" dirty="0" err="1"/>
              <a:t>Вассермана</a:t>
            </a:r>
            <a:r>
              <a:rPr lang="ru-RU" dirty="0"/>
              <a:t>.</a:t>
            </a:r>
          </a:p>
          <a:p>
            <a:pPr lvl="0"/>
            <a:r>
              <a:rPr lang="ru-RU" dirty="0"/>
              <a:t>Определение антител к ВИЧ. </a:t>
            </a:r>
          </a:p>
          <a:p>
            <a:pPr lvl="0"/>
            <a:r>
              <a:rPr lang="ru-RU" dirty="0"/>
              <a:t>Исследование крови на австралийский антиген и гепатит С. </a:t>
            </a:r>
          </a:p>
          <a:p>
            <a:pPr lvl="0"/>
            <a:r>
              <a:rPr lang="ru-RU" dirty="0"/>
              <a:t>Общий анализ крови. </a:t>
            </a:r>
          </a:p>
          <a:p>
            <a:pPr lvl="0"/>
            <a:r>
              <a:rPr lang="ru-RU" dirty="0"/>
              <a:t>Анализ мочи общий. </a:t>
            </a:r>
          </a:p>
          <a:p>
            <a:pPr lvl="0"/>
            <a:r>
              <a:rPr lang="ru-RU" dirty="0"/>
              <a:t>Анализ крови биохимический.</a:t>
            </a:r>
          </a:p>
          <a:p>
            <a:pPr lvl="0"/>
            <a:r>
              <a:rPr lang="ru-RU" dirty="0" err="1"/>
              <a:t>Коагулограмма</a:t>
            </a:r>
            <a:r>
              <a:rPr lang="ru-RU" dirty="0"/>
              <a:t>. </a:t>
            </a:r>
          </a:p>
          <a:p>
            <a:pPr lvl="0"/>
            <a:r>
              <a:rPr lang="ru-RU" dirty="0"/>
              <a:t>Цитологическое исследование </a:t>
            </a:r>
            <a:r>
              <a:rPr lang="ru-RU" dirty="0" err="1"/>
              <a:t>пунктата</a:t>
            </a:r>
            <a:r>
              <a:rPr lang="ru-RU" dirty="0"/>
              <a:t> лимфатического узла шеи. </a:t>
            </a:r>
          </a:p>
          <a:p>
            <a:pPr lvl="0"/>
            <a:r>
              <a:rPr lang="ru-RU" dirty="0"/>
              <a:t>Срочное цитологическое исследование отпечатков с операционного материала (по показаниям). </a:t>
            </a:r>
          </a:p>
          <a:p>
            <a:pPr lvl="0"/>
            <a:r>
              <a:rPr lang="ru-RU" dirty="0"/>
              <a:t>Консультация, пересмотр стёкол цитологических препаратов. </a:t>
            </a:r>
          </a:p>
          <a:p>
            <a:pPr lvl="0"/>
            <a:r>
              <a:rPr lang="ru-RU" dirty="0"/>
              <a:t>Изготовление и патоморфологическое исследование операционного препарата срочное (по показаниям).</a:t>
            </a:r>
          </a:p>
          <a:p>
            <a:r>
              <a:rPr lang="ru-RU" dirty="0"/>
              <a:t>Консультация, пересмотр стёкол или блоков патоморфологических препаратов (у консультативных больных).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Консультация других специалистов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/>
              <a:t>Консилиум с участием хирурга, радиолога и </a:t>
            </a:r>
            <a:r>
              <a:rPr lang="ru-RU" dirty="0" err="1"/>
              <a:t>химиотерапевта</a:t>
            </a:r>
            <a:r>
              <a:rPr lang="ru-RU" dirty="0"/>
              <a:t>.</a:t>
            </a:r>
          </a:p>
          <a:p>
            <a:pPr lvl="0"/>
            <a:r>
              <a:rPr lang="ru-RU" dirty="0"/>
              <a:t>Консультация терапевта (по показаниям).</a:t>
            </a:r>
          </a:p>
          <a:p>
            <a:pPr lvl="0"/>
            <a:r>
              <a:rPr lang="ru-RU" dirty="0"/>
              <a:t>Консультация кардиолога (по показаниям).</a:t>
            </a:r>
          </a:p>
          <a:p>
            <a:r>
              <a:rPr lang="ru-RU" dirty="0"/>
              <a:t>Консультация анестезиолога.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Дифференциальная диагностика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Частота выявления рака среди узловых образования ЩЖ – 10-40% </a:t>
            </a:r>
          </a:p>
          <a:p>
            <a:r>
              <a:rPr lang="ru-RU" dirty="0"/>
              <a:t>РЩЖ необходимо дифференцировать с</a:t>
            </a:r>
            <a:r>
              <a:rPr lang="en-US" dirty="0"/>
              <a:t>:</a:t>
            </a:r>
          </a:p>
          <a:p>
            <a:pPr lvl="1"/>
            <a:r>
              <a:rPr lang="ru-RU" dirty="0"/>
              <a:t>Аденомой,</a:t>
            </a:r>
          </a:p>
          <a:p>
            <a:pPr lvl="1"/>
            <a:r>
              <a:rPr lang="ru-RU" dirty="0"/>
              <a:t>Зобом,</a:t>
            </a:r>
          </a:p>
          <a:p>
            <a:pPr lvl="1"/>
            <a:r>
              <a:rPr lang="ru-RU" dirty="0"/>
              <a:t>Хроническим </a:t>
            </a:r>
            <a:r>
              <a:rPr lang="ru-RU" dirty="0" err="1"/>
              <a:t>тиреоидитом</a:t>
            </a:r>
            <a:r>
              <a:rPr lang="ru-RU" dirty="0"/>
              <a:t>, </a:t>
            </a:r>
          </a:p>
          <a:p>
            <a:pPr lvl="1"/>
            <a:r>
              <a:rPr lang="ru-RU" dirty="0"/>
              <a:t>Метастазами злокачественных опухолей других органов в щитовидную железу.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Лечение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Лечение и наблюдение пациентов с дифференцированным РЩЖ должно проводиться в специализированных медицинских учреждениях, обладающих полноценным арсеналом средств диагностики и высококвалифицированного лечения дифференцированного РЩЖ (онкологические стационары и отделения, отделения хирургии эндокринных органов).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Хирургическое лечение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/>
              <a:t>Стандартной операцией при дифференцированном РЩЖ является </a:t>
            </a:r>
            <a:r>
              <a:rPr lang="ru-RU" b="1" dirty="0" err="1"/>
              <a:t>экстрафасциальная</a:t>
            </a:r>
            <a:r>
              <a:rPr lang="ru-RU" b="1" dirty="0"/>
              <a:t> </a:t>
            </a:r>
            <a:r>
              <a:rPr lang="ru-RU" b="1" dirty="0" err="1"/>
              <a:t>тиреоидэктомия</a:t>
            </a:r>
            <a:r>
              <a:rPr lang="ru-RU" dirty="0"/>
              <a:t>. </a:t>
            </a:r>
            <a:r>
              <a:rPr lang="ru-RU" dirty="0" err="1"/>
              <a:t>Экстрафасциальная</a:t>
            </a:r>
            <a:r>
              <a:rPr lang="ru-RU" dirty="0"/>
              <a:t> </a:t>
            </a:r>
            <a:r>
              <a:rPr lang="ru-RU" dirty="0" err="1"/>
              <a:t>тиреоидэктомия</a:t>
            </a:r>
            <a:r>
              <a:rPr lang="ru-RU" dirty="0"/>
              <a:t> снижает риск летальности и персистенции заболевания и сопряжена с минимальным риском осложнений в руках опытного хирурга.</a:t>
            </a:r>
          </a:p>
          <a:p>
            <a:r>
              <a:rPr lang="ru-RU" dirty="0"/>
              <a:t>Ситуация, когда может быть выполнена </a:t>
            </a:r>
            <a:r>
              <a:rPr lang="ru-RU" b="1" dirty="0" err="1"/>
              <a:t>экстрафасциальная</a:t>
            </a:r>
            <a:r>
              <a:rPr lang="ru-RU" b="1" dirty="0"/>
              <a:t> </a:t>
            </a:r>
            <a:r>
              <a:rPr lang="ru-RU" b="1" dirty="0" err="1"/>
              <a:t>гемитиреоидэктомия</a:t>
            </a:r>
            <a:r>
              <a:rPr lang="ru-RU" dirty="0"/>
              <a:t> — </a:t>
            </a:r>
            <a:r>
              <a:rPr lang="ru-RU" dirty="0" err="1"/>
              <a:t>солитарная</a:t>
            </a:r>
            <a:r>
              <a:rPr lang="ru-RU" dirty="0"/>
              <a:t> опухоль до 2 см (Т1), при отсутствии достоверных до- и </a:t>
            </a:r>
            <a:r>
              <a:rPr lang="ru-RU" dirty="0" err="1"/>
              <a:t>интраоперационных</a:t>
            </a:r>
            <a:r>
              <a:rPr lang="ru-RU" dirty="0"/>
              <a:t> данных о поражении регионарных лимфатических узлов и отдаленных метастазов.</a:t>
            </a:r>
          </a:p>
          <a:p>
            <a:r>
              <a:rPr lang="ru-RU" dirty="0"/>
              <a:t>Оставшаяся доля ЩЖ будет служить препятствием для возможного проведения послеоперационной терапии радиоактивным йодом и последующего наблюдения с использованием самого высокочувствительного маркера персистенции заболевания — </a:t>
            </a:r>
            <a:r>
              <a:rPr lang="ru-RU" dirty="0" err="1"/>
              <a:t>тиреоглобулина</a:t>
            </a:r>
            <a:r>
              <a:rPr lang="ru-RU" dirty="0"/>
              <a:t> (ТГ).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Хирургическое вмешательство на </a:t>
            </a:r>
            <a:r>
              <a:rPr lang="ru-RU" dirty="0" err="1"/>
              <a:t>лимфоузлах</a:t>
            </a:r>
            <a:r>
              <a:rPr lang="ru-RU" dirty="0"/>
              <a:t> шеи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/>
              <a:t>Удаление лимфатических узлов центральной зоны (VI уровень) должно быть выполнено во всех наблюдениях, где есть дооперационное подозрение о наличии метастазов этой зоны или метастазы подтверждены </a:t>
            </a:r>
            <a:r>
              <a:rPr lang="ru-RU" dirty="0" err="1"/>
              <a:t>интраоперационно</a:t>
            </a:r>
            <a:r>
              <a:rPr lang="ru-RU" dirty="0"/>
              <a:t>. </a:t>
            </a:r>
          </a:p>
          <a:p>
            <a:r>
              <a:rPr lang="ru-RU" dirty="0"/>
              <a:t>Учитывая высокую частоту метастатического поражения неизмененных по данным дооперационного обследования </a:t>
            </a:r>
            <a:r>
              <a:rPr lang="ru-RU" dirty="0" err="1"/>
              <a:t>лимфоузлов</a:t>
            </a:r>
            <a:r>
              <a:rPr lang="ru-RU" dirty="0"/>
              <a:t> центральной зоны (25— 30%), подавляющее большинство экспертов согласительной комиссии рекомендует их превентивное удаление, дополняющее вмешательство на ЩЖ.</a:t>
            </a:r>
          </a:p>
          <a:p>
            <a:r>
              <a:rPr lang="ru-RU" dirty="0"/>
              <a:t>Вмешательство на лимфатическом коллекторе II—V уровня шеи показано при доказанном их метастатическом поражении.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Оценка индивидуального прогноза после операции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/>
              <a:t>Послеоперационное определение стадии процесса необходимо для оценки индивидуального прогноза и выбора протокола дальнейшего ведения пациента.</a:t>
            </a:r>
          </a:p>
          <a:p>
            <a:r>
              <a:rPr lang="ru-RU" b="1" dirty="0"/>
              <a:t>Группа низкого риска</a:t>
            </a:r>
            <a:r>
              <a:rPr lang="ru-RU" dirty="0"/>
              <a:t> – </a:t>
            </a:r>
            <a:r>
              <a:rPr lang="ru-RU" dirty="0" err="1"/>
              <a:t>солитарная</a:t>
            </a:r>
            <a:r>
              <a:rPr lang="ru-RU" dirty="0"/>
              <a:t> опухоль Т1 (менее 2 см) N0M0 без признаков </a:t>
            </a:r>
            <a:r>
              <a:rPr lang="ru-RU" dirty="0" err="1"/>
              <a:t>экстратиреоидного</a:t>
            </a:r>
            <a:r>
              <a:rPr lang="ru-RU" dirty="0"/>
              <a:t> распространения.</a:t>
            </a:r>
          </a:p>
          <a:p>
            <a:r>
              <a:rPr lang="ru-RU" b="1" dirty="0"/>
              <a:t>Группа среднего риска</a:t>
            </a:r>
            <a:r>
              <a:rPr lang="ru-RU" dirty="0"/>
              <a:t> – T2N0M0 или первично-множественный T1N0M0.</a:t>
            </a:r>
          </a:p>
          <a:p>
            <a:r>
              <a:rPr lang="ru-RU" b="1" dirty="0"/>
              <a:t>Группа высокого риска</a:t>
            </a:r>
            <a:r>
              <a:rPr lang="ru-RU" dirty="0"/>
              <a:t> — любой ТЗ и Т4 или любой Т, N1 или </a:t>
            </a:r>
            <a:r>
              <a:rPr lang="ru-RU" dirty="0" err="1"/>
              <a:t>Ml</a:t>
            </a:r>
            <a:r>
              <a:rPr lang="ru-RU" dirty="0"/>
              <a:t>, пациенты с персистенцией РЩЖ, пациенты после паллиативных операций.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Терапия радиоактивным йодом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7686700" cy="504351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dirty="0"/>
              <a:t>Удаление остаточной </a:t>
            </a:r>
            <a:r>
              <a:rPr lang="ru-RU" dirty="0" err="1"/>
              <a:t>тиреоидной</a:t>
            </a:r>
            <a:r>
              <a:rPr lang="ru-RU" dirty="0"/>
              <a:t> ткани при помощи </a:t>
            </a:r>
            <a:r>
              <a:rPr lang="ru-RU" baseline="30000" dirty="0"/>
              <a:t>131</a:t>
            </a:r>
            <a:r>
              <a:rPr lang="ru-RU" dirty="0"/>
              <a:t>I в дальнейшем облегчает раннее выявление прогрессирования заболевания при помощи сывороточного ТГ и </a:t>
            </a:r>
            <a:r>
              <a:rPr lang="ru-RU" dirty="0" err="1"/>
              <a:t>сцинтиграфии</a:t>
            </a:r>
            <a:r>
              <a:rPr lang="ru-RU" dirty="0"/>
              <a:t> всего тела.</a:t>
            </a:r>
          </a:p>
          <a:p>
            <a:pPr marL="0" indent="0">
              <a:buNone/>
            </a:pPr>
            <a:r>
              <a:rPr lang="ru-RU" dirty="0"/>
              <a:t>Терапия </a:t>
            </a:r>
            <a:r>
              <a:rPr lang="ru-RU" baseline="30000" dirty="0"/>
              <a:t>131</a:t>
            </a:r>
            <a:r>
              <a:rPr lang="ru-RU" dirty="0"/>
              <a:t>I позволяет уничтожить микроскопические остатки опухоли, оказывая положительное влияние на прогноз.</a:t>
            </a:r>
          </a:p>
          <a:p>
            <a:pPr marL="0" indent="0">
              <a:buNone/>
            </a:pPr>
            <a:r>
              <a:rPr lang="ru-RU" dirty="0"/>
              <a:t>Показания для проведения терапии </a:t>
            </a:r>
            <a:r>
              <a:rPr lang="ru-RU" baseline="30000" dirty="0"/>
              <a:t>131</a:t>
            </a:r>
            <a:r>
              <a:rPr lang="ru-RU" dirty="0"/>
              <a:t>I складываются из послеоперационного определения стадии процесса:</a:t>
            </a:r>
          </a:p>
          <a:p>
            <a:r>
              <a:rPr lang="ru-RU" b="1" dirty="0"/>
              <a:t>Группа низкого риска:</a:t>
            </a:r>
            <a:r>
              <a:rPr lang="ru-RU" dirty="0"/>
              <a:t> послеоперационная терапия </a:t>
            </a:r>
            <a:r>
              <a:rPr lang="ru-RU" baseline="30000" dirty="0"/>
              <a:t>131</a:t>
            </a:r>
            <a:r>
              <a:rPr lang="ru-RU" dirty="0"/>
              <a:t>I не показана. Не установлено преимуществ в отношении частоты рецидива и летальности.</a:t>
            </a:r>
          </a:p>
          <a:p>
            <a:r>
              <a:rPr lang="ru-RU" b="1" dirty="0"/>
              <a:t>Группа среднего риска:</a:t>
            </a:r>
            <a:r>
              <a:rPr lang="ru-RU" dirty="0"/>
              <a:t> показания определяются индивидуально. Нет однозначного мнения, должна ли терапия </a:t>
            </a:r>
            <a:r>
              <a:rPr lang="ru-RU" baseline="30000" dirty="0"/>
              <a:t>131</a:t>
            </a:r>
            <a:r>
              <a:rPr lang="ru-RU" dirty="0"/>
              <a:t>I применяться у всех пациентов или только у тех, где есть сомнения в полном хирургическом удалении ЩЖ. </a:t>
            </a:r>
          </a:p>
          <a:p>
            <a:r>
              <a:rPr lang="ru-RU" b="1" dirty="0"/>
              <a:t>Группа высокого риска</a:t>
            </a:r>
            <a:r>
              <a:rPr lang="en-US" b="1" dirty="0"/>
              <a:t>:</a:t>
            </a:r>
            <a:r>
              <a:rPr lang="en-US" dirty="0"/>
              <a:t> </a:t>
            </a:r>
            <a:r>
              <a:rPr lang="ru-RU" dirty="0"/>
              <a:t>послеоперационная терапия </a:t>
            </a:r>
            <a:r>
              <a:rPr lang="ru-RU" baseline="30000" dirty="0"/>
              <a:t>131</a:t>
            </a:r>
            <a:r>
              <a:rPr lang="ru-RU" dirty="0"/>
              <a:t>I показана всем больным, так как достоверно уменьшает вероятность прогрессирования опухоли и увеличивает выживаемость.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/>
              <a:t>Супрессивная</a:t>
            </a:r>
            <a:r>
              <a:rPr lang="ru-RU" dirty="0"/>
              <a:t> терапия препаратами </a:t>
            </a:r>
            <a:r>
              <a:rPr lang="ru-RU" dirty="0" err="1"/>
              <a:t>тиреоидных</a:t>
            </a:r>
            <a:r>
              <a:rPr lang="ru-RU" dirty="0"/>
              <a:t> гормонов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err="1"/>
              <a:t>Супрессивная</a:t>
            </a:r>
            <a:r>
              <a:rPr lang="ru-RU" dirty="0"/>
              <a:t> терапия препаратами </a:t>
            </a:r>
            <a:r>
              <a:rPr lang="ru-RU" dirty="0" err="1"/>
              <a:t>тиреоидных</a:t>
            </a:r>
            <a:r>
              <a:rPr lang="ru-RU" dirty="0"/>
              <a:t> гормонов направлена на коррекцию послеоперационного гипотиреоза и подавление </a:t>
            </a:r>
            <a:r>
              <a:rPr lang="ru-RU" dirty="0" err="1"/>
              <a:t>ТТГ-зависимого</a:t>
            </a:r>
            <a:r>
              <a:rPr lang="ru-RU" dirty="0"/>
              <a:t> роста </a:t>
            </a:r>
            <a:r>
              <a:rPr lang="ru-RU" dirty="0" err="1"/>
              <a:t>резидуальных</a:t>
            </a:r>
            <a:r>
              <a:rPr lang="ru-RU" dirty="0"/>
              <a:t> опухолевых клеток. Препаратом выбора является </a:t>
            </a:r>
            <a:r>
              <a:rPr lang="ru-RU" dirty="0" err="1"/>
              <a:t>левотироксин</a:t>
            </a:r>
            <a:r>
              <a:rPr lang="ru-RU" dirty="0"/>
              <a:t> (L-T4 Для большинства пациентов показано достижение </a:t>
            </a:r>
            <a:r>
              <a:rPr lang="ru-RU" dirty="0" err="1"/>
              <a:t>супрессии</a:t>
            </a:r>
            <a:r>
              <a:rPr lang="ru-RU" dirty="0"/>
              <a:t> уровня ТТГ (целевое значение ТТГ&lt;0,1 </a:t>
            </a:r>
            <a:r>
              <a:rPr lang="ru-RU" dirty="0" err="1"/>
              <a:t>мЕд</a:t>
            </a:r>
            <a:r>
              <a:rPr lang="ru-RU" dirty="0"/>
              <a:t>/л).</a:t>
            </a:r>
          </a:p>
          <a:p>
            <a:r>
              <a:rPr lang="ru-RU" dirty="0"/>
              <a:t>Назначение L-T4 в виде заместительной терапии (целевое значение ТТГ - 0,5-1 </a:t>
            </a:r>
            <a:r>
              <a:rPr lang="ru-RU" dirty="0" err="1"/>
              <a:t>мЕд</a:t>
            </a:r>
            <a:r>
              <a:rPr lang="ru-RU" dirty="0"/>
              <a:t>/л) может ограничиваться следующими ситуациями:</a:t>
            </a:r>
          </a:p>
          <a:p>
            <a:pPr lvl="1"/>
            <a:r>
              <a:rPr lang="ru-RU" dirty="0">
                <a:solidFill>
                  <a:schemeClr val="tx1"/>
                </a:solidFill>
              </a:rPr>
              <a:t>группа низкого и среднего риска при подтвержденной стойкой ремиссии (клиническом излечении);</a:t>
            </a:r>
          </a:p>
          <a:p>
            <a:pPr lvl="1"/>
            <a:r>
              <a:rPr lang="ru-RU" dirty="0">
                <a:solidFill>
                  <a:schemeClr val="tx1"/>
                </a:solidFill>
              </a:rPr>
              <a:t>пожилые пациенты, пациенты с сопутствующей кардиальной патологией, даже при наличии признаков персистенции заболевания;</a:t>
            </a:r>
          </a:p>
          <a:p>
            <a:pPr lvl="1"/>
            <a:r>
              <a:rPr lang="ru-RU" dirty="0">
                <a:solidFill>
                  <a:schemeClr val="tx1"/>
                </a:solidFill>
              </a:rPr>
              <a:t>больные группы высокого риска при подтвержденной стойкой ремиссии после 3-5 лет </a:t>
            </a:r>
            <a:r>
              <a:rPr lang="ru-RU" dirty="0" err="1">
                <a:solidFill>
                  <a:schemeClr val="tx1"/>
                </a:solidFill>
              </a:rPr>
              <a:t>супрессивной</a:t>
            </a:r>
            <a:r>
              <a:rPr lang="ru-RU" dirty="0">
                <a:solidFill>
                  <a:schemeClr val="tx1"/>
                </a:solidFill>
              </a:rPr>
              <a:t> терапии.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572560" cy="1143000"/>
          </a:xfrm>
        </p:spPr>
        <p:txBody>
          <a:bodyPr>
            <a:normAutofit fontScale="90000"/>
          </a:bodyPr>
          <a:lstStyle/>
          <a:p>
            <a:r>
              <a:rPr lang="ru-RU" dirty="0" err="1"/>
              <a:t>Супрессивная</a:t>
            </a:r>
            <a:r>
              <a:rPr lang="ru-RU" dirty="0"/>
              <a:t> терапия препаратами </a:t>
            </a:r>
            <a:r>
              <a:rPr lang="ru-RU" dirty="0" err="1"/>
              <a:t>тиреоидных</a:t>
            </a:r>
            <a:r>
              <a:rPr lang="ru-RU" dirty="0"/>
              <a:t> гормонов (продолжение)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dirty="0"/>
              <a:t>Концентрацию ТТГ необходимо определять каждые 3 мес. в течение 1-го года после операции, в последующие годы - не реже 2 раз в год.</a:t>
            </a:r>
          </a:p>
          <a:p>
            <a:r>
              <a:rPr lang="ru-RU" dirty="0"/>
              <a:t>Коррекцию дозы тироксина (повышение, понижение), если она нужна, следует проводить постепенно по 25 мкг/</a:t>
            </a:r>
            <a:r>
              <a:rPr lang="ru-RU" dirty="0" err="1"/>
              <a:t>сут</a:t>
            </a:r>
            <a:r>
              <a:rPr lang="ru-RU" dirty="0"/>
              <a:t>.</a:t>
            </a:r>
          </a:p>
          <a:p>
            <a:r>
              <a:rPr lang="ru-RU" dirty="0"/>
              <a:t>Эффективность СТТ оценивают по результатам </a:t>
            </a:r>
            <a:r>
              <a:rPr lang="ru-RU" dirty="0" err="1"/>
              <a:t>радиойоддиагностики</a:t>
            </a:r>
            <a:r>
              <a:rPr lang="ru-RU" dirty="0"/>
              <a:t>, данным </a:t>
            </a:r>
            <a:r>
              <a:rPr lang="ru-RU" dirty="0" err="1"/>
              <a:t>сцинтиграфии</a:t>
            </a:r>
            <a:r>
              <a:rPr lang="ru-RU" dirty="0"/>
              <a:t>, уровню </a:t>
            </a:r>
            <a:r>
              <a:rPr lang="ru-RU" dirty="0" err="1"/>
              <a:t>тиреоглобулина</a:t>
            </a:r>
            <a:r>
              <a:rPr lang="ru-RU" dirty="0"/>
              <a:t> в крови, УЗИ шеи, рентгенографии лёгких.</a:t>
            </a:r>
          </a:p>
          <a:p>
            <a:pPr>
              <a:buNone/>
            </a:pPr>
            <a:r>
              <a:rPr lang="ru-RU" b="1" dirty="0"/>
              <a:t> </a:t>
            </a:r>
            <a:endParaRPr lang="ru-RU" dirty="0"/>
          </a:p>
          <a:p>
            <a:pPr>
              <a:buNone/>
            </a:pPr>
            <a:r>
              <a:rPr lang="ru-RU" b="1" dirty="0"/>
              <a:t>Побочные эффекты СТТ</a:t>
            </a:r>
            <a:r>
              <a:rPr lang="en-US" b="1" dirty="0"/>
              <a:t>:</a:t>
            </a:r>
            <a:endParaRPr lang="ru-RU" dirty="0"/>
          </a:p>
          <a:p>
            <a:r>
              <a:rPr lang="ru-RU" dirty="0"/>
              <a:t>Вследствие длительного применения высоких доз тироксина возможно развитие гипертиреоза, </a:t>
            </a:r>
            <a:r>
              <a:rPr lang="ru-RU" dirty="0" err="1"/>
              <a:t>остеопороза</a:t>
            </a:r>
            <a:r>
              <a:rPr lang="ru-RU" dirty="0"/>
              <a:t> и нарушение функции сердца.</a:t>
            </a:r>
          </a:p>
          <a:p>
            <a:r>
              <a:rPr lang="ru-RU" dirty="0" err="1"/>
              <a:t>Остеопороз</a:t>
            </a:r>
            <a:r>
              <a:rPr lang="ru-RU" dirty="0"/>
              <a:t>, возникающий в результате потери минеральных компонентов кости, увеличивает риск развития переломов.	</a:t>
            </a:r>
          </a:p>
          <a:p>
            <a:r>
              <a:rPr lang="ru-RU" dirty="0"/>
              <a:t>Более частое осложнение СТТ - тахикардия, гипертрофия левого желудочка при физической нагрузке, увеличение риска предсердных фибрилляций.</a:t>
            </a:r>
          </a:p>
          <a:p>
            <a:r>
              <a:rPr lang="ru-RU" dirty="0"/>
              <a:t>При возникновении указанных осложнений следует переходить на заместительную терапию.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572560" cy="1143000"/>
          </a:xfrm>
        </p:spPr>
        <p:txBody>
          <a:bodyPr>
            <a:normAutofit fontScale="90000"/>
          </a:bodyPr>
          <a:lstStyle/>
          <a:p>
            <a:r>
              <a:rPr lang="ru-RU" dirty="0" err="1"/>
              <a:t>Супрессивная</a:t>
            </a:r>
            <a:r>
              <a:rPr lang="ru-RU" dirty="0"/>
              <a:t> терапия препаратами </a:t>
            </a:r>
            <a:r>
              <a:rPr lang="ru-RU" dirty="0" err="1"/>
              <a:t>тиреоидных</a:t>
            </a:r>
            <a:r>
              <a:rPr lang="ru-RU" dirty="0"/>
              <a:t> гормонов (продолжение)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7829576" cy="4900634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b="1" dirty="0"/>
              <a:t>Продолжительность СТТ</a:t>
            </a:r>
            <a:r>
              <a:rPr lang="en-US" b="1" dirty="0"/>
              <a:t>:</a:t>
            </a:r>
            <a:endParaRPr lang="ru-RU" dirty="0"/>
          </a:p>
          <a:p>
            <a:r>
              <a:rPr lang="ru-RU" dirty="0"/>
              <a:t>Продолжительность СТТ устанавливают индивидуально с учётом морфологической особенности карциномы, её распространения, радикальности операции, возраста пациентов.</a:t>
            </a:r>
          </a:p>
          <a:p>
            <a:r>
              <a:rPr lang="ru-RU" dirty="0"/>
              <a:t>У детей, подростков, взрослых до 65 лет, больных папиллярным и фолликулярным </a:t>
            </a:r>
            <a:r>
              <a:rPr lang="ru-RU" dirty="0" err="1"/>
              <a:t>экстратиреоидным</a:t>
            </a:r>
            <a:r>
              <a:rPr lang="ru-RU" dirty="0"/>
              <a:t> раком при </a:t>
            </a:r>
            <a:r>
              <a:rPr lang="en-US" dirty="0" err="1"/>
              <a:t>pT</a:t>
            </a:r>
            <a:r>
              <a:rPr lang="ru-RU" dirty="0"/>
              <a:t>4</a:t>
            </a:r>
            <a:r>
              <a:rPr lang="en-US" dirty="0"/>
              <a:t>N</a:t>
            </a:r>
            <a:r>
              <a:rPr lang="ru-RU" dirty="0"/>
              <a:t>0-</a:t>
            </a:r>
            <a:r>
              <a:rPr lang="en-US" dirty="0" err="1"/>
              <a:t>lM</a:t>
            </a:r>
            <a:r>
              <a:rPr lang="ru-RU" dirty="0"/>
              <a:t>0-</a:t>
            </a:r>
            <a:r>
              <a:rPr lang="en-US" dirty="0"/>
              <a:t>l</a:t>
            </a:r>
            <a:r>
              <a:rPr lang="ru-RU" dirty="0"/>
              <a:t> СТТ показана пожизненно.</a:t>
            </a:r>
          </a:p>
          <a:p>
            <a:r>
              <a:rPr lang="ru-RU" dirty="0"/>
              <a:t>У больных всех возрастов при фолликулярном раке со сниженной дифференцировкой при </a:t>
            </a:r>
            <a:r>
              <a:rPr lang="en-US" dirty="0" err="1"/>
              <a:t>pTl</a:t>
            </a:r>
            <a:r>
              <a:rPr lang="ru-RU" dirty="0"/>
              <a:t>-4</a:t>
            </a:r>
            <a:r>
              <a:rPr lang="en-US" dirty="0"/>
              <a:t>N</a:t>
            </a:r>
            <a:r>
              <a:rPr lang="ru-RU" dirty="0"/>
              <a:t>0-</a:t>
            </a:r>
            <a:r>
              <a:rPr lang="en-US" dirty="0" err="1"/>
              <a:t>lM</a:t>
            </a:r>
            <a:r>
              <a:rPr lang="ru-RU" dirty="0"/>
              <a:t>0-</a:t>
            </a:r>
            <a:r>
              <a:rPr lang="en-US" dirty="0"/>
              <a:t>l</a:t>
            </a:r>
            <a:r>
              <a:rPr lang="ru-RU" dirty="0"/>
              <a:t> СТТ показана пожизненно.</a:t>
            </a:r>
          </a:p>
          <a:p>
            <a:pPr marL="0" indent="0">
              <a:buNone/>
            </a:pPr>
            <a:r>
              <a:rPr lang="ru-RU" dirty="0"/>
              <a:t>Перевод больных с СТТ на заместительную терапию тироксином может быть произведён в следующих случаях:</a:t>
            </a:r>
          </a:p>
          <a:p>
            <a:pPr lvl="0"/>
            <a:r>
              <a:rPr lang="ru-RU" dirty="0"/>
              <a:t>При </a:t>
            </a:r>
            <a:r>
              <a:rPr lang="ru-RU" dirty="0" err="1"/>
              <a:t>интратиреоидном</a:t>
            </a:r>
            <a:r>
              <a:rPr lang="ru-RU" dirty="0"/>
              <a:t> папиллярном и </a:t>
            </a:r>
            <a:r>
              <a:rPr lang="ru-RU" dirty="0" err="1"/>
              <a:t>высокодйфференцированном</a:t>
            </a:r>
            <a:r>
              <a:rPr lang="ru-RU" dirty="0"/>
              <a:t> фолликулярном раке (</a:t>
            </a:r>
            <a:r>
              <a:rPr lang="en-US" dirty="0" err="1"/>
              <a:t>pT</a:t>
            </a:r>
            <a:r>
              <a:rPr lang="ru-RU" dirty="0"/>
              <a:t>2-3</a:t>
            </a:r>
            <a:r>
              <a:rPr lang="en-US" dirty="0"/>
              <a:t>N</a:t>
            </a:r>
            <a:r>
              <a:rPr lang="ru-RU" dirty="0"/>
              <a:t>0-</a:t>
            </a:r>
            <a:r>
              <a:rPr lang="en-US" dirty="0" err="1"/>
              <a:t>lM</a:t>
            </a:r>
            <a:r>
              <a:rPr lang="ru-RU" dirty="0"/>
              <a:t>0) после радикальной операции и </a:t>
            </a:r>
            <a:r>
              <a:rPr lang="ru-RU" dirty="0" err="1"/>
              <a:t>радиойоддиагностики</a:t>
            </a:r>
            <a:r>
              <a:rPr lang="ru-RU" dirty="0"/>
              <a:t>, если в течение 15 лет не было рецидива и метастазов.</a:t>
            </a:r>
          </a:p>
          <a:p>
            <a:pPr lvl="0"/>
            <a:r>
              <a:rPr lang="ru-RU" dirty="0"/>
              <a:t>При </a:t>
            </a:r>
            <a:r>
              <a:rPr lang="ru-RU" dirty="0" err="1"/>
              <a:t>микрокарциноме</a:t>
            </a:r>
            <a:r>
              <a:rPr lang="ru-RU" dirty="0"/>
              <a:t> (</a:t>
            </a:r>
            <a:r>
              <a:rPr lang="en-US" dirty="0" err="1"/>
              <a:t>pTlaNlaMO</a:t>
            </a:r>
            <a:r>
              <a:rPr lang="ru-RU" dirty="0"/>
              <a:t>) папиллярного и высокодифференцированного фолликулярного строения, если в течение 10 лет не было рецидива и метастазов.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Послеоперационное ведение пациентов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/>
              <a:t>Наблюдение должно проводиться в течение всей жизни пациента в специализированном медицинском учреждении. Обязательной является постановка больного на онкологический учет.</a:t>
            </a:r>
          </a:p>
          <a:p>
            <a:r>
              <a:rPr lang="ru-RU" dirty="0"/>
              <a:t>Определение </a:t>
            </a:r>
            <a:r>
              <a:rPr lang="ru-RU" dirty="0" err="1"/>
              <a:t>тиреоглобулина</a:t>
            </a:r>
            <a:r>
              <a:rPr lang="ru-RU" dirty="0"/>
              <a:t> и антител к </a:t>
            </a:r>
            <a:r>
              <a:rPr lang="ru-RU" dirty="0" err="1"/>
              <a:t>тиреоглобулину</a:t>
            </a:r>
            <a:r>
              <a:rPr lang="en-US" dirty="0"/>
              <a:t>: </a:t>
            </a:r>
            <a:endParaRPr lang="ru-RU" dirty="0"/>
          </a:p>
          <a:p>
            <a:pPr lvl="1"/>
            <a:r>
              <a:rPr lang="ru-RU" dirty="0">
                <a:solidFill>
                  <a:schemeClr val="tx1"/>
                </a:solidFill>
              </a:rPr>
              <a:t>Основным методом динамического наблюдения является определение ТГ — специфического высокочувствительного маркера клеток ЩЖ, клеток папиллярного и фолликулярного РЩЖ. Его определение должно осуществляться с помощью чувствительного </a:t>
            </a:r>
            <a:r>
              <a:rPr lang="ru-RU" dirty="0" err="1">
                <a:solidFill>
                  <a:schemeClr val="tx1"/>
                </a:solidFill>
              </a:rPr>
              <a:t>иммунорадиометрического</a:t>
            </a:r>
            <a:r>
              <a:rPr lang="ru-RU" dirty="0">
                <a:solidFill>
                  <a:schemeClr val="tx1"/>
                </a:solidFill>
              </a:rPr>
              <a:t> анализа (функциональная чувствительность не менее 1,0 </a:t>
            </a:r>
            <a:r>
              <a:rPr lang="ru-RU" dirty="0" err="1">
                <a:solidFill>
                  <a:schemeClr val="tx1"/>
                </a:solidFill>
              </a:rPr>
              <a:t>нг</a:t>
            </a:r>
            <a:r>
              <a:rPr lang="ru-RU" dirty="0">
                <a:solidFill>
                  <a:schemeClr val="tx1"/>
                </a:solidFill>
              </a:rPr>
              <a:t>/мл).</a:t>
            </a:r>
          </a:p>
          <a:p>
            <a:pPr lvl="1"/>
            <a:r>
              <a:rPr lang="ru-RU" dirty="0">
                <a:solidFill>
                  <a:schemeClr val="tx1"/>
                </a:solidFill>
              </a:rPr>
              <a:t>Появление циркулирующих АТ-ТГ может рассматриваться как показатель опухолевой персистенции.</a:t>
            </a:r>
          </a:p>
          <a:p>
            <a:pPr lvl="1"/>
            <a:r>
              <a:rPr lang="ru-RU" dirty="0">
                <a:solidFill>
                  <a:schemeClr val="tx1"/>
                </a:solidFill>
              </a:rPr>
              <a:t>Стойкой ремиссией (клиническим излечением) считается состояние больного из группы низкого и среднего риска с неопределяемым уровнем ТГ и АТ-ТГ на фоне стимуляции уровня ТТГ Больные из группы высокого риска с неопределяемым стимулированным уровнем ТГ и АТ-ТГ в течение 3-5 лет должны быть переквалифицированы в группу низкого риска.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Дистанционная лучевая терапия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7758138" cy="5043510"/>
          </a:xfrm>
        </p:spPr>
        <p:txBody>
          <a:bodyPr>
            <a:normAutofit fontScale="70000" lnSpcReduction="20000"/>
          </a:bodyPr>
          <a:lstStyle/>
          <a:p>
            <a:r>
              <a:rPr lang="ru-RU" dirty="0"/>
              <a:t>Дистанционная лучевая терапия в комплексном лечении дифференцированного РЩЖ должна проводиться по строгим показаниям. Дистанционная лучевая терапия применяется при отсутствии накопления опухолевой тканью или метастазами </a:t>
            </a:r>
            <a:r>
              <a:rPr lang="ru-RU" baseline="30000" dirty="0"/>
              <a:t>131</a:t>
            </a:r>
            <a:r>
              <a:rPr lang="ru-RU" dirty="0"/>
              <a:t>I.</a:t>
            </a:r>
          </a:p>
          <a:p>
            <a:r>
              <a:rPr lang="ru-RU" dirty="0"/>
              <a:t>Показания:</a:t>
            </a:r>
          </a:p>
          <a:p>
            <a:pPr lvl="1"/>
            <a:r>
              <a:rPr lang="ru-RU" dirty="0">
                <a:solidFill>
                  <a:schemeClr val="tx1"/>
                </a:solidFill>
              </a:rPr>
              <a:t>У пациентов с остаточной опухолевой тканью ЩЖ (паллиативная операция с удалением основного массива опухоли).</a:t>
            </a:r>
          </a:p>
          <a:p>
            <a:pPr lvl="1"/>
            <a:r>
              <a:rPr lang="ru-RU" dirty="0">
                <a:solidFill>
                  <a:schemeClr val="tx1"/>
                </a:solidFill>
              </a:rPr>
              <a:t>При </a:t>
            </a:r>
            <a:r>
              <a:rPr lang="ru-RU" dirty="0" err="1">
                <a:solidFill>
                  <a:schemeClr val="tx1"/>
                </a:solidFill>
              </a:rPr>
              <a:t>местнораспространенных</a:t>
            </a:r>
            <a:r>
              <a:rPr lang="ru-RU" dirty="0">
                <a:solidFill>
                  <a:schemeClr val="tx1"/>
                </a:solidFill>
              </a:rPr>
              <a:t> опухолях, когда имела место опухолевая инвазия в соседние органы и ткани.</a:t>
            </a:r>
          </a:p>
          <a:p>
            <a:pPr lvl="1"/>
            <a:r>
              <a:rPr lang="ru-RU" dirty="0">
                <a:solidFill>
                  <a:schemeClr val="tx1"/>
                </a:solidFill>
              </a:rPr>
              <a:t>У пациентов с </a:t>
            </a:r>
            <a:r>
              <a:rPr lang="ru-RU" dirty="0" err="1">
                <a:solidFill>
                  <a:schemeClr val="tx1"/>
                </a:solidFill>
              </a:rPr>
              <a:t>нерезектабельными</a:t>
            </a:r>
            <a:r>
              <a:rPr lang="ru-RU" dirty="0">
                <a:solidFill>
                  <a:schemeClr val="tx1"/>
                </a:solidFill>
              </a:rPr>
              <a:t> отдаленными метастазами (кости, головной мозг).</a:t>
            </a:r>
          </a:p>
          <a:p>
            <a:pPr lvl="1"/>
            <a:r>
              <a:rPr lang="ru-RU" dirty="0">
                <a:solidFill>
                  <a:schemeClr val="tx1"/>
                </a:solidFill>
              </a:rPr>
              <a:t>Однозначного мнения о целесообразности применения дистанционной лучевой терапии при дифференцированном РЩЖ на сегодняшний день нет.</a:t>
            </a:r>
          </a:p>
          <a:p>
            <a:pPr lvl="1"/>
            <a:r>
              <a:rPr lang="ru-RU" dirty="0">
                <a:solidFill>
                  <a:schemeClr val="tx1"/>
                </a:solidFill>
              </a:rPr>
              <a:t>Предоперационная лучевая терапия показана у взрослых больных недифференцированным и плоскоклеточным раком щитовидной железы. </a:t>
            </a:r>
          </a:p>
          <a:p>
            <a:pPr lvl="1"/>
            <a:r>
              <a:rPr lang="ru-RU" dirty="0">
                <a:solidFill>
                  <a:schemeClr val="tx1"/>
                </a:solidFill>
              </a:rPr>
              <a:t>Послеоперационное облучение показано у больных недифференцированным и плоскоклеточным раком, если лучевая терапия в предоперационном периоде не проводилась, а оперативное лечение осуществлялось недостаточно </a:t>
            </a:r>
            <a:r>
              <a:rPr lang="ru-RU" dirty="0" err="1">
                <a:solidFill>
                  <a:schemeClr val="tx1"/>
                </a:solidFill>
              </a:rPr>
              <a:t>абластично</a:t>
            </a:r>
            <a:r>
              <a:rPr lang="ru-RU" dirty="0">
                <a:solidFill>
                  <a:schemeClr val="tx1"/>
                </a:solidFill>
              </a:rPr>
              <a:t>.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Химиотерапия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В настоящее время нет доказательств эффективности системной химиотерапии при папиллярном, фолликулярном и медуллярном раке щитовидной железы.</a:t>
            </a:r>
          </a:p>
          <a:p>
            <a:r>
              <a:rPr lang="ru-RU" dirty="0"/>
              <a:t>Лекарственное противоопухолевое лечение показано при </a:t>
            </a:r>
            <a:r>
              <a:rPr lang="ru-RU" dirty="0" err="1"/>
              <a:t>анапластическом</a:t>
            </a:r>
            <a:r>
              <a:rPr lang="ru-RU" dirty="0"/>
              <a:t> (недифференцированном) раке щитовидной железы с применением стандартных схем </a:t>
            </a:r>
            <a:r>
              <a:rPr lang="en-US" dirty="0"/>
              <a:t>CAV</a:t>
            </a:r>
            <a:r>
              <a:rPr lang="ru-RU" dirty="0"/>
              <a:t>, </a:t>
            </a:r>
            <a:r>
              <a:rPr lang="en-US" dirty="0"/>
              <a:t>BAV</a:t>
            </a:r>
            <a:r>
              <a:rPr lang="ru-RU" dirty="0"/>
              <a:t>, АВ.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Таргетная</a:t>
            </a:r>
            <a:r>
              <a:rPr lang="ru-RU" dirty="0"/>
              <a:t> терапия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9416"/>
            <a:ext cx="7686700" cy="5248584"/>
          </a:xfrm>
        </p:spPr>
        <p:txBody>
          <a:bodyPr>
            <a:normAutofit fontScale="70000" lnSpcReduction="20000"/>
          </a:bodyPr>
          <a:lstStyle/>
          <a:p>
            <a:r>
              <a:rPr lang="ru-RU" dirty="0" err="1"/>
              <a:t>Ленватиниб</a:t>
            </a:r>
            <a:r>
              <a:rPr lang="ru-RU" dirty="0"/>
              <a:t> (</a:t>
            </a:r>
            <a:r>
              <a:rPr lang="ru-RU" dirty="0" err="1"/>
              <a:t>Эй-сай</a:t>
            </a:r>
            <a:r>
              <a:rPr lang="ru-RU" dirty="0"/>
              <a:t>, Япония) </a:t>
            </a:r>
          </a:p>
          <a:p>
            <a:pPr lvl="1"/>
            <a:r>
              <a:rPr lang="ru-RU" dirty="0" err="1">
                <a:solidFill>
                  <a:schemeClr val="tx1"/>
                </a:solidFill>
              </a:rPr>
              <a:t>Пероральный</a:t>
            </a:r>
            <a:r>
              <a:rPr lang="ru-RU" dirty="0">
                <a:solidFill>
                  <a:schemeClr val="tx1"/>
                </a:solidFill>
              </a:rPr>
              <a:t> ингибитор </a:t>
            </a:r>
            <a:r>
              <a:rPr lang="ru-RU" dirty="0" err="1">
                <a:solidFill>
                  <a:schemeClr val="tx1"/>
                </a:solidFill>
              </a:rPr>
              <a:t>тирозинкиназы</a:t>
            </a:r>
            <a:r>
              <a:rPr lang="ru-RU" dirty="0">
                <a:solidFill>
                  <a:schemeClr val="tx1"/>
                </a:solidFill>
              </a:rPr>
              <a:t> рецепторов </a:t>
            </a:r>
            <a:r>
              <a:rPr lang="en-US" dirty="0">
                <a:solidFill>
                  <a:schemeClr val="tx1"/>
                </a:solidFill>
              </a:rPr>
              <a:t>VEGFR1-3, FGFR1-4, RET, KIT.</a:t>
            </a:r>
            <a:endParaRPr lang="ru-RU" dirty="0">
              <a:solidFill>
                <a:schemeClr val="tx1"/>
              </a:solidFill>
            </a:endParaRPr>
          </a:p>
          <a:p>
            <a:pPr lvl="1"/>
            <a:r>
              <a:rPr lang="ru-RU" dirty="0">
                <a:solidFill>
                  <a:schemeClr val="tx1"/>
                </a:solidFill>
              </a:rPr>
              <a:t>Препарат для лечения прогрессирующего дифференцированного рака щитовидной железы, рефрактерного к терапии радиоактивным йодом. </a:t>
            </a:r>
          </a:p>
          <a:p>
            <a:pPr lvl="1"/>
            <a:r>
              <a:rPr lang="ru-RU" dirty="0">
                <a:solidFill>
                  <a:schemeClr val="tx1"/>
                </a:solidFill>
              </a:rPr>
              <a:t>Улучшение выживаемости без прогрессирования. </a:t>
            </a:r>
          </a:p>
          <a:p>
            <a:r>
              <a:rPr lang="ru-RU" dirty="0" err="1"/>
              <a:t>Кабозантиниб</a:t>
            </a:r>
            <a:r>
              <a:rPr lang="ru-RU" dirty="0"/>
              <a:t> (</a:t>
            </a:r>
            <a:r>
              <a:rPr lang="en-US" dirty="0" err="1"/>
              <a:t>Cometriq</a:t>
            </a:r>
            <a:r>
              <a:rPr lang="en-US" dirty="0"/>
              <a:t>, </a:t>
            </a:r>
            <a:r>
              <a:rPr lang="ru-RU" dirty="0"/>
              <a:t>США</a:t>
            </a:r>
            <a:r>
              <a:rPr lang="en-US" dirty="0"/>
              <a:t>)</a:t>
            </a:r>
          </a:p>
          <a:p>
            <a:pPr lvl="1"/>
            <a:r>
              <a:rPr lang="ru-RU" dirty="0">
                <a:solidFill>
                  <a:schemeClr val="tx1"/>
                </a:solidFill>
              </a:rPr>
              <a:t>Ингибитор </a:t>
            </a:r>
            <a:r>
              <a:rPr lang="ru-RU" dirty="0" err="1">
                <a:solidFill>
                  <a:schemeClr val="tx1"/>
                </a:solidFill>
              </a:rPr>
              <a:t>киназ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en-US" dirty="0">
                <a:solidFill>
                  <a:schemeClr val="tx1"/>
                </a:solidFill>
              </a:rPr>
              <a:t>RET</a:t>
            </a:r>
            <a:r>
              <a:rPr lang="ru-RU" dirty="0">
                <a:solidFill>
                  <a:schemeClr val="tx1"/>
                </a:solidFill>
              </a:rPr>
              <a:t> и </a:t>
            </a:r>
            <a:r>
              <a:rPr lang="en-US" dirty="0">
                <a:solidFill>
                  <a:schemeClr val="tx1"/>
                </a:solidFill>
              </a:rPr>
              <a:t>MET</a:t>
            </a:r>
            <a:r>
              <a:rPr lang="ru-RU" dirty="0">
                <a:solidFill>
                  <a:schemeClr val="tx1"/>
                </a:solidFill>
              </a:rPr>
              <a:t>, </a:t>
            </a:r>
            <a:r>
              <a:rPr lang="en-US" dirty="0">
                <a:solidFill>
                  <a:schemeClr val="tx1"/>
                </a:solidFill>
              </a:rPr>
              <a:t>VEGFR-2</a:t>
            </a:r>
            <a:r>
              <a:rPr lang="ru-RU" dirty="0">
                <a:solidFill>
                  <a:schemeClr val="tx1"/>
                </a:solidFill>
              </a:rPr>
              <a:t>.</a:t>
            </a:r>
          </a:p>
          <a:p>
            <a:pPr lvl="1"/>
            <a:r>
              <a:rPr lang="ru-RU" dirty="0">
                <a:solidFill>
                  <a:schemeClr val="tx1"/>
                </a:solidFill>
              </a:rPr>
              <a:t>Улучшение выживаемости без прогрессирования больных с метастатическим медуллярным раком ЩЖ.</a:t>
            </a:r>
          </a:p>
          <a:p>
            <a:r>
              <a:rPr lang="ru-RU" dirty="0" err="1"/>
              <a:t>Сорафениб</a:t>
            </a:r>
            <a:r>
              <a:rPr lang="ru-RU" dirty="0"/>
              <a:t> (</a:t>
            </a:r>
            <a:r>
              <a:rPr lang="en-US" dirty="0" err="1"/>
              <a:t>Nexavar</a:t>
            </a:r>
            <a:r>
              <a:rPr lang="en-US" dirty="0"/>
              <a:t>, </a:t>
            </a:r>
            <a:r>
              <a:rPr lang="ru-RU" dirty="0"/>
              <a:t>Германия)</a:t>
            </a:r>
          </a:p>
          <a:p>
            <a:pPr lvl="1"/>
            <a:r>
              <a:rPr lang="ru-RU" dirty="0" err="1">
                <a:solidFill>
                  <a:schemeClr val="tx1"/>
                </a:solidFill>
              </a:rPr>
              <a:t>Мультикиназный</a:t>
            </a:r>
            <a:r>
              <a:rPr lang="ru-RU" dirty="0">
                <a:solidFill>
                  <a:schemeClr val="tx1"/>
                </a:solidFill>
              </a:rPr>
              <a:t> ингибитор </a:t>
            </a:r>
            <a:r>
              <a:rPr lang="en-US" dirty="0">
                <a:solidFill>
                  <a:schemeClr val="tx1"/>
                </a:solidFill>
              </a:rPr>
              <a:t>VEGFR-1,2,3</a:t>
            </a:r>
            <a:r>
              <a:rPr lang="ru-RU" dirty="0">
                <a:solidFill>
                  <a:schemeClr val="tx1"/>
                </a:solidFill>
              </a:rPr>
              <a:t>, </a:t>
            </a:r>
            <a:r>
              <a:rPr lang="en-US" dirty="0">
                <a:solidFill>
                  <a:schemeClr val="tx1"/>
                </a:solidFill>
              </a:rPr>
              <a:t>KIT</a:t>
            </a:r>
            <a:r>
              <a:rPr lang="ru-RU" dirty="0">
                <a:solidFill>
                  <a:schemeClr val="tx1"/>
                </a:solidFill>
              </a:rPr>
              <a:t> и</a:t>
            </a:r>
            <a:r>
              <a:rPr lang="en-US" dirty="0">
                <a:solidFill>
                  <a:schemeClr val="tx1"/>
                </a:solidFill>
              </a:rPr>
              <a:t> RET</a:t>
            </a:r>
            <a:r>
              <a:rPr lang="ru-RU" dirty="0">
                <a:solidFill>
                  <a:schemeClr val="tx1"/>
                </a:solidFill>
              </a:rPr>
              <a:t>. </a:t>
            </a:r>
          </a:p>
          <a:p>
            <a:pPr lvl="1"/>
            <a:r>
              <a:rPr lang="ru-RU" dirty="0">
                <a:solidFill>
                  <a:schemeClr val="tx1"/>
                </a:solidFill>
              </a:rPr>
              <a:t>Улучшение выживаемости без прогрессирования больных с метастатическим и </a:t>
            </a:r>
            <a:r>
              <a:rPr lang="ru-RU" dirty="0" err="1">
                <a:solidFill>
                  <a:schemeClr val="tx1"/>
                </a:solidFill>
              </a:rPr>
              <a:t>местнораспрострненным</a:t>
            </a:r>
            <a:r>
              <a:rPr lang="ru-RU" dirty="0">
                <a:solidFill>
                  <a:schemeClr val="tx1"/>
                </a:solidFill>
              </a:rPr>
              <a:t> раком щитовидной железы Улучшение выживаемости без прогрессирования (дифференцированные и недифференцированные формы) </a:t>
            </a:r>
            <a:r>
              <a:rPr lang="en-US" dirty="0">
                <a:solidFill>
                  <a:schemeClr val="tx1"/>
                </a:solidFill>
              </a:rPr>
              <a:t>[USA].</a:t>
            </a:r>
            <a:r>
              <a:rPr lang="ru-RU" dirty="0">
                <a:solidFill>
                  <a:schemeClr val="tx1"/>
                </a:solidFill>
              </a:rPr>
              <a:t> </a:t>
            </a:r>
            <a:endParaRPr lang="en-US" dirty="0">
              <a:solidFill>
                <a:schemeClr val="tx1"/>
              </a:solidFill>
            </a:endParaRPr>
          </a:p>
          <a:p>
            <a:r>
              <a:rPr lang="ru-RU" dirty="0" err="1"/>
              <a:t>Вандетаниб</a:t>
            </a:r>
            <a:r>
              <a:rPr lang="ru-RU" dirty="0"/>
              <a:t> (</a:t>
            </a:r>
            <a:r>
              <a:rPr lang="ru-RU" dirty="0" err="1"/>
              <a:t>Капрелса</a:t>
            </a:r>
            <a:r>
              <a:rPr lang="ru-RU" dirty="0"/>
              <a:t>) (</a:t>
            </a:r>
            <a:r>
              <a:rPr lang="en-US" dirty="0"/>
              <a:t>AstraZeneca, UK</a:t>
            </a:r>
            <a:r>
              <a:rPr lang="ru-RU" dirty="0"/>
              <a:t>)</a:t>
            </a:r>
          </a:p>
          <a:p>
            <a:pPr lvl="1"/>
            <a:r>
              <a:rPr lang="ru-RU" dirty="0">
                <a:solidFill>
                  <a:schemeClr val="tx1"/>
                </a:solidFill>
              </a:rPr>
              <a:t>Препарат для лечения </a:t>
            </a:r>
            <a:r>
              <a:rPr lang="ru-RU" dirty="0" err="1">
                <a:solidFill>
                  <a:schemeClr val="tx1"/>
                </a:solidFill>
              </a:rPr>
              <a:t>нерезектабельного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местнораспространенного</a:t>
            </a:r>
            <a:r>
              <a:rPr lang="ru-RU" dirty="0">
                <a:solidFill>
                  <a:schemeClr val="tx1"/>
                </a:solidFill>
              </a:rPr>
              <a:t> и метастатического медуллярного рака ЩЖ</a:t>
            </a:r>
          </a:p>
          <a:p>
            <a:pPr lvl="1"/>
            <a:r>
              <a:rPr lang="ru-RU" dirty="0">
                <a:solidFill>
                  <a:schemeClr val="tx1"/>
                </a:solidFill>
              </a:rPr>
              <a:t>Селективный ингибитор </a:t>
            </a:r>
            <a:r>
              <a:rPr lang="ru-RU" dirty="0" err="1">
                <a:solidFill>
                  <a:schemeClr val="tx1"/>
                </a:solidFill>
              </a:rPr>
              <a:t>тирозинкиназы</a:t>
            </a:r>
            <a:r>
              <a:rPr lang="ru-RU" dirty="0">
                <a:solidFill>
                  <a:schemeClr val="tx1"/>
                </a:solidFill>
              </a:rPr>
              <a:t> рецепторов </a:t>
            </a:r>
            <a:r>
              <a:rPr lang="en-US" dirty="0">
                <a:solidFill>
                  <a:schemeClr val="tx1"/>
                </a:solidFill>
              </a:rPr>
              <a:t>VEGFR, EGF, RET</a:t>
            </a:r>
            <a:r>
              <a:rPr lang="ru-RU" dirty="0">
                <a:solidFill>
                  <a:schemeClr val="tx1"/>
                </a:solidFill>
              </a:rPr>
              <a:t>.</a:t>
            </a:r>
          </a:p>
          <a:p>
            <a:pPr lvl="1"/>
            <a:r>
              <a:rPr lang="ru-RU" dirty="0">
                <a:solidFill>
                  <a:schemeClr val="tx1"/>
                </a:solidFill>
              </a:rPr>
              <a:t>Зарегистрирован </a:t>
            </a:r>
            <a:r>
              <a:rPr lang="ru-RU">
                <a:solidFill>
                  <a:schemeClr val="tx1"/>
                </a:solidFill>
              </a:rPr>
              <a:t>в России.</a:t>
            </a: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Дальнейшее ведение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Срок наблюдения:</a:t>
            </a:r>
          </a:p>
          <a:p>
            <a:pPr lvl="1"/>
            <a:r>
              <a:rPr lang="ru-RU" dirty="0"/>
              <a:t>1-й год после лечения - 1 раз в 3 мес.</a:t>
            </a:r>
          </a:p>
          <a:p>
            <a:pPr lvl="1"/>
            <a:r>
              <a:rPr lang="ru-RU" dirty="0"/>
              <a:t>2-3-й год после лечения - 1 раз в 4 мес.</a:t>
            </a:r>
          </a:p>
          <a:p>
            <a:pPr lvl="1"/>
            <a:r>
              <a:rPr lang="ru-RU" dirty="0"/>
              <a:t>4-5-й год после лечения - 1 раз в 6 мес.</a:t>
            </a:r>
          </a:p>
          <a:p>
            <a:pPr lvl="1"/>
            <a:r>
              <a:rPr lang="ru-RU" dirty="0"/>
              <a:t>6-й и последующие годы после лечения - 1 раз в год. 	Проведение ЗГТ.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Прогноз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5- и 10-летняя выживаемость составляет</a:t>
            </a:r>
            <a:r>
              <a:rPr lang="en-US" dirty="0"/>
              <a:t>:</a:t>
            </a:r>
            <a:endParaRPr lang="ru-RU" dirty="0"/>
          </a:p>
          <a:p>
            <a:r>
              <a:rPr lang="ru-RU" dirty="0"/>
              <a:t>При папиллярной </a:t>
            </a:r>
            <a:r>
              <a:rPr lang="ru-RU" dirty="0" err="1"/>
              <a:t>аденокарциноме</a:t>
            </a:r>
            <a:r>
              <a:rPr lang="ru-RU" dirty="0"/>
              <a:t> 95,3 и 94,2% соответственно</a:t>
            </a:r>
            <a:r>
              <a:rPr lang="en-US" dirty="0"/>
              <a:t>;</a:t>
            </a:r>
          </a:p>
          <a:p>
            <a:r>
              <a:rPr lang="ru-RU" dirty="0"/>
              <a:t>При фолликулярной </a:t>
            </a:r>
            <a:r>
              <a:rPr lang="ru-RU" dirty="0" err="1"/>
              <a:t>аденокарциноме</a:t>
            </a:r>
            <a:r>
              <a:rPr lang="ru-RU" dirty="0"/>
              <a:t> - 90,1 и 85,7%</a:t>
            </a:r>
            <a:r>
              <a:rPr lang="en-US" dirty="0"/>
              <a:t>;</a:t>
            </a:r>
            <a:endParaRPr lang="ru-RU" dirty="0"/>
          </a:p>
          <a:p>
            <a:r>
              <a:rPr lang="ru-RU" dirty="0"/>
              <a:t>При медуллярном раке - 87,8 и 80%; </a:t>
            </a:r>
          </a:p>
          <a:p>
            <a:r>
              <a:rPr lang="ru-RU"/>
              <a:t>При </a:t>
            </a:r>
            <a:r>
              <a:rPr lang="ru-RU" dirty="0"/>
              <a:t>недифференцированных формах опухоли никто из больных не переживает 5-летний срок.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265</TotalTime>
  <Words>3517</Words>
  <Application>Microsoft Macintosh PowerPoint</Application>
  <PresentationFormat>Экран (4:3)</PresentationFormat>
  <Paragraphs>404</Paragraphs>
  <Slides>49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49</vt:i4>
      </vt:variant>
    </vt:vector>
  </HeadingPairs>
  <TitlesOfParts>
    <vt:vector size="54" baseType="lpstr">
      <vt:lpstr>Times New Roman</vt:lpstr>
      <vt:lpstr>Trebuchet MS</vt:lpstr>
      <vt:lpstr>Wingdings</vt:lpstr>
      <vt:lpstr>Wingdings 2</vt:lpstr>
      <vt:lpstr>Изящная</vt:lpstr>
      <vt:lpstr>Рак щитовидной железы</vt:lpstr>
      <vt:lpstr>Эпидемиология</vt:lpstr>
      <vt:lpstr>Эпидемиология</vt:lpstr>
      <vt:lpstr>Эпидемиология</vt:lpstr>
      <vt:lpstr>Факторы риска</vt:lpstr>
      <vt:lpstr>Воздействие радиации</vt:lpstr>
      <vt:lpstr>Молекулярные и генетические нарушения</vt:lpstr>
      <vt:lpstr>Профилактика</vt:lpstr>
      <vt:lpstr>Гистологическая классификация</vt:lpstr>
      <vt:lpstr>Международная морфологическая классификация</vt:lpstr>
      <vt:lpstr>Папиллярный рак</vt:lpstr>
      <vt:lpstr>Фолликулярный рак</vt:lpstr>
      <vt:lpstr>Медуллярный рак (солидный рак  с амилоидозом стромы)</vt:lpstr>
      <vt:lpstr>Синдром МЭН-2</vt:lpstr>
      <vt:lpstr>Недифференцированный (анапластический) рак</vt:lpstr>
      <vt:lpstr>Плоскоклеточный рак</vt:lpstr>
      <vt:lpstr>TNМ-классификация</vt:lpstr>
      <vt:lpstr>TNМ-классификация (продолжение)</vt:lpstr>
      <vt:lpstr>На шее принято выделять 6 уровней лимфооттока:</vt:lpstr>
      <vt:lpstr>TNМ-классификация (продолжение)</vt:lpstr>
      <vt:lpstr>TNМ-классификация (продолжение)</vt:lpstr>
      <vt:lpstr>Стадии</vt:lpstr>
      <vt:lpstr>Стадии (продолжение)</vt:lpstr>
      <vt:lpstr>Стадии (продолжение)</vt:lpstr>
      <vt:lpstr>Диагностика.  Клиническая картина</vt:lpstr>
      <vt:lpstr>Анамнез</vt:lpstr>
      <vt:lpstr>Объективные данные</vt:lpstr>
      <vt:lpstr>Дополнительные методы исследования</vt:lpstr>
      <vt:lpstr>УЗИ щитовидной железы</vt:lpstr>
      <vt:lpstr>Тонкоигольная аспирационная биопсия</vt:lpstr>
      <vt:lpstr>Сцинтиграфия щитовидной железы с изотопами йода</vt:lpstr>
      <vt:lpstr>Другие методы</vt:lpstr>
      <vt:lpstr>Лабораторные исследования</vt:lpstr>
      <vt:lpstr>Консультация других специалистов</vt:lpstr>
      <vt:lpstr>Дифференциальная диагностика</vt:lpstr>
      <vt:lpstr>Лечение</vt:lpstr>
      <vt:lpstr>Хирургическое лечение</vt:lpstr>
      <vt:lpstr>Хирургическое вмешательство на лимфоузлах шеи</vt:lpstr>
      <vt:lpstr>Оценка индивидуального прогноза после операции</vt:lpstr>
      <vt:lpstr>Терапия радиоактивным йодом</vt:lpstr>
      <vt:lpstr>Супрессивная терапия препаратами тиреоидных гормонов</vt:lpstr>
      <vt:lpstr>Супрессивная терапия препаратами тиреоидных гормонов (продолжение)</vt:lpstr>
      <vt:lpstr>Супрессивная терапия препаратами тиреоидных гормонов (продолжение)</vt:lpstr>
      <vt:lpstr>Послеоперационное ведение пациентов</vt:lpstr>
      <vt:lpstr>Дистанционная лучевая терапия</vt:lpstr>
      <vt:lpstr>Химиотерапия</vt:lpstr>
      <vt:lpstr>Таргетная терапия</vt:lpstr>
      <vt:lpstr>Дальнейшее ведение</vt:lpstr>
      <vt:lpstr>Прогноз</vt:lpstr>
    </vt:vector>
  </TitlesOfParts>
  <Company>CtrlSoft</Company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Рак щитовидной железы</dc:title>
  <dc:creator>skyriding</dc:creator>
  <cp:lastModifiedBy>Ольга Ткачук</cp:lastModifiedBy>
  <cp:revision>72</cp:revision>
  <dcterms:created xsi:type="dcterms:W3CDTF">2014-10-18T07:35:09Z</dcterms:created>
  <dcterms:modified xsi:type="dcterms:W3CDTF">2020-04-12T23:40:36Z</dcterms:modified>
</cp:coreProperties>
</file>