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57" r:id="rId4"/>
    <p:sldId id="261" r:id="rId5"/>
    <p:sldId id="273" r:id="rId6"/>
    <p:sldId id="258" r:id="rId7"/>
    <p:sldId id="275" r:id="rId8"/>
    <p:sldId id="259" r:id="rId9"/>
    <p:sldId id="276" r:id="rId10"/>
    <p:sldId id="260" r:id="rId11"/>
    <p:sldId id="274" r:id="rId12"/>
    <p:sldId id="262" r:id="rId13"/>
    <p:sldId id="263" r:id="rId14"/>
    <p:sldId id="277" r:id="rId15"/>
    <p:sldId id="264" r:id="rId16"/>
    <p:sldId id="278" r:id="rId17"/>
    <p:sldId id="265" r:id="rId18"/>
    <p:sldId id="266" r:id="rId19"/>
    <p:sldId id="267" r:id="rId20"/>
    <p:sldId id="268" r:id="rId21"/>
    <p:sldId id="279" r:id="rId22"/>
    <p:sldId id="269" r:id="rId23"/>
    <p:sldId id="270" r:id="rId24"/>
    <p:sldId id="271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241688D-500F-4494-AFDF-374C2174322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FC220D9-C565-45D7-822C-DC49222D84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76672"/>
            <a:ext cx="8208912" cy="2232248"/>
          </a:xfrm>
        </p:spPr>
        <p:txBody>
          <a:bodyPr/>
          <a:lstStyle/>
          <a:p>
            <a:pPr algn="ctr"/>
            <a:r>
              <a:rPr lang="ru-RU" dirty="0" smtClean="0"/>
              <a:t>Нарушение кишечной проходимости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7904" y="4661390"/>
            <a:ext cx="4968552" cy="219224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08456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241223/pub_5a89842e8139ba0d23cf4a1d_5a89846348c85e4702616b04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5951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476672"/>
            <a:ext cx="8183880" cy="5400600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Кише́чная</a:t>
            </a:r>
            <a:r>
              <a:rPr lang="ru-RU" b="1" dirty="0"/>
              <a:t> </a:t>
            </a:r>
            <a:r>
              <a:rPr lang="ru-RU" b="1" dirty="0" err="1"/>
              <a:t>непроходи́мость</a:t>
            </a:r>
            <a:r>
              <a:rPr lang="ru-RU" dirty="0"/>
              <a:t> — это синдром, характеризующийся частичным или полным нарушением продвижения содержимого по пищеварительному тракту и обусловленный механическим препятствием или нарушением двигательной функции кишечника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1026" name="Picture 2" descr="https://avatars.mds.yandex.net/get-zen_doc/61319/pub_5a89842e8139ba0d23cf4a1d_5a89846300b3ddc019b7faba/scale_2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5024"/>
            <a:ext cx="835292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00514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Классификация кишечной непроходимости</a:t>
            </a:r>
          </a:p>
          <a:p>
            <a:pPr marL="0" indent="0">
              <a:buNone/>
            </a:pPr>
            <a:r>
              <a:rPr lang="ru-RU" b="1" dirty="0"/>
              <a:t>По </a:t>
            </a:r>
            <a:r>
              <a:rPr lang="ru-RU" b="1" dirty="0" smtClean="0"/>
              <a:t>морфологическим признакам: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900" dirty="0" smtClean="0">
                <a:solidFill>
                  <a:prstClr val="black"/>
                </a:solidFill>
              </a:rPr>
              <a:t>1) Механическая:</a:t>
            </a:r>
            <a:endParaRPr lang="ru-RU" sz="2900" dirty="0">
              <a:solidFill>
                <a:prstClr val="black"/>
              </a:solidFill>
            </a:endParaRPr>
          </a:p>
          <a:p>
            <a:pPr lvl="0">
              <a:buClr>
                <a:srgbClr val="D16349"/>
              </a:buClr>
            </a:pPr>
            <a:r>
              <a:rPr lang="ru-RU" sz="2900" dirty="0" err="1">
                <a:solidFill>
                  <a:prstClr val="black"/>
                </a:solidFill>
              </a:rPr>
              <a:t>Странгуляционная</a:t>
            </a:r>
            <a:r>
              <a:rPr lang="ru-RU" sz="2900" dirty="0">
                <a:solidFill>
                  <a:prstClr val="black"/>
                </a:solidFill>
              </a:rPr>
              <a:t> кишечная непроходимость (лат. </a:t>
            </a:r>
            <a:r>
              <a:rPr lang="ru-RU" sz="2900" dirty="0" err="1">
                <a:solidFill>
                  <a:prstClr val="black"/>
                </a:solidFill>
              </a:rPr>
              <a:t>strangulatio</a:t>
            </a:r>
            <a:r>
              <a:rPr lang="ru-RU" sz="2900" dirty="0">
                <a:solidFill>
                  <a:prstClr val="black"/>
                </a:solidFill>
              </a:rPr>
              <a:t> — «удушение»)</a:t>
            </a:r>
          </a:p>
          <a:p>
            <a:pPr lvl="0">
              <a:buClr>
                <a:srgbClr val="D16349"/>
              </a:buClr>
            </a:pPr>
            <a:r>
              <a:rPr lang="ru-RU" sz="2900" dirty="0" err="1">
                <a:solidFill>
                  <a:prstClr val="black"/>
                </a:solidFill>
              </a:rPr>
              <a:t>Обтурационная</a:t>
            </a:r>
            <a:r>
              <a:rPr lang="ru-RU" sz="2900" dirty="0">
                <a:solidFill>
                  <a:prstClr val="black"/>
                </a:solidFill>
              </a:rPr>
              <a:t> кишечная непроходимость (лат. </a:t>
            </a:r>
            <a:r>
              <a:rPr lang="ru-RU" sz="2900" dirty="0" err="1">
                <a:solidFill>
                  <a:prstClr val="black"/>
                </a:solidFill>
              </a:rPr>
              <a:t>obturatio</a:t>
            </a:r>
            <a:r>
              <a:rPr lang="ru-RU" sz="2900" dirty="0">
                <a:solidFill>
                  <a:prstClr val="black"/>
                </a:solidFill>
              </a:rPr>
              <a:t> — «закупорка»)</a:t>
            </a:r>
          </a:p>
          <a:p>
            <a:pPr lvl="0">
              <a:buClr>
                <a:srgbClr val="D16349"/>
              </a:buClr>
            </a:pPr>
            <a:r>
              <a:rPr lang="ru-RU" sz="2900" dirty="0">
                <a:solidFill>
                  <a:prstClr val="black"/>
                </a:solidFill>
              </a:rPr>
              <a:t>Смешанная непроходимость </a:t>
            </a:r>
            <a:r>
              <a:rPr lang="ru-RU" sz="2900" dirty="0" smtClean="0">
                <a:solidFill>
                  <a:prstClr val="black"/>
                </a:solidFill>
              </a:rPr>
              <a:t>кишечника</a:t>
            </a:r>
            <a:endParaRPr lang="ru-RU" sz="2900" dirty="0"/>
          </a:p>
          <a:p>
            <a:pPr marL="0" indent="0">
              <a:buNone/>
            </a:pPr>
            <a:r>
              <a:rPr lang="ru-RU" sz="2900" dirty="0" smtClean="0"/>
              <a:t>2)  Динамическая:</a:t>
            </a:r>
          </a:p>
          <a:p>
            <a:r>
              <a:rPr lang="ru-RU" sz="2900" dirty="0" smtClean="0"/>
              <a:t>Паралитическая </a:t>
            </a:r>
            <a:r>
              <a:rPr lang="ru-RU" sz="2900" dirty="0"/>
              <a:t>кишечная непроходимость (в результате снижения тонуса </a:t>
            </a:r>
            <a:r>
              <a:rPr lang="ru-RU" sz="2900" dirty="0" err="1"/>
              <a:t>миоцитов</a:t>
            </a:r>
            <a:r>
              <a:rPr lang="ru-RU" sz="2900" dirty="0"/>
              <a:t> кишечника);</a:t>
            </a:r>
          </a:p>
          <a:p>
            <a:r>
              <a:rPr lang="ru-RU" sz="2900" dirty="0"/>
              <a:t>Спастическая кишечная непроходимость (в результате повышения тонуса</a:t>
            </a:r>
            <a:r>
              <a:rPr lang="ru-RU" sz="2900" dirty="0" smtClean="0"/>
              <a:t>);</a:t>
            </a:r>
          </a:p>
          <a:p>
            <a:pPr marL="0" indent="0">
              <a:buNone/>
            </a:pPr>
            <a:r>
              <a:rPr lang="ru-RU" sz="2900" dirty="0" smtClean="0"/>
              <a:t>3) Тромбоэмболическая</a:t>
            </a:r>
            <a:endParaRPr lang="ru-RU" sz="2900" dirty="0"/>
          </a:p>
          <a:p>
            <a:pPr marL="0" indent="0">
              <a:buNone/>
            </a:pPr>
            <a:r>
              <a:rPr lang="ru-RU" sz="2900" b="1" dirty="0" smtClean="0"/>
              <a:t>По </a:t>
            </a:r>
            <a:r>
              <a:rPr lang="ru-RU" sz="2900" b="1" dirty="0"/>
              <a:t>клиническому течению: </a:t>
            </a:r>
            <a:r>
              <a:rPr lang="ru-RU" sz="2900" dirty="0"/>
              <a:t>острая и хроническая;</a:t>
            </a:r>
          </a:p>
          <a:p>
            <a:pPr marL="0" indent="0">
              <a:buNone/>
            </a:pPr>
            <a:r>
              <a:rPr lang="ru-RU" sz="2900" b="1" dirty="0" smtClean="0"/>
              <a:t>По </a:t>
            </a:r>
            <a:r>
              <a:rPr lang="ru-RU" sz="2900" b="1" dirty="0"/>
              <a:t>уровню непроходимости: </a:t>
            </a:r>
            <a:endParaRPr lang="ru-RU" sz="2900" b="1" dirty="0" smtClean="0"/>
          </a:p>
          <a:p>
            <a:r>
              <a:rPr lang="ru-RU" sz="2900" dirty="0" smtClean="0"/>
              <a:t>высокая </a:t>
            </a:r>
            <a:r>
              <a:rPr lang="ru-RU" sz="2900" dirty="0"/>
              <a:t>(тонкокишечная, </a:t>
            </a:r>
            <a:r>
              <a:rPr lang="ru-RU" sz="2900" dirty="0" err="1"/>
              <a:t>дистальнее</a:t>
            </a:r>
            <a:r>
              <a:rPr lang="ru-RU" sz="2900" dirty="0"/>
              <a:t> связки </a:t>
            </a:r>
            <a:r>
              <a:rPr lang="ru-RU" sz="2900" dirty="0" err="1"/>
              <a:t>Трейца</a:t>
            </a:r>
            <a:r>
              <a:rPr lang="ru-RU" sz="2900" dirty="0"/>
              <a:t> до </a:t>
            </a:r>
            <a:r>
              <a:rPr lang="ru-RU" sz="2900" dirty="0" err="1"/>
              <a:t>баугиниевой</a:t>
            </a:r>
            <a:r>
              <a:rPr lang="ru-RU" sz="2900" dirty="0"/>
              <a:t> </a:t>
            </a:r>
            <a:r>
              <a:rPr lang="ru-RU" sz="2900" dirty="0" smtClean="0"/>
              <a:t>заслонки)</a:t>
            </a:r>
          </a:p>
          <a:p>
            <a:r>
              <a:rPr lang="ru-RU" sz="2900" dirty="0" smtClean="0"/>
              <a:t>низкая </a:t>
            </a:r>
            <a:r>
              <a:rPr lang="ru-RU" sz="2900" dirty="0"/>
              <a:t>(толстокишечная, </a:t>
            </a:r>
            <a:r>
              <a:rPr lang="ru-RU" sz="2900" dirty="0" err="1"/>
              <a:t>дистальнее</a:t>
            </a:r>
            <a:r>
              <a:rPr lang="ru-RU" sz="2900" dirty="0"/>
              <a:t> </a:t>
            </a:r>
            <a:r>
              <a:rPr lang="ru-RU" sz="2900" dirty="0" err="1"/>
              <a:t>баугиниевой</a:t>
            </a:r>
            <a:r>
              <a:rPr lang="ru-RU" sz="2900" dirty="0"/>
              <a:t> заслонки);</a:t>
            </a:r>
          </a:p>
          <a:p>
            <a:pPr marL="0" indent="0">
              <a:buNone/>
            </a:pPr>
            <a:r>
              <a:rPr lang="ru-RU" sz="2900" b="1" dirty="0" smtClean="0"/>
              <a:t>По </a:t>
            </a:r>
            <a:r>
              <a:rPr lang="ru-RU" sz="2900" b="1" dirty="0"/>
              <a:t>пассажу химуса: </a:t>
            </a:r>
            <a:r>
              <a:rPr lang="ru-RU" sz="2900" dirty="0"/>
              <a:t>полная и частичная;</a:t>
            </a:r>
          </a:p>
          <a:p>
            <a:pPr marL="0" indent="0">
              <a:buNone/>
            </a:pPr>
            <a:r>
              <a:rPr lang="ru-RU" sz="2900" b="1" dirty="0" smtClean="0"/>
              <a:t>По </a:t>
            </a:r>
            <a:r>
              <a:rPr lang="ru-RU" sz="2900" b="1" dirty="0"/>
              <a:t>происхождению: </a:t>
            </a:r>
            <a:r>
              <a:rPr lang="ru-RU" sz="2900" dirty="0"/>
              <a:t>врождённая и приобретённая.</a:t>
            </a:r>
          </a:p>
        </p:txBody>
      </p:sp>
    </p:spTree>
    <p:extLst>
      <p:ext uri="{BB962C8B-B14F-4D97-AF65-F5344CB8AC3E}">
        <p14:creationId xmlns:p14="http://schemas.microsoft.com/office/powerpoint/2010/main" xmlns="" val="1191748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Ð¾ÑÑÑÐ°Ñ ÐºÐ¸ÑÐµÑÐ½Ð°Ñ Ð½ÐµÐ¿ÑÐ¾ÑÐ¾Ð´Ð¸Ð¼Ð¾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717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749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/>
              <a:t>Этиология механической кишечной непроходимости</a:t>
            </a:r>
          </a:p>
          <a:p>
            <a:pPr marL="0" indent="0">
              <a:buNone/>
            </a:pPr>
            <a:r>
              <a:rPr lang="ru-RU" dirty="0" smtClean="0"/>
              <a:t>1) Внекишечное сдавление кишки:</a:t>
            </a:r>
          </a:p>
          <a:p>
            <a:r>
              <a:rPr lang="ru-RU" dirty="0" smtClean="0"/>
              <a:t>Спайки брюшной полости</a:t>
            </a:r>
          </a:p>
          <a:p>
            <a:r>
              <a:rPr lang="ru-RU" dirty="0" smtClean="0"/>
              <a:t>Грыжи</a:t>
            </a:r>
          </a:p>
          <a:p>
            <a:pPr marL="0" indent="0">
              <a:buNone/>
            </a:pPr>
            <a:r>
              <a:rPr lang="ru-RU" dirty="0" smtClean="0"/>
              <a:t>2) Внутреннее сдавление кишки:</a:t>
            </a:r>
          </a:p>
          <a:p>
            <a:r>
              <a:rPr lang="ru-RU" dirty="0" err="1" smtClean="0"/>
              <a:t>Дивертикулез</a:t>
            </a:r>
            <a:endParaRPr lang="ru-RU" dirty="0" smtClean="0"/>
          </a:p>
          <a:p>
            <a:r>
              <a:rPr lang="ru-RU" dirty="0" smtClean="0"/>
              <a:t>Опухоли различной природы</a:t>
            </a:r>
          </a:p>
          <a:p>
            <a:r>
              <a:rPr lang="ru-RU" dirty="0" err="1" smtClean="0"/>
              <a:t>Регионарльный</a:t>
            </a:r>
            <a:r>
              <a:rPr lang="ru-RU" dirty="0" smtClean="0"/>
              <a:t> энтерит</a:t>
            </a:r>
          </a:p>
          <a:p>
            <a:pPr marL="0" indent="0">
              <a:buNone/>
            </a:pPr>
            <a:r>
              <a:rPr lang="ru-RU" dirty="0" smtClean="0"/>
              <a:t>3) </a:t>
            </a:r>
            <a:r>
              <a:rPr lang="ru-RU" dirty="0" err="1" smtClean="0"/>
              <a:t>Обтурация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Обтурация</a:t>
            </a:r>
            <a:r>
              <a:rPr lang="ru-RU" dirty="0" smtClean="0"/>
              <a:t> желчными камнями/каловыми камнями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63927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Ð°ÑÑÐ¸Ð½ÐºÐ¸ Ð¿Ð¾ Ð·Ð°Ð¿ÑÐ¾ÑÑ Ð¾ÑÑÑÐ°Ñ ÐºÐ¸ÑÐµÑÐ½Ð°Ñ Ð½ÐµÐ¿ÑÐ¾ÑÐ¾Ð´Ð¸Ð¼Ð¾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3777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b="1" dirty="0"/>
              <a:t>Механическая </a:t>
            </a:r>
            <a:r>
              <a:rPr lang="ru-RU" b="1" dirty="0" err="1" smtClean="0"/>
              <a:t>обтурационная</a:t>
            </a:r>
            <a:r>
              <a:rPr lang="ru-RU" b="1" dirty="0" smtClean="0"/>
              <a:t> кишечная непроходимость</a:t>
            </a:r>
          </a:p>
          <a:p>
            <a:pPr marL="0" indent="0">
              <a:buNone/>
            </a:pPr>
            <a:r>
              <a:rPr lang="ru-RU" dirty="0" smtClean="0"/>
              <a:t>Особенность данной непроходимости заключается в том, что просвет кишки в данном случае закрыт, но кровообращение в ее стенке первоначально не нарушено. Данный вид кишечной непроходимости можно отнести к первой стадии развития дальнейшего патологического процесса, так как затруднение диагностики и запоздалое обнаружение ОКН может привести к развитии </a:t>
            </a:r>
            <a:r>
              <a:rPr lang="ru-RU" b="1" dirty="0" err="1" smtClean="0"/>
              <a:t>странгуляционной</a:t>
            </a:r>
            <a:r>
              <a:rPr lang="ru-RU" dirty="0" smtClean="0"/>
              <a:t> непроходимости.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11433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°ÑÑÐ¸Ð½ÐºÐ¸ Ð¿Ð¾ Ð·Ð°Ð¿ÑÐ¾ÑÑ Ð¾ÑÑÑÐ°Ñ ÐºÐ¸ÑÐµÑÐ½Ð°Ñ Ð½ÐµÐ¿ÑÐ¾ÑÐ¾Ð´Ð¸Ð¼Ð¾ÑÑÑ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384" y="0"/>
            <a:ext cx="9144000" cy="686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3379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749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М</a:t>
            </a:r>
            <a:r>
              <a:rPr lang="ru-RU" b="1" dirty="0" smtClean="0"/>
              <a:t>еханическая </a:t>
            </a:r>
            <a:r>
              <a:rPr lang="ru-RU" b="1" dirty="0" err="1" smtClean="0"/>
              <a:t>странгуляционная</a:t>
            </a:r>
            <a:r>
              <a:rPr lang="ru-RU" b="1" dirty="0" smtClean="0"/>
              <a:t> кишечная непроходимость</a:t>
            </a:r>
          </a:p>
          <a:p>
            <a:pPr marL="0" indent="0">
              <a:buNone/>
            </a:pPr>
            <a:r>
              <a:rPr lang="ru-RU" dirty="0" smtClean="0"/>
              <a:t>При </a:t>
            </a:r>
            <a:r>
              <a:rPr lang="ru-RU" dirty="0" err="1" smtClean="0"/>
              <a:t>странгуляционной</a:t>
            </a:r>
            <a:r>
              <a:rPr lang="ru-RU" dirty="0" smtClean="0"/>
              <a:t> непроходимости, наряду с обструкцией просвета кишечника, происходит сдавление сосудов и нервов брыжейки, что ведет к нарушению микроциркуляции в данной области кишки и последующему развитию некроза.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7367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Ð°ÑÑÐ¸Ð½ÐºÐ¸ Ð¿Ð¾ Ð·Ð°Ð¿ÑÐ¾ÑÑ Ð¾ÑÑÑÐ°Ñ ÐºÐ¸ÑÐµÑÐ½Ð°Ñ Ð½ÐµÐ¿ÑÐ¾ÑÐ¾Ð´Ð¸Ð¼Ð¾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3462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Этиология </a:t>
            </a:r>
            <a:r>
              <a:rPr lang="ru-RU" b="1" dirty="0" smtClean="0"/>
              <a:t>динамической </a:t>
            </a:r>
            <a:r>
              <a:rPr lang="ru-RU" b="1" dirty="0"/>
              <a:t>кишечной </a:t>
            </a:r>
            <a:r>
              <a:rPr lang="ru-RU" b="1" dirty="0" smtClean="0"/>
              <a:t>непроходимости</a:t>
            </a:r>
          </a:p>
          <a:p>
            <a:pPr marL="0" indent="0">
              <a:buNone/>
            </a:pPr>
            <a:r>
              <a:rPr lang="ru-RU" b="1" dirty="0" smtClean="0"/>
              <a:t>Спастическая кишечная непроходимость </a:t>
            </a:r>
            <a:r>
              <a:rPr lang="ru-RU" dirty="0" smtClean="0"/>
              <a:t>возникает при спазме гладких мышц кишечника, что может наблюдаться при отравлении солями тяжелых металлов, поражениях головного и спинного мозга, заболеваниях желчных путей и других органов брюшной полости.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93049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0290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Чаще всего возникает </a:t>
            </a:r>
            <a:r>
              <a:rPr lang="ru-RU" b="1" dirty="0"/>
              <a:t>паралитическая непроходимость</a:t>
            </a:r>
            <a:r>
              <a:rPr lang="ru-RU" dirty="0"/>
              <a:t>, развивающаяся в результате травмы (в том числе операционной), метаболических расстройств (</a:t>
            </a:r>
            <a:r>
              <a:rPr lang="ru-RU" dirty="0" err="1" smtClean="0"/>
              <a:t>гипокалиемия</a:t>
            </a:r>
            <a:r>
              <a:rPr lang="ru-RU" dirty="0"/>
              <a:t>), перитонита</a:t>
            </a:r>
            <a:r>
              <a:rPr lang="ru-RU" dirty="0" smtClean="0"/>
              <a:t>. Она характеризуется резким ослаблением перистальтики вплоть до полного ее прекращения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79651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801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52120" y="476672"/>
            <a:ext cx="30963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Слепая кишка перекрутилась вокруг своей брыжейки, превратившись в расширенное "кофейное зерно", выступающее в сторону левого верхнего квадранта.</a:t>
            </a:r>
          </a:p>
        </p:txBody>
      </p:sp>
    </p:spTree>
    <p:extLst>
      <p:ext uri="{BB962C8B-B14F-4D97-AF65-F5344CB8AC3E}">
        <p14:creationId xmlns:p14="http://schemas.microsoft.com/office/powerpoint/2010/main" xmlns="" val="3768112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0290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Тромбоэмболическая кишечная непроходимость</a:t>
            </a:r>
          </a:p>
          <a:p>
            <a:pPr marL="0" indent="0">
              <a:buNone/>
            </a:pPr>
            <a:r>
              <a:rPr lang="ru-RU" dirty="0" smtClean="0"/>
              <a:t>Развивается в результате нарушения кровообращения в кишечной стенке при тромбозе(эмболии) или параличе ее сосудов. Может быть проявлением выраженного атеросклероза, сердечной недостаточности и </a:t>
            </a:r>
            <a:r>
              <a:rPr lang="ru-RU" dirty="0" err="1" smtClean="0"/>
              <a:t>тд</a:t>
            </a:r>
            <a:r>
              <a:rPr lang="ru-RU" dirty="0" smtClean="0"/>
              <a:t>. Длительный тромбоз кишечных(брыжеечных) сосудов ведет к нарушению микроциркуляции и, как правило, к некрозу кишки.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1047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681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8144" y="476672"/>
            <a:ext cx="29523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Заворот - это перекручивание толстого кишечника вокруг своей оси, иногда приводящее к ущемлению с ишемией и некрозом. В некоторых случаях, перекручивание может устранить </a:t>
            </a:r>
            <a:r>
              <a:rPr lang="ru-RU" sz="2000" dirty="0" err="1"/>
              <a:t>неинвазивным</a:t>
            </a:r>
            <a:r>
              <a:rPr lang="ru-RU" sz="2000" dirty="0"/>
              <a:t> способом с помощью эндоскопа.</a:t>
            </a:r>
          </a:p>
        </p:txBody>
      </p:sp>
    </p:spTree>
    <p:extLst>
      <p:ext uri="{BB962C8B-B14F-4D97-AF65-F5344CB8AC3E}">
        <p14:creationId xmlns:p14="http://schemas.microsoft.com/office/powerpoint/2010/main" xmlns="" val="669405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352928" cy="59766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dirty="0" smtClean="0"/>
              <a:t>Патогенез кишечной непроходимости</a:t>
            </a:r>
          </a:p>
          <a:p>
            <a:pPr marL="0" indent="0">
              <a:buNone/>
            </a:pPr>
            <a:r>
              <a:rPr lang="ru-RU" sz="1800" b="1" dirty="0" smtClean="0"/>
              <a:t>Гуморальные нарушения:</a:t>
            </a:r>
          </a:p>
          <a:p>
            <a:pPr marL="0" indent="0">
              <a:buNone/>
            </a:pPr>
            <a:r>
              <a:rPr lang="ru-RU" sz="1800" dirty="0" smtClean="0"/>
              <a:t>в условиях неликвидированной непроходимости потери жидкости в течение суток могут достигать 4,0 л и более. Это ведёт к </a:t>
            </a:r>
            <a:r>
              <a:rPr lang="ru-RU" sz="1800" dirty="0" err="1" smtClean="0"/>
              <a:t>гиповолемии</a:t>
            </a:r>
            <a:r>
              <a:rPr lang="ru-RU" sz="1800" dirty="0" smtClean="0"/>
              <a:t> и дегидратации тканей, </a:t>
            </a:r>
            <a:r>
              <a:rPr lang="ru-RU" sz="1800" dirty="0" err="1" smtClean="0"/>
              <a:t>гемоконцентрации</a:t>
            </a:r>
            <a:r>
              <a:rPr lang="ru-RU" sz="1800" dirty="0" smtClean="0"/>
              <a:t>, нарушениям микроциркуляции и тканевой гипоксии. Указанные патофизиологические моменты напрямую отражаются на клинических проявлениях данного патологического состояния, для которого характерны сухость кожного покрова, </a:t>
            </a:r>
            <a:r>
              <a:rPr lang="ru-RU" sz="1800" dirty="0" err="1" smtClean="0"/>
              <a:t>олигурия</a:t>
            </a:r>
            <a:r>
              <a:rPr lang="ru-RU" sz="1800" dirty="0" smtClean="0"/>
              <a:t>, артериальная гипотензия, высокие показатели гематокрита и относительный эритроцитоз.</a:t>
            </a:r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dirty="0" err="1" smtClean="0"/>
              <a:t>Гиповолемия</a:t>
            </a:r>
            <a:r>
              <a:rPr lang="ru-RU" sz="1800" dirty="0" smtClean="0"/>
              <a:t> и дегидратация увеличивают выработку антидиуретического гормона и альдостерона. Результат этого — снижение диуреза, </a:t>
            </a:r>
            <a:r>
              <a:rPr lang="ru-RU" sz="1800" dirty="0" err="1" smtClean="0"/>
              <a:t>реабсорбция</a:t>
            </a:r>
            <a:r>
              <a:rPr lang="ru-RU" sz="1800" dirty="0" smtClean="0"/>
              <a:t> натрия и значительное выделение калия с мочой и рвотными массами. Это обусловливает внутриклеточный ацидоз, </a:t>
            </a:r>
            <a:r>
              <a:rPr lang="ru-RU" sz="1800" dirty="0" err="1" smtClean="0"/>
              <a:t>гипокалиемию</a:t>
            </a:r>
            <a:r>
              <a:rPr lang="ru-RU" sz="1800" dirty="0" smtClean="0"/>
              <a:t> и метаболический внеклеточный алкалоз.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3233170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0290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Низкий уровень калия в крови чреват снижением мышечного тонуса, уменьшением сократительной способности миокарда и угнетением перистальтической активности кишечника. В дальнейшем, в связи с деструкцией кишечной стенки, развитием перитонита и </a:t>
            </a:r>
            <a:r>
              <a:rPr lang="ru-RU" dirty="0" err="1"/>
              <a:t>олигурии</a:t>
            </a:r>
            <a:r>
              <a:rPr lang="ru-RU" dirty="0"/>
              <a:t> возникают </a:t>
            </a:r>
            <a:r>
              <a:rPr lang="ru-RU" dirty="0" err="1"/>
              <a:t>гиперкалиемия</a:t>
            </a:r>
            <a:r>
              <a:rPr lang="ru-RU" dirty="0"/>
              <a:t> (что может привести к калиевой остановки сердечной деятельности) и метаболический ацидоз.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Наряду с жидкостью и электролитами теряется значительное количество белков (до 300 г/</a:t>
            </a:r>
            <a:r>
              <a:rPr lang="ru-RU" dirty="0" err="1"/>
              <a:t>сут</a:t>
            </a:r>
            <a:r>
              <a:rPr lang="ru-RU" dirty="0"/>
              <a:t>) за счёт голодания, рвоты, </a:t>
            </a:r>
            <a:r>
              <a:rPr lang="ru-RU" dirty="0" err="1"/>
              <a:t>пропотевания</a:t>
            </a:r>
            <a:r>
              <a:rPr lang="ru-RU" dirty="0"/>
              <a:t> в просвет кишки и брюшную полость. Особенно значимы потери альбумина плазмы. Белковые потери усугубляются превалированием процессов катаболизма.</a:t>
            </a:r>
          </a:p>
        </p:txBody>
      </p:sp>
    </p:spTree>
    <p:extLst>
      <p:ext uri="{BB962C8B-B14F-4D97-AF65-F5344CB8AC3E}">
        <p14:creationId xmlns:p14="http://schemas.microsoft.com/office/powerpoint/2010/main" xmlns="" val="254872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err="1"/>
              <a:t>Эндотоксикоз</a:t>
            </a:r>
            <a:r>
              <a:rPr lang="ru-RU" dirty="0"/>
              <a:t> — важное звено патофизиологических процессов при кишечной непроходимости. Содержимое приводящего отдела кишечника (пищевой химус, пищеварительные соки и транссудат) довольно быстро разлагается и подвергается гниению. Этому способствует размножение микрофлоры в застойном кишечном содержимом. С приобретением доминирующей роли </a:t>
            </a:r>
            <a:r>
              <a:rPr lang="ru-RU" dirty="0" err="1"/>
              <a:t>симбионтного</a:t>
            </a:r>
            <a:r>
              <a:rPr lang="ru-RU" dirty="0"/>
              <a:t> пищеварения в кишечном химусе увеличивается количество продуктов неполного гидролиза белков — различных полипептидов (представителей группы токсических молекул средней величины). В нормальных условиях эти и подобные им соединения не всасываются через кишечную стенку. В условиях же циркуляторной гипоксии кишка утрачивает функцию биологического барьера и значительная часть токсических продуктов поступает в общий кровоток, что способствует нарастанию интоксикации.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27513639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029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При ОКН нарушается </a:t>
            </a:r>
            <a:r>
              <a:rPr lang="ru-RU" dirty="0"/>
              <a:t>нормальная микробиологическая экосистема за счёт застоя содержимого, что способствует бурному росту и размножению микроорганизмов, а также в связи с миграцией микрофлоры, характерной для дистальных отделов кишечника, в проксимальные, для которых она чужеродна (колонизация тонкой кишки толстокишечной микрофлорой). Выделение экзо- и эндотоксинов, нарушение барьерной функции кишечной стенки приводят к </a:t>
            </a:r>
            <a:r>
              <a:rPr lang="ru-RU" dirty="0" err="1"/>
              <a:t>транслокации</a:t>
            </a:r>
            <a:r>
              <a:rPr lang="ru-RU" dirty="0"/>
              <a:t> бактерий в портальный кровоток, лимфу и </a:t>
            </a:r>
            <a:r>
              <a:rPr lang="ru-RU" dirty="0" err="1"/>
              <a:t>перитонеальный</a:t>
            </a:r>
            <a:r>
              <a:rPr lang="ru-RU" dirty="0"/>
              <a:t> экссудат. Эти процессы лежат в основе системной воспалительной реакции и абдоминального хирургического сепсиса, характерных для острой кишечной непроходимости. </a:t>
            </a:r>
          </a:p>
        </p:txBody>
      </p:sp>
    </p:spTree>
    <p:extLst>
      <p:ext uri="{BB962C8B-B14F-4D97-AF65-F5344CB8AC3E}">
        <p14:creationId xmlns:p14="http://schemas.microsoft.com/office/powerpoint/2010/main" xmlns="" val="32758197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ÐÐ°ÑÑÐ¸Ð½ÐºÐ¸ Ð¿Ð¾ Ð·Ð°Ð¿ÑÐ¾ÑÑ Ð¾ÑÑÑÐ°Ñ ÐºÐ¸ÑÐµÑÐ½Ð°Ñ Ð½ÐµÐ¿ÑÐ¾ÑÐ¾Ð´Ð¸Ð¼Ð¾ÑÑÑ ÑÐ¾ÑÐ¾Ð³ÑÐ°Ñ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53018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424936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/>
              <a:t>Нарушения моторной и секреторно-резорбтивной функции </a:t>
            </a:r>
            <a:r>
              <a:rPr lang="ru-RU" sz="1800" b="1" dirty="0" smtClean="0"/>
              <a:t>кишечника:</a:t>
            </a:r>
          </a:p>
          <a:p>
            <a:pPr marL="0" indent="0">
              <a:buNone/>
            </a:pPr>
            <a:r>
              <a:rPr lang="ru-RU" sz="1800" dirty="0"/>
              <a:t>в</a:t>
            </a:r>
            <a:r>
              <a:rPr lang="ru-RU" sz="1800" dirty="0" smtClean="0"/>
              <a:t> </a:t>
            </a:r>
            <a:r>
              <a:rPr lang="ru-RU" sz="1800" dirty="0"/>
              <a:t>раннюю стадию непроходимости перистальтика усиливается, при этом кишечник своими сокращениями как бы стремится преодолеть появившееся препятствие. На этом этапе перистальтические движения в приводящей петле укорачиваются по протяжённости, но становятся чаще. Возбуждение парасимпатической нервной системы при сохранении препятствия может привести к возникновению антиперистальтики. В дальнейшем, в результате </a:t>
            </a:r>
            <a:r>
              <a:rPr lang="ru-RU" sz="1800" dirty="0" err="1"/>
              <a:t>гипертонуса</a:t>
            </a:r>
            <a:r>
              <a:rPr lang="ru-RU" sz="1800" dirty="0"/>
              <a:t> симпатической нервной системы возникает фаза значительного угнетении моторной функции, перистальтические волны становятся более редкими и слабыми, а в поздних стадиях непроходимости развивается </a:t>
            </a:r>
            <a:r>
              <a:rPr lang="ru-RU" sz="1800" b="1" dirty="0"/>
              <a:t>полный паралич кишечника</a:t>
            </a:r>
            <a:r>
              <a:rPr lang="ru-RU" sz="1800" dirty="0"/>
              <a:t>. В основе этого лежит нарастающая циркуляторная гипоксия кишечной стенки, вследствие которой постепенно утрачивается возможность передачи импульсов по </a:t>
            </a:r>
            <a:r>
              <a:rPr lang="ru-RU" sz="1800" dirty="0" err="1"/>
              <a:t>интрамуральному</a:t>
            </a:r>
            <a:r>
              <a:rPr lang="ru-RU" sz="1800" dirty="0"/>
              <a:t> нервному аппарату. </a:t>
            </a:r>
          </a:p>
        </p:txBody>
      </p:sp>
    </p:spTree>
    <p:extLst>
      <p:ext uri="{BB962C8B-B14F-4D97-AF65-F5344CB8AC3E}">
        <p14:creationId xmlns:p14="http://schemas.microsoft.com/office/powerpoint/2010/main" xmlns="" val="35180008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30352"/>
            <a:ext cx="8291264" cy="53469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Основные симптомы</a:t>
            </a:r>
          </a:p>
          <a:p>
            <a:pPr marL="0" indent="0">
              <a:buNone/>
            </a:pPr>
            <a:r>
              <a:rPr lang="ru-RU" b="1" dirty="0" smtClean="0"/>
              <a:t>1. Боль </a:t>
            </a:r>
            <a:r>
              <a:rPr lang="ru-RU" b="1" dirty="0"/>
              <a:t>в животе </a:t>
            </a:r>
            <a:r>
              <a:rPr lang="ru-RU" dirty="0"/>
              <a:t>— постоянный и ранний признак непроходимости, обычно возникает внезапно, вне зависимости от приёма пищи, в любое время суток, без предвестников; характер боли схваткообразный. Приступы боли связаны с перистальтической волной и повторяются через 10-15 мин. В период декомпенсации, истощения энергетических запасов мускулатуры кишечника, боль начинает носить постоянный характер. При </a:t>
            </a:r>
            <a:r>
              <a:rPr lang="ru-RU" b="1" dirty="0" err="1"/>
              <a:t>странгуляционной</a:t>
            </a:r>
            <a:r>
              <a:rPr lang="ru-RU" b="1" dirty="0"/>
              <a:t> непроходимости</a:t>
            </a:r>
            <a:r>
              <a:rPr lang="ru-RU" dirty="0"/>
              <a:t> боль сразу постоянная, с периодами усиления во время волны перистальтики.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2. Задержка </a:t>
            </a:r>
            <a:r>
              <a:rPr lang="ru-RU" b="1" dirty="0"/>
              <a:t>стула и газов </a:t>
            </a:r>
            <a:r>
              <a:rPr lang="ru-RU" dirty="0"/>
              <a:t>— патогномоничный признак непроходимости кишечника. Это ранний симптом низкой непроходимости. При высоком её характере, в начале заболевания, особенно под влиянием лечебных мероприятий, может быть стул, иногда многократный за счёт опорожнения кишечника, расположенного ниже препятствия. </a:t>
            </a:r>
          </a:p>
        </p:txBody>
      </p:sp>
    </p:spTree>
    <p:extLst>
      <p:ext uri="{BB962C8B-B14F-4D97-AF65-F5344CB8AC3E}">
        <p14:creationId xmlns:p14="http://schemas.microsoft.com/office/powerpoint/2010/main" xmlns="" val="611591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02904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3. Вздутие </a:t>
            </a:r>
            <a:r>
              <a:rPr lang="ru-RU" b="1" dirty="0"/>
              <a:t>и асимметрия живота</a:t>
            </a:r>
            <a:r>
              <a:rPr lang="ru-RU" dirty="0"/>
              <a:t>;</a:t>
            </a:r>
          </a:p>
          <a:p>
            <a:pPr marL="0" indent="0">
              <a:buNone/>
            </a:pPr>
            <a:r>
              <a:rPr lang="ru-RU" b="1" dirty="0" smtClean="0"/>
              <a:t>4. Рвота </a:t>
            </a:r>
            <a:r>
              <a:rPr lang="ru-RU" dirty="0"/>
              <a:t>— после тошноты или самостоятельно, часто повторная рвота. Чем выше препятствие в пищеварительном тракте, тем ранее возникает рвота и имеет более выраженный характер, многократная, неукротимая. Рвота вначале носит механический (рефлекторный), а затем центральный (интоксикация) характер.</a:t>
            </a:r>
          </a:p>
        </p:txBody>
      </p:sp>
    </p:spTree>
    <p:extLst>
      <p:ext uri="{BB962C8B-B14F-4D97-AF65-F5344CB8AC3E}">
        <p14:creationId xmlns:p14="http://schemas.microsoft.com/office/powerpoint/2010/main" xmlns="" val="21048001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ÐÐ°ÑÑÐ¸Ð½ÐºÐ¸ Ð¿Ð¾ Ð·Ð°Ð¿ÑÐ¾ÑÑ ÑÐ¿Ð°ÑÐ¸Ð±Ð¾ Ð·Ð° Ð²Ð½Ð¸Ð¼Ð°Ð½Ð¸Ðµ ÐºÐ¸ÑÐº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188" y="0"/>
            <a:ext cx="9156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87736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107</TotalTime>
  <Words>1122</Words>
  <Application>Microsoft Office PowerPoint</Application>
  <PresentationFormat>Экран (4:3)</PresentationFormat>
  <Paragraphs>56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Аспект</vt:lpstr>
      <vt:lpstr>Нарушение кишечной проходимости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Нарушение кишечной проходимости</dc:title>
  <dc:creator>артём</dc:creator>
  <cp:lastModifiedBy>user</cp:lastModifiedBy>
  <cp:revision>12</cp:revision>
  <dcterms:created xsi:type="dcterms:W3CDTF">2019-11-08T08:38:25Z</dcterms:created>
  <dcterms:modified xsi:type="dcterms:W3CDTF">2020-03-23T02:50:54Z</dcterms:modified>
</cp:coreProperties>
</file>