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59" r:id="rId5"/>
    <p:sldId id="263" r:id="rId6"/>
    <p:sldId id="267" r:id="rId7"/>
    <p:sldId id="264" r:id="rId8"/>
    <p:sldId id="265" r:id="rId9"/>
    <p:sldId id="270" r:id="rId10"/>
    <p:sldId id="269" r:id="rId11"/>
    <p:sldId id="274" r:id="rId12"/>
    <p:sldId id="271" r:id="rId13"/>
    <p:sldId id="272" r:id="rId14"/>
    <p:sldId id="276" r:id="rId15"/>
    <p:sldId id="275" r:id="rId16"/>
    <p:sldId id="277" r:id="rId17"/>
    <p:sldId id="278" r:id="rId18"/>
    <p:sldId id="279" r:id="rId19"/>
    <p:sldId id="260" r:id="rId20"/>
    <p:sldId id="257" r:id="rId21"/>
    <p:sldId id="258" r:id="rId22"/>
    <p:sldId id="280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32" autoAdjust="0"/>
    <p:restoredTop sz="94660"/>
  </p:normalViewPr>
  <p:slideViewPr>
    <p:cSldViewPr>
      <p:cViewPr>
        <p:scale>
          <a:sx n="70" d="100"/>
          <a:sy n="70" d="100"/>
        </p:scale>
        <p:origin x="-2844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5905E9-F1FD-47EE-A77C-F6B6727D2277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C962343-598F-46A1-A677-2863698D65B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41F40F88-63CB-4191-A9FA-ADAE010F647D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93E017-A6E9-48D2-A739-09731E5C472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647E9E-E001-453C-A18F-8CDD031AEB35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D4868-DE8B-45E6-83F7-F7B43B564F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394A4E-E860-483E-84F6-681B6D102AE0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F2CE1B-D548-476A-8649-FB17FCE35F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ECE3D-A999-4E32-A3D2-F68B682753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7547E7-7618-4081-8427-8CF749104837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16556-EC20-4A51-861B-DF685CB05078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D54E8D-739F-4A25-B79A-11C3AF483E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F46CEA-7B4F-485A-B330-A1959CAD4ACC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4CAAC5-7A01-4ED0-ABCA-5D96C4D55EE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B7D28DE-89C6-432C-A2D7-6BDF806E53F8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DEC2EB38-B0C9-481F-8A11-97710973A97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12BD50-857D-4633-9743-DE9042C525CD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DE1EEB-3676-40B1-87A8-160A2FDA594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CA3A54-C23E-4915-B0AC-4BEAFB0578B7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5E762E-5353-4803-90B4-D4AA7D00F9B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6DD742-F2B5-4C77-925D-7A375ECB5069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21A78-8FDF-4697-85CD-8A1480162AA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60FF35E-E4A7-454A-96B0-43FC401A64D5}" type="datetimeFigureOut">
              <a:rPr lang="ru-RU" smtClean="0"/>
              <a:pPr>
                <a:defRPr/>
              </a:pPr>
              <a:t>23.03.2020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6795547-D2D3-48ED-BE7A-8D2E8822164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305800" cy="1981200"/>
          </a:xfrm>
        </p:spPr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Нарушение обработки пищи в ротовой полости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48680"/>
            <a:ext cx="7806520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 высшего образования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«Новосибирский государственный медицинский университет»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Министерства здравоохранения Российской Федерации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(ФГБОУ ВПО НГМУ Минздрава России)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720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Пищеварение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превращение пищевых продуктов в соединения, лишенные видовой специфичности, их всасывание и участие в межуточном обмене.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Функции пищеварительного тракта: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Секреторная;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Двигательная и эвакуаторная;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Всасывательная;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Экскреторная (выделительная);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Эндокринная.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28641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Недостаточность пищеварения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состояние ЖКТ, при котором не обеспечивается достаточного усвоения поступающей в организм пищи.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причины нарушения: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Врожденные аномалии ПТ;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Погрешности в питании;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Возбудители инфекций;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Попадание в ЖКТ ядов;</a:t>
            </a:r>
          </a:p>
          <a:p>
            <a:pPr>
              <a:buFont typeface="Wingdings" pitchFamily="2" charset="2"/>
              <a:buChar char="ü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Психотравмы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отрицательные эмоции.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800120"/>
          </a:xfrm>
        </p:spPr>
        <p:txBody>
          <a:bodyPr/>
          <a:lstStyle/>
          <a:p>
            <a:pPr algn="ctr"/>
            <a:r>
              <a:rPr lang="ru-RU" dirty="0" smtClean="0"/>
              <a:t>Онтогенез лица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5273" t="26042" r="3418" b="25520"/>
          <a:stretch>
            <a:fillRect/>
          </a:stretch>
        </p:blipFill>
        <p:spPr bwMode="auto">
          <a:xfrm>
            <a:off x="1142976" y="1428736"/>
            <a:ext cx="6858048" cy="45233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6251" t="30729" r="5956" b="23958"/>
          <a:stretch>
            <a:fillRect/>
          </a:stretch>
        </p:blipFill>
        <p:spPr bwMode="auto">
          <a:xfrm>
            <a:off x="428596" y="571480"/>
            <a:ext cx="8215370" cy="55405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57123" t="26357" r="4505" b="20930"/>
          <a:stretch>
            <a:fillRect/>
          </a:stretch>
        </p:blipFill>
        <p:spPr bwMode="auto">
          <a:xfrm>
            <a:off x="928662" y="571480"/>
            <a:ext cx="7320294" cy="56565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57813" t="36806" r="6250" b="22916"/>
          <a:stretch>
            <a:fillRect/>
          </a:stretch>
        </p:blipFill>
        <p:spPr bwMode="auto">
          <a:xfrm>
            <a:off x="1285852" y="1785926"/>
            <a:ext cx="6643734" cy="41884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Заячья губа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60938" t="34028" r="4687" b="24305"/>
          <a:stretch>
            <a:fillRect/>
          </a:stretch>
        </p:blipFill>
        <p:spPr bwMode="auto">
          <a:xfrm>
            <a:off x="1571604" y="1500174"/>
            <a:ext cx="6286544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Заячья губа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0938" t="34028" r="7812" b="28472"/>
          <a:stretch>
            <a:fillRect/>
          </a:stretch>
        </p:blipFill>
        <p:spPr bwMode="auto">
          <a:xfrm>
            <a:off x="1571604" y="1643050"/>
            <a:ext cx="6173630" cy="41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0488" t="33854" r="4648" b="23958"/>
          <a:stretch>
            <a:fillRect/>
          </a:stretch>
        </p:blipFill>
        <p:spPr bwMode="auto">
          <a:xfrm>
            <a:off x="1071538" y="1428736"/>
            <a:ext cx="6858048" cy="46680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Косая щель лица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(открытая слезно-носовая борозда) – несращение носовых латеральных и верхнечелюстных отростков. Обычно сочетается с заячьей губой.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Колобома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61173" t="42778" r="6835" b="22916"/>
          <a:stretch>
            <a:fillRect/>
          </a:stretch>
        </p:blipFill>
        <p:spPr bwMode="auto">
          <a:xfrm>
            <a:off x="2143108" y="3286124"/>
            <a:ext cx="4857784" cy="29300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1426" t="33854" r="5175" b="22396"/>
          <a:stretch>
            <a:fillRect/>
          </a:stretch>
        </p:blipFill>
        <p:spPr bwMode="auto">
          <a:xfrm>
            <a:off x="1428728" y="1714488"/>
            <a:ext cx="6235517" cy="4594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Микростома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чрезмерное боковое сращение верхнечелюстных отростков с нижнечелюстными.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61426" t="41667" r="6933" b="25520"/>
          <a:stretch>
            <a:fillRect/>
          </a:stretch>
        </p:blipFill>
        <p:spPr bwMode="auto">
          <a:xfrm>
            <a:off x="1571604" y="2786058"/>
            <a:ext cx="5643602" cy="32921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1560" y="1524000"/>
            <a:ext cx="8096576" cy="1977008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Микрогения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отставание в развитии нижней челюсти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856" t="39000" r="23354" b="23595"/>
          <a:stretch>
            <a:fillRect/>
          </a:stretch>
        </p:blipFill>
        <p:spPr bwMode="auto">
          <a:xfrm>
            <a:off x="899592" y="2708920"/>
            <a:ext cx="7503992" cy="288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296144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Микрогнатия</a:t>
            </a:r>
            <a:r>
              <a:rPr lang="ru-RU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algn="ctr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оставание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развитии верхней челюсти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0439" t="39985" r="29161" b="13750"/>
          <a:stretch>
            <a:fillRect/>
          </a:stretch>
        </p:blipFill>
        <p:spPr bwMode="auto">
          <a:xfrm>
            <a:off x="2051720" y="2780928"/>
            <a:ext cx="5256584" cy="3384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Пороки развития лица, челюстей и неба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8748" t="29067" r="23435" b="9509"/>
          <a:stretch>
            <a:fillRect/>
          </a:stretch>
        </p:blipFill>
        <p:spPr bwMode="auto">
          <a:xfrm>
            <a:off x="1475656" y="1772816"/>
            <a:ext cx="5976664" cy="43164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528392"/>
          </a:xfrm>
        </p:spPr>
        <p:txBody>
          <a:bodyPr/>
          <a:lstStyle/>
          <a:p>
            <a:pPr algn="ctr" fontAlgn="base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Жевание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это механический процесс измельчения пищи в ротовой полости, выполняемый височно-нижнечелюстными суставами, а также зубами, наличие которых определяет 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площадь жевательной поверхности.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 частой причиной нарушения жевания являются болезни зубов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кариес и пародонтоз.</a:t>
            </a:r>
          </a:p>
          <a:p>
            <a:pPr algn="ctr" fontAlgn="base"/>
            <a:endParaRPr lang="ru-RU" i="1" u="sng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Нарушение жевания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340768"/>
            <a:ext cx="8003232" cy="2088232"/>
          </a:xfrm>
        </p:spPr>
        <p:txBody>
          <a:bodyPr>
            <a:normAutofit fontScale="85000" lnSpcReduction="10000"/>
          </a:bodyPr>
          <a:lstStyle/>
          <a:p>
            <a:pPr algn="ctr">
              <a:buClr>
                <a:srgbClr val="002060"/>
              </a:buClr>
              <a:buFont typeface="Arial" pitchFamily="34" charset="0"/>
              <a:buChar char="•"/>
            </a:pP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Кариес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- это индуцированное бактериями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прогрессирующее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разрушение минеральных и органических компонентов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наружной эмали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расположенного под ней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дентина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основная причина потери зубов.</a:t>
            </a:r>
          </a:p>
          <a:p>
            <a:pPr algn="ctr">
              <a:buClr>
                <a:srgbClr val="002060"/>
              </a:buCl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Прогрессирующее течение кариеса осложняется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воспалением пульпы и периодонта.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algn="ctr"/>
            <a:r>
              <a:rPr lang="ru-RU" dirty="0" smtClean="0"/>
              <a:t>Кариес</a:t>
            </a:r>
            <a:endParaRPr lang="ru-RU" dirty="0"/>
          </a:p>
        </p:txBody>
      </p:sp>
      <p:pic>
        <p:nvPicPr>
          <p:cNvPr id="5122" name="Picture 2" descr="ÐÐ°ÑÑÐ¸Ð½ÐºÐ¸ Ð¿Ð¾ Ð·Ð°Ð¿ÑÐ¾ÑÑ ÐºÐ°ÑÐ¸ÐµÑ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573016"/>
            <a:ext cx="5076056" cy="28108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4608512" cy="4968552"/>
          </a:xfrm>
        </p:spPr>
        <p:txBody>
          <a:bodyPr>
            <a:normAutofit fontScale="92500" lnSpcReduction="20000"/>
          </a:bodyPr>
          <a:lstStyle/>
          <a:p>
            <a:pPr algn="ctr" fontAlgn="base">
              <a:buClr>
                <a:srgbClr val="002060"/>
              </a:buCl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Тяжелое заболевание полости рта, при котором возникают дистрофические изменения пародонта, что влечет за собой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расшатывание и выпадение зубов. </a:t>
            </a:r>
          </a:p>
          <a:p>
            <a:pPr algn="ctr" fontAlgn="base">
              <a:buClr>
                <a:srgbClr val="002060"/>
              </a:buCl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Патогенез кариеса и пародонтоза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вполне ясен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Играют роль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нарушения в обмене веществ, особенно белковом, гиповитаминозы, несбалансированность питания, нарушения пищеварения, всасывания и другие факторы.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algn="ctr"/>
            <a:r>
              <a:rPr lang="ru-RU" dirty="0" smtClean="0"/>
              <a:t>Пародонтоз</a:t>
            </a:r>
            <a:endParaRPr lang="ru-RU" dirty="0"/>
          </a:p>
        </p:txBody>
      </p:sp>
      <p:pic>
        <p:nvPicPr>
          <p:cNvPr id="7170" name="Picture 2" descr="ÐÐ°ÑÑÐ¸Ð½ÐºÐ¸ Ð¿Ð¾ Ð·Ð°Ð¿ÑÐ¾ÑÑ Ð¿Ð°ÑÐ¾Ð´Ð¾Ð½ÑÐ¾Ð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276872"/>
            <a:ext cx="4083595" cy="3240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36912"/>
            <a:ext cx="8229600" cy="2016224"/>
          </a:xfrm>
        </p:spPr>
        <p:txBody>
          <a:bodyPr/>
          <a:lstStyle/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Секреция слюны важна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для акта глотания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также для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смачивания и формирования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пищевого комка.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Слюна служит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растворителем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пищевых веществ</a:t>
            </a:r>
            <a:r>
              <a:rPr lang="ru-RU" dirty="0" smtClean="0"/>
              <a:t>.</a:t>
            </a:r>
          </a:p>
          <a:p>
            <a:pPr algn="ctr" fontAlgn="base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219200"/>
          </a:xfrm>
        </p:spPr>
        <p:txBody>
          <a:bodyPr/>
          <a:lstStyle/>
          <a:p>
            <a:pPr algn="ctr"/>
            <a:r>
              <a:rPr lang="ru-RU" b="1" dirty="0" smtClean="0"/>
              <a:t>Нарушение слюноотделения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517632" cy="5145360"/>
          </a:xfrm>
        </p:spPr>
        <p:txBody>
          <a:bodyPr>
            <a:normAutofit fontScale="92500" lnSpcReduction="20000"/>
          </a:bodyPr>
          <a:lstStyle/>
          <a:p>
            <a:pPr algn="ctr"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Увеличение слюноотделения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возникает в результате непосредственной или рефлекторной стимуляции центра слюноотделения в продолговатом мозгу или секреторных нервов слюнных желез.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гиперсаливации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взрослого человека за сутки может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выделиться до 8-14 л слюны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что влечет за собой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обезвоживание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Возможна при поражении центральной нервной системы, воспалительных процессах в полости рта, гельминтозах, токсикозе беременных, действии некоторых лекарств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заглатывании большого количества слюны происходит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нейтрализация желудочного сока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нарушение пищеварения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желудке. 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Обычно при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гиперсаливации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слюна полностью не заглатывается. Она вытекает наружу,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вызывая мацерацию и воспаление слизистой губ и кожи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лица.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219200"/>
          </a:xfrm>
        </p:spPr>
        <p:txBody>
          <a:bodyPr/>
          <a:lstStyle/>
          <a:p>
            <a:pPr algn="ctr"/>
            <a:r>
              <a:rPr lang="ru-RU" dirty="0" err="1" smtClean="0"/>
              <a:t>Гиперсаливация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00600"/>
          </a:xfrm>
        </p:spPr>
        <p:txBody>
          <a:bodyPr>
            <a:normAutofit fontScale="92500" lnSpcReduction="20000"/>
          </a:bodyPr>
          <a:lstStyle/>
          <a:p>
            <a:pPr algn="ctr"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Уменьшение слюноотделения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может происходить при патологических процессах в тканях слюнных желез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силаденит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уменьшении или прекращении секреции слюны развивается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ксеростомия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сухость в полости рта. Факторами являются эмоциональный стресс, некоторые лекарственные препараты, облучение полости рта.</a:t>
            </a:r>
          </a:p>
          <a:p>
            <a:pPr algn="ctr" fontAlgn="base"/>
            <a:r>
              <a:rPr lang="ru-RU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Гипосаливация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ксеростомия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являются симптомами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болезни </a:t>
            </a:r>
            <a:r>
              <a:rPr 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Шегрена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системного аутоиммунного заболевания, при котором резко снижается секреция желез пищеварительного тракта, слюнных желез, отмечается сухость синовиальных оболочек.</a:t>
            </a:r>
          </a:p>
          <a:p>
            <a:pPr algn="ctr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Микрофлора полости рта усиливает свой рост, и возникают воспалительные процессы ротовой полости, ухудшающие пищеварение и служащие 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очагом инфекции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возможных септических осложнений.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42528"/>
          </a:xfrm>
        </p:spPr>
        <p:txBody>
          <a:bodyPr/>
          <a:lstStyle/>
          <a:p>
            <a:pPr algn="ctr"/>
            <a:r>
              <a:rPr lang="ru-RU" dirty="0" err="1" smtClean="0"/>
              <a:t>Гипосаливация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186</TotalTime>
  <Words>435</Words>
  <Application>Microsoft Office PowerPoint</Application>
  <PresentationFormat>Экран (4:3)</PresentationFormat>
  <Paragraphs>61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Нарушение обработки пищи в ротовой полости </vt:lpstr>
      <vt:lpstr>Слайд 2</vt:lpstr>
      <vt:lpstr>Слайд 3</vt:lpstr>
      <vt:lpstr>Онтогенез лица</vt:lpstr>
      <vt:lpstr>Слайд 5</vt:lpstr>
      <vt:lpstr>Слайд 6</vt:lpstr>
      <vt:lpstr>Пороки развития лица, челюстей и неба</vt:lpstr>
      <vt:lpstr>Заячья губа</vt:lpstr>
      <vt:lpstr>Заячья губа</vt:lpstr>
      <vt:lpstr>Пороки развития лица, челюстей и неба</vt:lpstr>
      <vt:lpstr>Колобома</vt:lpstr>
      <vt:lpstr>Пороки развития лица, челюстей и неба</vt:lpstr>
      <vt:lpstr>Пороки развития лица, челюстей и неба</vt:lpstr>
      <vt:lpstr>Пороки развития лица, челюстей и неба</vt:lpstr>
      <vt:lpstr>Пороки развития лица, челюстей и неба</vt:lpstr>
      <vt:lpstr>Пороки развития лица, челюстей и неба</vt:lpstr>
      <vt:lpstr>Нарушение жевания</vt:lpstr>
      <vt:lpstr>Кариес</vt:lpstr>
      <vt:lpstr>Пародонтоз</vt:lpstr>
      <vt:lpstr>Нарушение слюноотделения</vt:lpstr>
      <vt:lpstr>Гиперсаливация</vt:lpstr>
      <vt:lpstr>Гипосаливация</vt:lpstr>
    </vt:vector>
  </TitlesOfParts>
  <Company>ГОУ ВПО НГМУ Росздрава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25</cp:revision>
  <dcterms:created xsi:type="dcterms:W3CDTF">2018-11-15T02:12:11Z</dcterms:created>
  <dcterms:modified xsi:type="dcterms:W3CDTF">2020-03-23T02:51:13Z</dcterms:modified>
</cp:coreProperties>
</file>