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2" r:id="rId1"/>
  </p:sldMasterIdLst>
  <p:sldIdLst>
    <p:sldId id="256" r:id="rId2"/>
    <p:sldId id="259" r:id="rId3"/>
    <p:sldId id="260" r:id="rId4"/>
    <p:sldId id="263" r:id="rId5"/>
    <p:sldId id="257" r:id="rId6"/>
    <p:sldId id="258" r:id="rId7"/>
    <p:sldId id="261" r:id="rId8"/>
    <p:sldId id="262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3384" y="-13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0400" y="2052960"/>
            <a:ext cx="1981200" cy="1828800"/>
          </a:xfrm>
        </p:spPr>
        <p:txBody>
          <a:bodyPr anchor="ctr">
            <a:normAutofit/>
          </a:bodyPr>
          <a:lstStyle>
            <a:lvl1pPr marL="0" indent="0" algn="l">
              <a:buNone/>
              <a:defRPr sz="19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122A9A19-5B70-473A-97E1-668C4131A018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85DDD97-EB9B-43AC-8246-F2F55438B6E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0" y="2052960"/>
            <a:ext cx="6324600" cy="182880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9A19-5B70-473A-97E1-668C4131A018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DDD97-EB9B-43AC-8246-F2F55438B6E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2799" y="2892277"/>
            <a:ext cx="1600201" cy="164592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22A9A19-5B70-473A-97E1-668C4131A018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585DDD97-EB9B-43AC-8246-F2F55438B6E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81000" y="2892277"/>
            <a:ext cx="6324600" cy="164592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9A19-5B70-473A-97E1-668C4131A018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DDD97-EB9B-43AC-8246-F2F55438B6E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22438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399"/>
            <a:ext cx="4040188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399"/>
            <a:ext cx="4041775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9A19-5B70-473A-97E1-668C4131A018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DDD97-EB9B-43AC-8246-F2F55438B6E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9A19-5B70-473A-97E1-668C4131A018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DDD97-EB9B-43AC-8246-F2F55438B6E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50919"/>
            <a:ext cx="8831802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9A19-5B70-473A-97E1-668C4131A018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DDD97-EB9B-43AC-8246-F2F55438B6E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152400" y="152400"/>
            <a:ext cx="6705600" cy="6553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304800"/>
            <a:ext cx="5867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59752" y="2130552"/>
            <a:ext cx="1673352" cy="2816352"/>
          </a:xfrm>
        </p:spPr>
        <p:txBody>
          <a:bodyPr tIns="0"/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9A19-5B70-473A-97E1-668C4131A018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noFill/>
          </a:ln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85DDD97-EB9B-43AC-8246-F2F55438B6E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159752" y="457200"/>
            <a:ext cx="1675660" cy="1673352"/>
          </a:xfrm>
        </p:spPr>
        <p:txBody>
          <a:bodyPr anchor="b"/>
          <a:lstStyle>
            <a:lvl1pPr algn="l">
              <a:defRPr sz="2000" spc="15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" y="152400"/>
            <a:ext cx="6705600" cy="65532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2800" y="2133600"/>
            <a:ext cx="1676400" cy="297180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9A19-5B70-473A-97E1-668C4131A018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DDD97-EB9B-43AC-8246-F2F55438B6E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162800" y="460248"/>
            <a:ext cx="1676400" cy="1673352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9A19-5B70-473A-97E1-668C4131A018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DDD97-EB9B-43AC-8246-F2F55438B6E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400" y="147319"/>
            <a:ext cx="6705600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47319"/>
            <a:ext cx="1956046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274638"/>
            <a:ext cx="1676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9A19-5B70-473A-97E1-668C4131A018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585DDD97-EB9B-43AC-8246-F2F55438B6E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2400" y="1634971"/>
            <a:ext cx="8831802" cy="504547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399" y="152400"/>
            <a:ext cx="8814047" cy="13464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355847"/>
            <a:ext cx="8381260" cy="10543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0999" y="1719071"/>
            <a:ext cx="8407893" cy="4407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0888" y="6356350"/>
            <a:ext cx="21336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122A9A19-5B70-473A-97E1-668C4131A018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0" y="6356350"/>
            <a:ext cx="33528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34680" y="6355080"/>
            <a:ext cx="582966" cy="274320"/>
          </a:xfrm>
          <a:prstGeom prst="rect">
            <a:avLst/>
          </a:prstGeom>
          <a:ln w="19050">
            <a:noFill/>
          </a:ln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fld id="{585DDD97-EB9B-43AC-8246-F2F55438B6E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200" kern="1200" cap="all" spc="200" baseline="0">
          <a:ln>
            <a:noFill/>
          </a:ln>
          <a:solidFill>
            <a:schemeClr val="bg1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sz="2000" kern="1200" spc="150" baseline="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800" kern="1200" spc="100" baseline="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600" kern="1200" spc="100" baseline="0">
          <a:solidFill>
            <a:schemeClr val="tx2"/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buClr>
          <a:schemeClr val="accent4"/>
        </a:buClr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spcBef>
          <a:spcPct val="20000"/>
        </a:spcBef>
        <a:buClr>
          <a:schemeClr val="accent6"/>
        </a:buClr>
        <a:buFont typeface="Wingdings" pitchFamily="2" charset="2"/>
        <a:buChar char="§"/>
        <a:defRPr sz="1300" kern="1200" spc="100" baseline="0">
          <a:solidFill>
            <a:schemeClr val="tx2"/>
          </a:solidFill>
          <a:latin typeface="+mn-lt"/>
          <a:ea typeface="+mn-ea"/>
          <a:cs typeface="+mn-cs"/>
        </a:defRPr>
      </a:lvl5pPr>
      <a:lvl6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5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15602" y="2143116"/>
            <a:ext cx="1981200" cy="18288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Типы желудочной секреции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12723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i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i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i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сложно </a:t>
            </a:r>
            <a:r>
              <a:rPr lang="ru-RU" sz="2400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рефлекторная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(условно-рефлекторная – при виде пищи, ее запах) и безусловно-рефлекторная – с рецепторов полости рта).</a:t>
            </a:r>
          </a:p>
          <a:p>
            <a:r>
              <a:rPr lang="ru-RU" sz="2400" b="1" i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нейро</a:t>
            </a:r>
            <a:r>
              <a:rPr lang="ru-RU" sz="2400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-химическая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- начинается при попадании пищи в желудок и непосредственном раздражении рецепторов желудка.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Стадии желудочной секреции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1672847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 Нормальный </a:t>
            </a:r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тип</a:t>
            </a:r>
          </a:p>
          <a:p>
            <a:r>
              <a:rPr lang="ru-RU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 Возбудимый </a:t>
            </a:r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тип</a:t>
            </a:r>
          </a:p>
          <a:p>
            <a:r>
              <a:rPr lang="ru-RU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 Астенический </a:t>
            </a:r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тип</a:t>
            </a:r>
          </a:p>
          <a:p>
            <a:r>
              <a:rPr lang="ru-RU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 Инертный </a:t>
            </a:r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тип</a:t>
            </a:r>
          </a:p>
          <a:p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ru-RU" sz="36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Тормозный</a:t>
            </a:r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тип </a:t>
            </a:r>
            <a:endParaRPr lang="ru-RU" sz="36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ru-RU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Хаотичный тип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Типы желудочной секреции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3774266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ziza\Pictures\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0568" y="1567975"/>
            <a:ext cx="9036496" cy="5239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Типы желудочной секреции.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8024" y="5445224"/>
            <a:ext cx="8424936" cy="1287516"/>
          </a:xfrm>
          <a:prstGeom prst="rect">
            <a:avLst/>
          </a:prstGeom>
        </p:spPr>
      </p:pic>
      <p:pic>
        <p:nvPicPr>
          <p:cNvPr id="1027" name="Picture 3" descr="C:\Users\Aziza\Pictures\Норм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3454" y="1769419"/>
            <a:ext cx="2128306" cy="1208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218024" y="2903696"/>
            <a:ext cx="22234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 Нормальный тип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413248" y="3088362"/>
            <a:ext cx="21688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 Возбудимый тип</a:t>
            </a: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11312" y="1988840"/>
            <a:ext cx="1508760" cy="1099522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6280336" y="2977934"/>
            <a:ext cx="23953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 Астенический тип</a:t>
            </a: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99472" y="1838682"/>
            <a:ext cx="1691640" cy="1249680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1546300" y="4725144"/>
            <a:ext cx="20283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 Инертный тип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5004048" y="4725144"/>
            <a:ext cx="20966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ru-RU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Тормозный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тип </a:t>
            </a: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8456" y="3273028"/>
            <a:ext cx="1524000" cy="1402080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44028" y="3789040"/>
            <a:ext cx="1760220" cy="936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411505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0"/>
          <p:cNvGrpSpPr>
            <a:grpSpLocks/>
          </p:cNvGrpSpPr>
          <p:nvPr/>
        </p:nvGrpSpPr>
        <p:grpSpPr bwMode="auto">
          <a:xfrm>
            <a:off x="251945" y="404953"/>
            <a:ext cx="8354475" cy="5976375"/>
            <a:chOff x="3" y="-842"/>
            <a:chExt cx="6384" cy="3945"/>
          </a:xfrm>
        </p:grpSpPr>
        <p:sp>
          <p:nvSpPr>
            <p:cNvPr id="5" name="Rectangle 2"/>
            <p:cNvSpPr>
              <a:spLocks noChangeArrowheads="1"/>
            </p:cNvSpPr>
            <p:nvPr/>
          </p:nvSpPr>
          <p:spPr bwMode="auto">
            <a:xfrm>
              <a:off x="377" y="-842"/>
              <a:ext cx="5941" cy="626"/>
            </a:xfrm>
            <a:prstGeom prst="rect">
              <a:avLst/>
            </a:prstGeom>
            <a:gradFill rotWithShape="0">
              <a:gsLst>
                <a:gs pos="0">
                  <a:srgbClr val="8EB1B1"/>
                </a:gs>
                <a:gs pos="50000">
                  <a:srgbClr val="CCFFFF"/>
                </a:gs>
                <a:gs pos="100000">
                  <a:srgbClr val="8EB1B1"/>
                </a:gs>
              </a:gsLst>
              <a:lin ang="5400000" scaled="1"/>
            </a:gradFill>
            <a:ln w="38100">
              <a:solidFill>
                <a:srgbClr val="003366"/>
              </a:solidFill>
              <a:miter lim="800000"/>
              <a:headEnd/>
              <a:tailEnd/>
            </a:ln>
            <a:effectLst>
              <a:outerShdw dist="107763" dir="18900000" algn="ctr" rotWithShape="0">
                <a:srgbClr val="808080"/>
              </a:outerShdw>
            </a:effec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r>
                <a:rPr lang="ru-RU" altLang="ru-RU" sz="2400" b="1" dirty="0">
                  <a:solidFill>
                    <a:srgbClr val="00006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ТИПОВЫЕ  РАССТРОЙСТВА  СЕКРЕТОРНОЙ</a:t>
              </a:r>
            </a:p>
            <a:p>
              <a:pPr algn="ctr"/>
              <a:r>
                <a:rPr lang="ru-RU" altLang="ru-RU" sz="2400" b="1" dirty="0">
                  <a:solidFill>
                    <a:srgbClr val="00006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ФУНКЦИИ   ЖЕЛУДКА</a:t>
              </a:r>
            </a:p>
          </p:txBody>
        </p:sp>
        <p:sp>
          <p:nvSpPr>
            <p:cNvPr id="6" name="Rectangle 3"/>
            <p:cNvSpPr>
              <a:spLocks noChangeArrowheads="1"/>
            </p:cNvSpPr>
            <p:nvPr/>
          </p:nvSpPr>
          <p:spPr bwMode="auto">
            <a:xfrm>
              <a:off x="257" y="2719"/>
              <a:ext cx="1795" cy="384"/>
            </a:xfrm>
            <a:prstGeom prst="rect">
              <a:avLst/>
            </a:prstGeom>
            <a:gradFill rotWithShape="0">
              <a:gsLst>
                <a:gs pos="0">
                  <a:srgbClr val="CCFFFF"/>
                </a:gs>
                <a:gs pos="100000">
                  <a:srgbClr val="88AAAA"/>
                </a:gs>
              </a:gsLst>
              <a:lin ang="5400000" scaled="1"/>
            </a:gradFill>
            <a:ln w="9525">
              <a:solidFill>
                <a:srgbClr val="003366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lnSpc>
                  <a:spcPct val="130000"/>
                </a:lnSpc>
              </a:pPr>
              <a:r>
                <a:rPr lang="ru-RU" altLang="ru-RU" sz="1100" b="1">
                  <a:solidFill>
                    <a:srgbClr val="000066"/>
                  </a:solidFill>
                  <a:latin typeface="Times New Roman" pitchFamily="18" charset="0"/>
                  <a:cs typeface="Times New Roman" panose="02020603050405020304" pitchFamily="18" charset="0"/>
                </a:rPr>
                <a:t>ПАТОЛОГИЧЕСКИЕ ТИПЫ</a:t>
              </a:r>
            </a:p>
            <a:p>
              <a:pPr algn="ctr">
                <a:lnSpc>
                  <a:spcPct val="130000"/>
                </a:lnSpc>
              </a:pPr>
              <a:r>
                <a:rPr lang="ru-RU" altLang="ru-RU" sz="1100" b="1">
                  <a:solidFill>
                    <a:srgbClr val="000066"/>
                  </a:solidFill>
                  <a:latin typeface="Times New Roman" pitchFamily="18" charset="0"/>
                  <a:cs typeface="Times New Roman" panose="02020603050405020304" pitchFamily="18" charset="0"/>
                </a:rPr>
                <a:t>ЖЕЛУДОЧНОЙ СЕКРЕЦИИ</a:t>
              </a:r>
            </a:p>
          </p:txBody>
        </p:sp>
        <p:grpSp>
          <p:nvGrpSpPr>
            <p:cNvPr id="7" name="Group 4"/>
            <p:cNvGrpSpPr>
              <a:grpSpLocks/>
            </p:cNvGrpSpPr>
            <p:nvPr/>
          </p:nvGrpSpPr>
          <p:grpSpPr bwMode="auto">
            <a:xfrm>
              <a:off x="1136" y="271"/>
              <a:ext cx="1132" cy="1008"/>
              <a:chOff x="1010" y="271"/>
              <a:chExt cx="1006" cy="1008"/>
            </a:xfrm>
          </p:grpSpPr>
          <p:sp>
            <p:nvSpPr>
              <p:cNvPr id="61" name="Rectangle 5"/>
              <p:cNvSpPr>
                <a:spLocks noChangeArrowheads="1"/>
              </p:cNvSpPr>
              <p:nvPr/>
            </p:nvSpPr>
            <p:spPr bwMode="auto">
              <a:xfrm>
                <a:off x="1010" y="607"/>
                <a:ext cx="1006" cy="672"/>
              </a:xfrm>
              <a:prstGeom prst="rect">
                <a:avLst/>
              </a:prstGeom>
              <a:gradFill rotWithShape="0">
                <a:gsLst>
                  <a:gs pos="0">
                    <a:srgbClr val="8EB1B1"/>
                  </a:gs>
                  <a:gs pos="100000">
                    <a:srgbClr val="CCFFFF"/>
                  </a:gs>
                </a:gsLst>
                <a:lin ang="5400000" scaled="1"/>
              </a:gradFill>
              <a:ln w="28575">
                <a:solidFill>
                  <a:srgbClr val="003366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r>
                  <a:rPr lang="ru-RU" altLang="ru-RU" sz="1100" b="1" dirty="0">
                    <a:solidFill>
                      <a:srgbClr val="000066"/>
                    </a:solidFill>
                    <a:latin typeface="Times New Roman" pitchFamily="18" charset="0"/>
                    <a:cs typeface="Times New Roman" panose="02020603050405020304" pitchFamily="18" charset="0"/>
                  </a:rPr>
                  <a:t>ИЗМЕНЕНИЕ</a:t>
                </a:r>
              </a:p>
              <a:p>
                <a:pPr algn="ctr">
                  <a:lnSpc>
                    <a:spcPct val="120000"/>
                  </a:lnSpc>
                </a:pPr>
                <a:r>
                  <a:rPr lang="ru-RU" altLang="ru-RU" sz="1100" b="1" dirty="0">
                    <a:solidFill>
                      <a:srgbClr val="000066"/>
                    </a:solidFill>
                    <a:latin typeface="Times New Roman" pitchFamily="18" charset="0"/>
                    <a:cs typeface="Times New Roman" panose="02020603050405020304" pitchFamily="18" charset="0"/>
                  </a:rPr>
                  <a:t>ОБЩЕГО</a:t>
                </a:r>
              </a:p>
              <a:p>
                <a:pPr algn="ctr">
                  <a:lnSpc>
                    <a:spcPct val="120000"/>
                  </a:lnSpc>
                </a:pPr>
                <a:r>
                  <a:rPr lang="ru-RU" altLang="ru-RU" sz="1100" b="1" dirty="0">
                    <a:solidFill>
                      <a:srgbClr val="000066"/>
                    </a:solidFill>
                    <a:latin typeface="Times New Roman" pitchFamily="18" charset="0"/>
                    <a:cs typeface="Times New Roman" panose="02020603050405020304" pitchFamily="18" charset="0"/>
                  </a:rPr>
                  <a:t>КОЛИЧЕСТВА</a:t>
                </a:r>
              </a:p>
              <a:p>
                <a:pPr algn="ctr">
                  <a:lnSpc>
                    <a:spcPct val="120000"/>
                  </a:lnSpc>
                </a:pPr>
                <a:r>
                  <a:rPr lang="ru-RU" altLang="ru-RU" sz="1100" b="1" dirty="0">
                    <a:solidFill>
                      <a:srgbClr val="000066"/>
                    </a:solidFill>
                    <a:latin typeface="Times New Roman" pitchFamily="18" charset="0"/>
                    <a:cs typeface="Times New Roman" panose="02020603050405020304" pitchFamily="18" charset="0"/>
                  </a:rPr>
                  <a:t>СОКА</a:t>
                </a:r>
              </a:p>
            </p:txBody>
          </p:sp>
          <p:sp>
            <p:nvSpPr>
              <p:cNvPr id="62" name="Line 6"/>
              <p:cNvSpPr>
                <a:spLocks noChangeShapeType="1"/>
              </p:cNvSpPr>
              <p:nvPr/>
            </p:nvSpPr>
            <p:spPr bwMode="auto">
              <a:xfrm>
                <a:off x="1488" y="271"/>
                <a:ext cx="0" cy="336"/>
              </a:xfrm>
              <a:prstGeom prst="line">
                <a:avLst/>
              </a:prstGeom>
              <a:noFill/>
              <a:ln w="38100">
                <a:solidFill>
                  <a:srgbClr val="003366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8" name="Group 7"/>
            <p:cNvGrpSpPr>
              <a:grpSpLocks/>
            </p:cNvGrpSpPr>
            <p:nvPr/>
          </p:nvGrpSpPr>
          <p:grpSpPr bwMode="auto">
            <a:xfrm>
              <a:off x="2376" y="271"/>
              <a:ext cx="1404" cy="1008"/>
              <a:chOff x="2112" y="271"/>
              <a:chExt cx="1248" cy="1008"/>
            </a:xfrm>
          </p:grpSpPr>
          <p:sp>
            <p:nvSpPr>
              <p:cNvPr id="59" name="Rectangle 8"/>
              <p:cNvSpPr>
                <a:spLocks noChangeArrowheads="1"/>
              </p:cNvSpPr>
              <p:nvPr/>
            </p:nvSpPr>
            <p:spPr bwMode="auto">
              <a:xfrm>
                <a:off x="2112" y="607"/>
                <a:ext cx="1248" cy="672"/>
              </a:xfrm>
              <a:prstGeom prst="rect">
                <a:avLst/>
              </a:prstGeom>
              <a:gradFill rotWithShape="0">
                <a:gsLst>
                  <a:gs pos="0">
                    <a:srgbClr val="8EB1B1"/>
                  </a:gs>
                  <a:gs pos="100000">
                    <a:srgbClr val="CCFFFF"/>
                  </a:gs>
                </a:gsLst>
                <a:lin ang="5400000" scaled="1"/>
              </a:gradFill>
              <a:ln w="28575">
                <a:solidFill>
                  <a:srgbClr val="003366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/>
                <a:r>
                  <a:rPr lang="ru-RU" altLang="ru-RU" sz="1100" b="1" dirty="0">
                    <a:solidFill>
                      <a:srgbClr val="000066"/>
                    </a:solidFill>
                    <a:latin typeface="Times New Roman" pitchFamily="18" charset="0"/>
                    <a:cs typeface="Times New Roman" panose="02020603050405020304" pitchFamily="18" charset="0"/>
                  </a:rPr>
                  <a:t>НАРУШЕНИЯ</a:t>
                </a:r>
              </a:p>
              <a:p>
                <a:pPr algn="ctr"/>
                <a:r>
                  <a:rPr lang="ru-RU" altLang="ru-RU" sz="1100" b="1" dirty="0">
                    <a:solidFill>
                      <a:srgbClr val="000066"/>
                    </a:solidFill>
                    <a:latin typeface="Times New Roman" pitchFamily="18" charset="0"/>
                    <a:cs typeface="Times New Roman" panose="02020603050405020304" pitchFamily="18" charset="0"/>
                  </a:rPr>
                  <a:t>ОБРАЗОВАНИЯ</a:t>
                </a:r>
              </a:p>
              <a:p>
                <a:pPr algn="ctr"/>
                <a:r>
                  <a:rPr lang="ru-RU" altLang="ru-RU" sz="1100" b="1" dirty="0">
                    <a:solidFill>
                      <a:srgbClr val="000066"/>
                    </a:solidFill>
                    <a:latin typeface="Times New Roman" pitchFamily="18" charset="0"/>
                    <a:cs typeface="Times New Roman" panose="02020603050405020304" pitchFamily="18" charset="0"/>
                  </a:rPr>
                  <a:t>СОЛЯНОЙ КИСЛОТЫ</a:t>
                </a:r>
              </a:p>
              <a:p>
                <a:pPr algn="ctr"/>
                <a:r>
                  <a:rPr lang="ru-RU" altLang="ru-RU" sz="1100" b="1" dirty="0">
                    <a:solidFill>
                      <a:srgbClr val="000066"/>
                    </a:solidFill>
                    <a:latin typeface="Times New Roman" pitchFamily="18" charset="0"/>
                    <a:cs typeface="Times New Roman" panose="02020603050405020304" pitchFamily="18" charset="0"/>
                  </a:rPr>
                  <a:t>И  ИЗМЕНЕНИЯ</a:t>
                </a:r>
              </a:p>
              <a:p>
                <a:pPr algn="ctr"/>
                <a:r>
                  <a:rPr lang="ru-RU" altLang="ru-RU" sz="1100" b="1" dirty="0">
                    <a:solidFill>
                      <a:srgbClr val="000066"/>
                    </a:solidFill>
                    <a:latin typeface="Times New Roman" pitchFamily="18" charset="0"/>
                    <a:cs typeface="Times New Roman" panose="02020603050405020304" pitchFamily="18" charset="0"/>
                  </a:rPr>
                  <a:t>КИСЛОТНОСТИ  СОКА</a:t>
                </a:r>
              </a:p>
            </p:txBody>
          </p:sp>
          <p:sp>
            <p:nvSpPr>
              <p:cNvPr id="60" name="Line 9"/>
              <p:cNvSpPr>
                <a:spLocks noChangeShapeType="1"/>
              </p:cNvSpPr>
              <p:nvPr/>
            </p:nvSpPr>
            <p:spPr bwMode="auto">
              <a:xfrm>
                <a:off x="2736" y="271"/>
                <a:ext cx="0" cy="336"/>
              </a:xfrm>
              <a:prstGeom prst="line">
                <a:avLst/>
              </a:prstGeom>
              <a:noFill/>
              <a:ln w="38100">
                <a:solidFill>
                  <a:srgbClr val="003366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9" name="Group 10"/>
            <p:cNvGrpSpPr>
              <a:grpSpLocks/>
            </p:cNvGrpSpPr>
            <p:nvPr/>
          </p:nvGrpSpPr>
          <p:grpSpPr bwMode="auto">
            <a:xfrm>
              <a:off x="3" y="271"/>
              <a:ext cx="1023" cy="1008"/>
              <a:chOff x="3" y="271"/>
              <a:chExt cx="909" cy="1008"/>
            </a:xfrm>
          </p:grpSpPr>
          <p:sp>
            <p:nvSpPr>
              <p:cNvPr id="57" name="Rectangle 11"/>
              <p:cNvSpPr>
                <a:spLocks noChangeArrowheads="1"/>
              </p:cNvSpPr>
              <p:nvPr/>
            </p:nvSpPr>
            <p:spPr bwMode="auto">
              <a:xfrm>
                <a:off x="3" y="607"/>
                <a:ext cx="909" cy="672"/>
              </a:xfrm>
              <a:prstGeom prst="rect">
                <a:avLst/>
              </a:prstGeom>
              <a:gradFill rotWithShape="0">
                <a:gsLst>
                  <a:gs pos="0">
                    <a:srgbClr val="8EB1B1"/>
                  </a:gs>
                  <a:gs pos="100000">
                    <a:srgbClr val="CCFFFF"/>
                  </a:gs>
                </a:gsLst>
                <a:lin ang="5400000" scaled="1"/>
              </a:gradFill>
              <a:ln w="28575">
                <a:solidFill>
                  <a:srgbClr val="003366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>
                  <a:lnSpc>
                    <a:spcPct val="140000"/>
                  </a:lnSpc>
                </a:pPr>
                <a:r>
                  <a:rPr lang="ru-RU" altLang="ru-RU" sz="1100" b="1" dirty="0">
                    <a:solidFill>
                      <a:srgbClr val="000066"/>
                    </a:solidFill>
                    <a:latin typeface="Times New Roman" pitchFamily="18" charset="0"/>
                    <a:cs typeface="Times New Roman" panose="02020603050405020304" pitchFamily="18" charset="0"/>
                  </a:rPr>
                  <a:t>НАРУШЕНИЕ</a:t>
                </a:r>
              </a:p>
              <a:p>
                <a:pPr algn="ctr">
                  <a:lnSpc>
                    <a:spcPct val="140000"/>
                  </a:lnSpc>
                </a:pPr>
                <a:r>
                  <a:rPr lang="ru-RU" altLang="ru-RU" sz="1100" b="1" dirty="0">
                    <a:solidFill>
                      <a:srgbClr val="000066"/>
                    </a:solidFill>
                    <a:latin typeface="Times New Roman" pitchFamily="18" charset="0"/>
                    <a:cs typeface="Times New Roman" panose="02020603050405020304" pitchFamily="18" charset="0"/>
                  </a:rPr>
                  <a:t>ДИНАМИКИ</a:t>
                </a:r>
              </a:p>
              <a:p>
                <a:pPr algn="ctr">
                  <a:lnSpc>
                    <a:spcPct val="140000"/>
                  </a:lnSpc>
                </a:pPr>
                <a:r>
                  <a:rPr lang="ru-RU" altLang="ru-RU" sz="1100" b="1" dirty="0">
                    <a:solidFill>
                      <a:srgbClr val="000066"/>
                    </a:solidFill>
                    <a:latin typeface="Times New Roman" pitchFamily="18" charset="0"/>
                    <a:cs typeface="Times New Roman" panose="02020603050405020304" pitchFamily="18" charset="0"/>
                  </a:rPr>
                  <a:t>СЕКРЕЦИИ</a:t>
                </a:r>
              </a:p>
            </p:txBody>
          </p:sp>
          <p:sp>
            <p:nvSpPr>
              <p:cNvPr id="58" name="Line 12"/>
              <p:cNvSpPr>
                <a:spLocks noChangeShapeType="1"/>
              </p:cNvSpPr>
              <p:nvPr/>
            </p:nvSpPr>
            <p:spPr bwMode="auto">
              <a:xfrm>
                <a:off x="528" y="271"/>
                <a:ext cx="0" cy="336"/>
              </a:xfrm>
              <a:prstGeom prst="line">
                <a:avLst/>
              </a:prstGeom>
              <a:noFill/>
              <a:ln w="38100">
                <a:solidFill>
                  <a:srgbClr val="003366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0" name="Group 13"/>
            <p:cNvGrpSpPr>
              <a:grpSpLocks/>
            </p:cNvGrpSpPr>
            <p:nvPr/>
          </p:nvGrpSpPr>
          <p:grpSpPr bwMode="auto">
            <a:xfrm>
              <a:off x="5184" y="271"/>
              <a:ext cx="1203" cy="1008"/>
              <a:chOff x="4608" y="271"/>
              <a:chExt cx="1069" cy="1008"/>
            </a:xfrm>
          </p:grpSpPr>
          <p:sp>
            <p:nvSpPr>
              <p:cNvPr id="55" name="Rectangle 14"/>
              <p:cNvSpPr>
                <a:spLocks noChangeArrowheads="1"/>
              </p:cNvSpPr>
              <p:nvPr/>
            </p:nvSpPr>
            <p:spPr bwMode="auto">
              <a:xfrm>
                <a:off x="4608" y="607"/>
                <a:ext cx="1069" cy="672"/>
              </a:xfrm>
              <a:prstGeom prst="rect">
                <a:avLst/>
              </a:prstGeom>
              <a:gradFill rotWithShape="0">
                <a:gsLst>
                  <a:gs pos="0">
                    <a:srgbClr val="8EB1B1"/>
                  </a:gs>
                  <a:gs pos="100000">
                    <a:srgbClr val="CCFFFF"/>
                  </a:gs>
                </a:gsLst>
                <a:lin ang="5400000" scaled="1"/>
              </a:gradFill>
              <a:ln w="28575">
                <a:solidFill>
                  <a:srgbClr val="003366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/>
                <a:r>
                  <a:rPr lang="ru-RU" altLang="ru-RU" sz="1100" b="1" dirty="0">
                    <a:solidFill>
                      <a:srgbClr val="000066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РАССТРОЙСТВА</a:t>
                </a:r>
              </a:p>
              <a:p>
                <a:pPr algn="ctr"/>
                <a:r>
                  <a:rPr lang="ru-RU" altLang="ru-RU" sz="1100" b="1" dirty="0" smtClean="0">
                    <a:solidFill>
                      <a:srgbClr val="000066"/>
                    </a:solidFill>
                    <a:latin typeface="Times New Roman" pitchFamily="18" charset="0"/>
                    <a:cs typeface="Times New Roman" panose="02020603050405020304" pitchFamily="18" charset="0"/>
                  </a:rPr>
                  <a:t>ВЫРАБОТКИ  </a:t>
                </a:r>
                <a:r>
                  <a:rPr lang="ru-RU" altLang="ru-RU" sz="1100" b="1" dirty="0">
                    <a:solidFill>
                      <a:srgbClr val="000066"/>
                    </a:solidFill>
                    <a:latin typeface="Times New Roman" pitchFamily="18" charset="0"/>
                    <a:cs typeface="Times New Roman" panose="02020603050405020304" pitchFamily="18" charset="0"/>
                  </a:rPr>
                  <a:t>И</a:t>
                </a:r>
              </a:p>
              <a:p>
                <a:pPr algn="ctr"/>
                <a:r>
                  <a:rPr lang="ru-RU" altLang="ru-RU" sz="1100" b="1" dirty="0">
                    <a:solidFill>
                      <a:srgbClr val="000066"/>
                    </a:solidFill>
                    <a:latin typeface="Times New Roman" pitchFamily="18" charset="0"/>
                    <a:cs typeface="Times New Roman" panose="02020603050405020304" pitchFamily="18" charset="0"/>
                  </a:rPr>
                  <a:t>ИЗМЕНЕНИЕ</a:t>
                </a:r>
              </a:p>
              <a:p>
                <a:pPr algn="ctr"/>
                <a:r>
                  <a:rPr lang="ru-RU" altLang="ru-RU" sz="1100" b="1" dirty="0">
                    <a:solidFill>
                      <a:srgbClr val="000066"/>
                    </a:solidFill>
                    <a:latin typeface="Times New Roman" pitchFamily="18" charset="0"/>
                    <a:cs typeface="Times New Roman" panose="02020603050405020304" pitchFamily="18" charset="0"/>
                  </a:rPr>
                  <a:t>СОДЕРЖАНИЯ</a:t>
                </a:r>
              </a:p>
              <a:p>
                <a:pPr algn="ctr"/>
                <a:r>
                  <a:rPr lang="ru-RU" altLang="ru-RU" sz="1100" b="1" dirty="0">
                    <a:solidFill>
                      <a:srgbClr val="000066"/>
                    </a:solidFill>
                    <a:latin typeface="Times New Roman" pitchFamily="18" charset="0"/>
                    <a:cs typeface="Times New Roman" panose="02020603050405020304" pitchFamily="18" charset="0"/>
                  </a:rPr>
                  <a:t>СЛИЗИ</a:t>
                </a:r>
              </a:p>
            </p:txBody>
          </p:sp>
          <p:sp>
            <p:nvSpPr>
              <p:cNvPr id="56" name="Line 15"/>
              <p:cNvSpPr>
                <a:spLocks noChangeShapeType="1"/>
              </p:cNvSpPr>
              <p:nvPr/>
            </p:nvSpPr>
            <p:spPr bwMode="auto">
              <a:xfrm>
                <a:off x="5136" y="271"/>
                <a:ext cx="0" cy="336"/>
              </a:xfrm>
              <a:prstGeom prst="line">
                <a:avLst/>
              </a:prstGeom>
              <a:noFill/>
              <a:ln w="38100">
                <a:solidFill>
                  <a:srgbClr val="003366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1" name="Group 16"/>
            <p:cNvGrpSpPr>
              <a:grpSpLocks/>
            </p:cNvGrpSpPr>
            <p:nvPr/>
          </p:nvGrpSpPr>
          <p:grpSpPr bwMode="auto">
            <a:xfrm>
              <a:off x="3888" y="271"/>
              <a:ext cx="1190" cy="1008"/>
              <a:chOff x="3456" y="271"/>
              <a:chExt cx="1058" cy="1008"/>
            </a:xfrm>
          </p:grpSpPr>
          <p:sp>
            <p:nvSpPr>
              <p:cNvPr id="53" name="Rectangle 17"/>
              <p:cNvSpPr>
                <a:spLocks noChangeArrowheads="1"/>
              </p:cNvSpPr>
              <p:nvPr/>
            </p:nvSpPr>
            <p:spPr bwMode="auto">
              <a:xfrm>
                <a:off x="3456" y="607"/>
                <a:ext cx="1058" cy="672"/>
              </a:xfrm>
              <a:prstGeom prst="rect">
                <a:avLst/>
              </a:prstGeom>
              <a:gradFill rotWithShape="0">
                <a:gsLst>
                  <a:gs pos="0">
                    <a:srgbClr val="8EB1B1"/>
                  </a:gs>
                  <a:gs pos="100000">
                    <a:srgbClr val="CCFFFF"/>
                  </a:gs>
                </a:gsLst>
                <a:lin ang="5400000" scaled="1"/>
              </a:gradFill>
              <a:ln w="28575">
                <a:solidFill>
                  <a:srgbClr val="003366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r>
                  <a:rPr lang="ru-RU" altLang="ru-RU" sz="1100" b="1" dirty="0">
                    <a:solidFill>
                      <a:srgbClr val="000066"/>
                    </a:solidFill>
                    <a:latin typeface="Times New Roman" pitchFamily="18" charset="0"/>
                    <a:cs typeface="Times New Roman" panose="02020603050405020304" pitchFamily="18" charset="0"/>
                  </a:rPr>
                  <a:t>НАРУШЕНИЕ</a:t>
                </a:r>
              </a:p>
              <a:p>
                <a:pPr algn="ctr">
                  <a:lnSpc>
                    <a:spcPct val="120000"/>
                  </a:lnSpc>
                </a:pPr>
                <a:r>
                  <a:rPr lang="ru-RU" altLang="ru-RU" sz="1100" b="1" dirty="0">
                    <a:solidFill>
                      <a:srgbClr val="000066"/>
                    </a:solidFill>
                    <a:latin typeface="Times New Roman" pitchFamily="18" charset="0"/>
                    <a:cs typeface="Times New Roman" panose="02020603050405020304" pitchFamily="18" charset="0"/>
                  </a:rPr>
                  <a:t>ОБРАЗОВАНИЯ</a:t>
                </a:r>
              </a:p>
              <a:p>
                <a:pPr algn="ctr">
                  <a:lnSpc>
                    <a:spcPct val="120000"/>
                  </a:lnSpc>
                </a:pPr>
                <a:r>
                  <a:rPr lang="ru-RU" altLang="ru-RU" sz="1100" b="1" dirty="0">
                    <a:solidFill>
                      <a:srgbClr val="000066"/>
                    </a:solidFill>
                    <a:latin typeface="Times New Roman" pitchFamily="18" charset="0"/>
                    <a:cs typeface="Times New Roman" panose="02020603050405020304" pitchFamily="18" charset="0"/>
                  </a:rPr>
                  <a:t>И  СЕКРЕЦИИ</a:t>
                </a:r>
              </a:p>
              <a:p>
                <a:pPr algn="ctr">
                  <a:lnSpc>
                    <a:spcPct val="120000"/>
                  </a:lnSpc>
                </a:pPr>
                <a:r>
                  <a:rPr lang="ru-RU" altLang="ru-RU" sz="1100" b="1" dirty="0">
                    <a:solidFill>
                      <a:srgbClr val="000066"/>
                    </a:solidFill>
                    <a:latin typeface="Times New Roman" pitchFamily="18" charset="0"/>
                    <a:cs typeface="Times New Roman" panose="02020603050405020304" pitchFamily="18" charset="0"/>
                  </a:rPr>
                  <a:t>ПЕПСИНА</a:t>
                </a:r>
              </a:p>
            </p:txBody>
          </p:sp>
          <p:sp>
            <p:nvSpPr>
              <p:cNvPr id="54" name="Line 18"/>
              <p:cNvSpPr>
                <a:spLocks noChangeShapeType="1"/>
              </p:cNvSpPr>
              <p:nvPr/>
            </p:nvSpPr>
            <p:spPr bwMode="auto">
              <a:xfrm>
                <a:off x="3984" y="271"/>
                <a:ext cx="0" cy="336"/>
              </a:xfrm>
              <a:prstGeom prst="line">
                <a:avLst/>
              </a:prstGeom>
              <a:noFill/>
              <a:ln w="38100">
                <a:solidFill>
                  <a:srgbClr val="003366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2" name="Group 19"/>
            <p:cNvGrpSpPr>
              <a:grpSpLocks/>
            </p:cNvGrpSpPr>
            <p:nvPr/>
          </p:nvGrpSpPr>
          <p:grpSpPr bwMode="auto">
            <a:xfrm>
              <a:off x="918" y="1279"/>
              <a:ext cx="821" cy="528"/>
              <a:chOff x="816" y="1279"/>
              <a:chExt cx="730" cy="528"/>
            </a:xfrm>
          </p:grpSpPr>
          <p:sp>
            <p:nvSpPr>
              <p:cNvPr id="51" name="Rectangle 20"/>
              <p:cNvSpPr>
                <a:spLocks noChangeArrowheads="1"/>
              </p:cNvSpPr>
              <p:nvPr/>
            </p:nvSpPr>
            <p:spPr bwMode="auto">
              <a:xfrm>
                <a:off x="816" y="1567"/>
                <a:ext cx="730" cy="240"/>
              </a:xfrm>
              <a:prstGeom prst="rect">
                <a:avLst/>
              </a:prstGeom>
              <a:gradFill rotWithShape="0">
                <a:gsLst>
                  <a:gs pos="0">
                    <a:srgbClr val="CCFFFF"/>
                  </a:gs>
                  <a:gs pos="100000">
                    <a:srgbClr val="88AAAA"/>
                  </a:gs>
                </a:gsLst>
                <a:lin ang="5400000" scaled="1"/>
              </a:gradFill>
              <a:ln w="9525">
                <a:solidFill>
                  <a:srgbClr val="003366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>
                  <a:lnSpc>
                    <a:spcPct val="140000"/>
                  </a:lnSpc>
                </a:pPr>
                <a:r>
                  <a:rPr lang="ru-RU" altLang="ru-RU" sz="900" b="1" dirty="0">
                    <a:solidFill>
                      <a:srgbClr val="000066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УВЕЛИЧЕНИЕ</a:t>
                </a:r>
              </a:p>
            </p:txBody>
          </p:sp>
          <p:sp>
            <p:nvSpPr>
              <p:cNvPr id="52" name="Line 21"/>
              <p:cNvSpPr>
                <a:spLocks noChangeShapeType="1"/>
              </p:cNvSpPr>
              <p:nvPr/>
            </p:nvSpPr>
            <p:spPr bwMode="auto">
              <a:xfrm>
                <a:off x="1392" y="1279"/>
                <a:ext cx="0" cy="288"/>
              </a:xfrm>
              <a:prstGeom prst="line">
                <a:avLst/>
              </a:prstGeom>
              <a:noFill/>
              <a:ln w="38100">
                <a:solidFill>
                  <a:srgbClr val="003366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3" name="Group 22"/>
            <p:cNvGrpSpPr>
              <a:grpSpLocks/>
            </p:cNvGrpSpPr>
            <p:nvPr/>
          </p:nvGrpSpPr>
          <p:grpSpPr bwMode="auto">
            <a:xfrm>
              <a:off x="5181" y="1279"/>
              <a:ext cx="789" cy="535"/>
              <a:chOff x="4605" y="1279"/>
              <a:chExt cx="702" cy="535"/>
            </a:xfrm>
          </p:grpSpPr>
          <p:sp>
            <p:nvSpPr>
              <p:cNvPr id="49" name="Rectangle 23"/>
              <p:cNvSpPr>
                <a:spLocks noChangeArrowheads="1"/>
              </p:cNvSpPr>
              <p:nvPr/>
            </p:nvSpPr>
            <p:spPr bwMode="auto">
              <a:xfrm>
                <a:off x="4605" y="1577"/>
                <a:ext cx="702" cy="237"/>
              </a:xfrm>
              <a:prstGeom prst="rect">
                <a:avLst/>
              </a:prstGeom>
              <a:gradFill rotWithShape="0">
                <a:gsLst>
                  <a:gs pos="0">
                    <a:srgbClr val="CCFFFF"/>
                  </a:gs>
                  <a:gs pos="100000">
                    <a:srgbClr val="88AAAA"/>
                  </a:gs>
                </a:gsLst>
                <a:lin ang="5400000" scaled="1"/>
              </a:gradFill>
              <a:ln w="9525">
                <a:solidFill>
                  <a:srgbClr val="003366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>
                  <a:lnSpc>
                    <a:spcPct val="140000"/>
                  </a:lnSpc>
                </a:pPr>
                <a:r>
                  <a:rPr lang="ru-RU" altLang="ru-RU" sz="900" b="1">
                    <a:solidFill>
                      <a:srgbClr val="000066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ПОВЫШЕНИЕ</a:t>
                </a:r>
              </a:p>
            </p:txBody>
          </p:sp>
          <p:sp>
            <p:nvSpPr>
              <p:cNvPr id="50" name="Line 24"/>
              <p:cNvSpPr>
                <a:spLocks noChangeShapeType="1"/>
              </p:cNvSpPr>
              <p:nvPr/>
            </p:nvSpPr>
            <p:spPr bwMode="auto">
              <a:xfrm>
                <a:off x="5088" y="1279"/>
                <a:ext cx="0" cy="288"/>
              </a:xfrm>
              <a:prstGeom prst="line">
                <a:avLst/>
              </a:prstGeom>
              <a:noFill/>
              <a:ln w="38100">
                <a:solidFill>
                  <a:srgbClr val="003366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4" name="Group 25"/>
            <p:cNvGrpSpPr>
              <a:grpSpLocks/>
            </p:cNvGrpSpPr>
            <p:nvPr/>
          </p:nvGrpSpPr>
          <p:grpSpPr bwMode="auto">
            <a:xfrm>
              <a:off x="3888" y="1279"/>
              <a:ext cx="810" cy="528"/>
              <a:chOff x="3456" y="1279"/>
              <a:chExt cx="720" cy="528"/>
            </a:xfrm>
          </p:grpSpPr>
          <p:sp>
            <p:nvSpPr>
              <p:cNvPr id="47" name="Rectangle 26"/>
              <p:cNvSpPr>
                <a:spLocks noChangeArrowheads="1"/>
              </p:cNvSpPr>
              <p:nvPr/>
            </p:nvSpPr>
            <p:spPr bwMode="auto">
              <a:xfrm>
                <a:off x="3456" y="1567"/>
                <a:ext cx="720" cy="240"/>
              </a:xfrm>
              <a:prstGeom prst="rect">
                <a:avLst/>
              </a:prstGeom>
              <a:gradFill rotWithShape="0">
                <a:gsLst>
                  <a:gs pos="0">
                    <a:srgbClr val="CCFFFF"/>
                  </a:gs>
                  <a:gs pos="100000">
                    <a:srgbClr val="88AAAA"/>
                  </a:gs>
                </a:gsLst>
                <a:lin ang="5400000" scaled="1"/>
              </a:gradFill>
              <a:ln w="9525">
                <a:solidFill>
                  <a:srgbClr val="003366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>
                  <a:lnSpc>
                    <a:spcPct val="140000"/>
                  </a:lnSpc>
                </a:pPr>
                <a:r>
                  <a:rPr lang="ru-RU" altLang="ru-RU" sz="900" b="1">
                    <a:solidFill>
                      <a:srgbClr val="000066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УВЕЛИЧЕНИЕ</a:t>
                </a:r>
              </a:p>
            </p:txBody>
          </p:sp>
          <p:sp>
            <p:nvSpPr>
              <p:cNvPr id="48" name="Line 27"/>
              <p:cNvSpPr>
                <a:spLocks noChangeShapeType="1"/>
              </p:cNvSpPr>
              <p:nvPr/>
            </p:nvSpPr>
            <p:spPr bwMode="auto">
              <a:xfrm>
                <a:off x="3984" y="1279"/>
                <a:ext cx="0" cy="288"/>
              </a:xfrm>
              <a:prstGeom prst="line">
                <a:avLst/>
              </a:prstGeom>
              <a:noFill/>
              <a:ln w="38100">
                <a:solidFill>
                  <a:srgbClr val="003366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5" name="Group 28"/>
            <p:cNvGrpSpPr>
              <a:grpSpLocks/>
            </p:cNvGrpSpPr>
            <p:nvPr/>
          </p:nvGrpSpPr>
          <p:grpSpPr bwMode="auto">
            <a:xfrm>
              <a:off x="2376" y="1279"/>
              <a:ext cx="847" cy="528"/>
              <a:chOff x="2112" y="1279"/>
              <a:chExt cx="753" cy="528"/>
            </a:xfrm>
          </p:grpSpPr>
          <p:sp>
            <p:nvSpPr>
              <p:cNvPr id="45" name="Rectangle 29"/>
              <p:cNvSpPr>
                <a:spLocks noChangeArrowheads="1"/>
              </p:cNvSpPr>
              <p:nvPr/>
            </p:nvSpPr>
            <p:spPr bwMode="auto">
              <a:xfrm>
                <a:off x="2112" y="1567"/>
                <a:ext cx="753" cy="240"/>
              </a:xfrm>
              <a:prstGeom prst="rect">
                <a:avLst/>
              </a:prstGeom>
              <a:gradFill rotWithShape="0">
                <a:gsLst>
                  <a:gs pos="0">
                    <a:srgbClr val="CCFFFF"/>
                  </a:gs>
                  <a:gs pos="100000">
                    <a:srgbClr val="88AAAA"/>
                  </a:gs>
                </a:gsLst>
                <a:lin ang="5400000" scaled="1"/>
              </a:gradFill>
              <a:ln w="9525">
                <a:solidFill>
                  <a:srgbClr val="003366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/>
                <a:r>
                  <a:rPr lang="ru-RU" altLang="ru-RU" sz="900" b="1">
                    <a:solidFill>
                      <a:srgbClr val="000066"/>
                    </a:solidFill>
                    <a:latin typeface="Times New Roman" pitchFamily="18" charset="0"/>
                    <a:cs typeface="Times New Roman" panose="02020603050405020304" pitchFamily="18" charset="0"/>
                  </a:rPr>
                  <a:t>ГИПЕРХЛОР-</a:t>
                </a:r>
              </a:p>
              <a:p>
                <a:pPr algn="ctr"/>
                <a:r>
                  <a:rPr lang="ru-RU" altLang="ru-RU" sz="900" b="1">
                    <a:solidFill>
                      <a:srgbClr val="000066"/>
                    </a:solidFill>
                    <a:latin typeface="Times New Roman" pitchFamily="18" charset="0"/>
                    <a:cs typeface="Times New Roman" panose="02020603050405020304" pitchFamily="18" charset="0"/>
                  </a:rPr>
                  <a:t>ГИДРИЯ</a:t>
                </a:r>
              </a:p>
            </p:txBody>
          </p:sp>
          <p:sp>
            <p:nvSpPr>
              <p:cNvPr id="46" name="Line 30"/>
              <p:cNvSpPr>
                <a:spLocks noChangeShapeType="1"/>
              </p:cNvSpPr>
              <p:nvPr/>
            </p:nvSpPr>
            <p:spPr bwMode="auto">
              <a:xfrm>
                <a:off x="2640" y="1279"/>
                <a:ext cx="0" cy="288"/>
              </a:xfrm>
              <a:prstGeom prst="line">
                <a:avLst/>
              </a:prstGeom>
              <a:noFill/>
              <a:ln w="38100">
                <a:solidFill>
                  <a:srgbClr val="003366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6" name="Group 31"/>
            <p:cNvGrpSpPr>
              <a:grpSpLocks/>
            </p:cNvGrpSpPr>
            <p:nvPr/>
          </p:nvGrpSpPr>
          <p:grpSpPr bwMode="auto">
            <a:xfrm>
              <a:off x="1134" y="1279"/>
              <a:ext cx="864" cy="864"/>
              <a:chOff x="1008" y="1279"/>
              <a:chExt cx="768" cy="864"/>
            </a:xfrm>
          </p:grpSpPr>
          <p:sp>
            <p:nvSpPr>
              <p:cNvPr id="43" name="Rectangle 32"/>
              <p:cNvSpPr>
                <a:spLocks noChangeArrowheads="1"/>
              </p:cNvSpPr>
              <p:nvPr/>
            </p:nvSpPr>
            <p:spPr bwMode="auto">
              <a:xfrm>
                <a:off x="1008" y="1903"/>
                <a:ext cx="768" cy="240"/>
              </a:xfrm>
              <a:prstGeom prst="rect">
                <a:avLst/>
              </a:prstGeom>
              <a:gradFill rotWithShape="0">
                <a:gsLst>
                  <a:gs pos="0">
                    <a:srgbClr val="CCFFFF"/>
                  </a:gs>
                  <a:gs pos="100000">
                    <a:srgbClr val="88AAAA"/>
                  </a:gs>
                </a:gsLst>
                <a:lin ang="5400000" scaled="1"/>
              </a:gradFill>
              <a:ln w="9525">
                <a:solidFill>
                  <a:srgbClr val="003366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>
                  <a:lnSpc>
                    <a:spcPct val="150000"/>
                  </a:lnSpc>
                </a:pPr>
                <a:r>
                  <a:rPr lang="ru-RU" altLang="ru-RU" sz="900" b="1">
                    <a:solidFill>
                      <a:srgbClr val="000066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УМЕНЬШЕНИЕ</a:t>
                </a:r>
              </a:p>
            </p:txBody>
          </p:sp>
          <p:sp>
            <p:nvSpPr>
              <p:cNvPr id="44" name="Line 33"/>
              <p:cNvSpPr>
                <a:spLocks noChangeShapeType="1"/>
              </p:cNvSpPr>
              <p:nvPr/>
            </p:nvSpPr>
            <p:spPr bwMode="auto">
              <a:xfrm>
                <a:off x="1632" y="1279"/>
                <a:ext cx="0" cy="624"/>
              </a:xfrm>
              <a:prstGeom prst="line">
                <a:avLst/>
              </a:prstGeom>
              <a:noFill/>
              <a:ln w="38100">
                <a:solidFill>
                  <a:srgbClr val="003366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7" name="Group 34"/>
            <p:cNvGrpSpPr>
              <a:grpSpLocks/>
            </p:cNvGrpSpPr>
            <p:nvPr/>
          </p:nvGrpSpPr>
          <p:grpSpPr bwMode="auto">
            <a:xfrm>
              <a:off x="1350" y="1279"/>
              <a:ext cx="918" cy="1200"/>
              <a:chOff x="1200" y="1279"/>
              <a:chExt cx="816" cy="1200"/>
            </a:xfrm>
          </p:grpSpPr>
          <p:sp>
            <p:nvSpPr>
              <p:cNvPr id="41" name="Rectangle 35"/>
              <p:cNvSpPr>
                <a:spLocks noChangeArrowheads="1"/>
              </p:cNvSpPr>
              <p:nvPr/>
            </p:nvSpPr>
            <p:spPr bwMode="auto">
              <a:xfrm>
                <a:off x="1200" y="2239"/>
                <a:ext cx="816" cy="240"/>
              </a:xfrm>
              <a:prstGeom prst="rect">
                <a:avLst/>
              </a:prstGeom>
              <a:gradFill rotWithShape="0">
                <a:gsLst>
                  <a:gs pos="0">
                    <a:srgbClr val="CCFFFF"/>
                  </a:gs>
                  <a:gs pos="100000">
                    <a:srgbClr val="88AAAA"/>
                  </a:gs>
                </a:gsLst>
                <a:lin ang="5400000" scaled="1"/>
              </a:gradFill>
              <a:ln w="9525">
                <a:solidFill>
                  <a:srgbClr val="003366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>
                  <a:lnSpc>
                    <a:spcPct val="140000"/>
                  </a:lnSpc>
                </a:pPr>
                <a:r>
                  <a:rPr lang="ru-RU" altLang="ru-RU" sz="900" b="1">
                    <a:solidFill>
                      <a:srgbClr val="000066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ОТСУТСТВИЕ</a:t>
                </a:r>
              </a:p>
            </p:txBody>
          </p:sp>
          <p:sp>
            <p:nvSpPr>
              <p:cNvPr id="42" name="Line 36"/>
              <p:cNvSpPr>
                <a:spLocks noChangeShapeType="1"/>
              </p:cNvSpPr>
              <p:nvPr/>
            </p:nvSpPr>
            <p:spPr bwMode="auto">
              <a:xfrm>
                <a:off x="1872" y="1279"/>
                <a:ext cx="0" cy="960"/>
              </a:xfrm>
              <a:prstGeom prst="line">
                <a:avLst/>
              </a:prstGeom>
              <a:noFill/>
              <a:ln w="38100">
                <a:solidFill>
                  <a:srgbClr val="003366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8" name="Group 37"/>
            <p:cNvGrpSpPr>
              <a:grpSpLocks/>
            </p:cNvGrpSpPr>
            <p:nvPr/>
          </p:nvGrpSpPr>
          <p:grpSpPr bwMode="auto">
            <a:xfrm>
              <a:off x="5181" y="1279"/>
              <a:ext cx="975" cy="871"/>
              <a:chOff x="4605" y="1279"/>
              <a:chExt cx="867" cy="871"/>
            </a:xfrm>
          </p:grpSpPr>
          <p:sp>
            <p:nvSpPr>
              <p:cNvPr id="39" name="Rectangle 38"/>
              <p:cNvSpPr>
                <a:spLocks noChangeArrowheads="1"/>
              </p:cNvSpPr>
              <p:nvPr/>
            </p:nvSpPr>
            <p:spPr bwMode="auto">
              <a:xfrm>
                <a:off x="4605" y="1913"/>
                <a:ext cx="867" cy="237"/>
              </a:xfrm>
              <a:prstGeom prst="rect">
                <a:avLst/>
              </a:prstGeom>
              <a:gradFill rotWithShape="0">
                <a:gsLst>
                  <a:gs pos="0">
                    <a:srgbClr val="CCFFFF"/>
                  </a:gs>
                  <a:gs pos="100000">
                    <a:srgbClr val="88AAAA"/>
                  </a:gs>
                </a:gsLst>
                <a:lin ang="5400000" scaled="1"/>
              </a:gradFill>
              <a:ln w="9525">
                <a:solidFill>
                  <a:srgbClr val="003366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>
                  <a:lnSpc>
                    <a:spcPct val="140000"/>
                  </a:lnSpc>
                </a:pPr>
                <a:r>
                  <a:rPr lang="ru-RU" altLang="ru-RU" sz="900" b="1">
                    <a:solidFill>
                      <a:srgbClr val="000066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УМЕНЬШЕНИЕ</a:t>
                </a:r>
              </a:p>
            </p:txBody>
          </p:sp>
          <p:sp>
            <p:nvSpPr>
              <p:cNvPr id="40" name="Line 39"/>
              <p:cNvSpPr>
                <a:spLocks noChangeShapeType="1"/>
              </p:cNvSpPr>
              <p:nvPr/>
            </p:nvSpPr>
            <p:spPr bwMode="auto">
              <a:xfrm>
                <a:off x="5376" y="1279"/>
                <a:ext cx="0" cy="624"/>
              </a:xfrm>
              <a:prstGeom prst="line">
                <a:avLst/>
              </a:prstGeom>
              <a:noFill/>
              <a:ln w="38100">
                <a:solidFill>
                  <a:srgbClr val="003366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9" name="Group 40"/>
            <p:cNvGrpSpPr>
              <a:grpSpLocks/>
            </p:cNvGrpSpPr>
            <p:nvPr/>
          </p:nvGrpSpPr>
          <p:grpSpPr bwMode="auto">
            <a:xfrm>
              <a:off x="3888" y="1279"/>
              <a:ext cx="972" cy="855"/>
              <a:chOff x="3456" y="1279"/>
              <a:chExt cx="864" cy="855"/>
            </a:xfrm>
          </p:grpSpPr>
          <p:sp>
            <p:nvSpPr>
              <p:cNvPr id="37" name="Rectangle 41"/>
              <p:cNvSpPr>
                <a:spLocks noChangeArrowheads="1"/>
              </p:cNvSpPr>
              <p:nvPr/>
            </p:nvSpPr>
            <p:spPr bwMode="auto">
              <a:xfrm>
                <a:off x="3456" y="1903"/>
                <a:ext cx="864" cy="231"/>
              </a:xfrm>
              <a:prstGeom prst="rect">
                <a:avLst/>
              </a:prstGeom>
              <a:gradFill rotWithShape="0">
                <a:gsLst>
                  <a:gs pos="0">
                    <a:srgbClr val="CCFFFF"/>
                  </a:gs>
                  <a:gs pos="100000">
                    <a:srgbClr val="88AAAA"/>
                  </a:gs>
                </a:gsLst>
                <a:lin ang="5400000" scaled="1"/>
              </a:gradFill>
              <a:ln w="9525">
                <a:solidFill>
                  <a:srgbClr val="003366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>
                  <a:lnSpc>
                    <a:spcPct val="140000"/>
                  </a:lnSpc>
                </a:pPr>
                <a:r>
                  <a:rPr lang="ru-RU" altLang="ru-RU" sz="900" b="1">
                    <a:solidFill>
                      <a:srgbClr val="000066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СНИЖЕНИЕ</a:t>
                </a:r>
              </a:p>
            </p:txBody>
          </p:sp>
          <p:sp>
            <p:nvSpPr>
              <p:cNvPr id="38" name="Line 42"/>
              <p:cNvSpPr>
                <a:spLocks noChangeShapeType="1"/>
              </p:cNvSpPr>
              <p:nvPr/>
            </p:nvSpPr>
            <p:spPr bwMode="auto">
              <a:xfrm>
                <a:off x="4272" y="1279"/>
                <a:ext cx="0" cy="624"/>
              </a:xfrm>
              <a:prstGeom prst="line">
                <a:avLst/>
              </a:prstGeom>
              <a:noFill/>
              <a:ln w="38100">
                <a:solidFill>
                  <a:srgbClr val="003366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20" name="Group 43"/>
            <p:cNvGrpSpPr>
              <a:grpSpLocks/>
            </p:cNvGrpSpPr>
            <p:nvPr/>
          </p:nvGrpSpPr>
          <p:grpSpPr bwMode="auto">
            <a:xfrm>
              <a:off x="2376" y="1279"/>
              <a:ext cx="1080" cy="864"/>
              <a:chOff x="2112" y="1279"/>
              <a:chExt cx="960" cy="864"/>
            </a:xfrm>
          </p:grpSpPr>
          <p:sp>
            <p:nvSpPr>
              <p:cNvPr id="35" name="Rectangle 44"/>
              <p:cNvSpPr>
                <a:spLocks noChangeArrowheads="1"/>
              </p:cNvSpPr>
              <p:nvPr/>
            </p:nvSpPr>
            <p:spPr bwMode="auto">
              <a:xfrm>
                <a:off x="2112" y="1903"/>
                <a:ext cx="960" cy="240"/>
              </a:xfrm>
              <a:prstGeom prst="rect">
                <a:avLst/>
              </a:prstGeom>
              <a:gradFill rotWithShape="0">
                <a:gsLst>
                  <a:gs pos="0">
                    <a:srgbClr val="CCFFFF"/>
                  </a:gs>
                  <a:gs pos="100000">
                    <a:srgbClr val="88AAAA"/>
                  </a:gs>
                </a:gsLst>
                <a:lin ang="5400000" scaled="1"/>
              </a:gradFill>
              <a:ln w="9525">
                <a:solidFill>
                  <a:srgbClr val="003366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>
                  <a:lnSpc>
                    <a:spcPct val="140000"/>
                  </a:lnSpc>
                </a:pPr>
                <a:r>
                  <a:rPr lang="ru-RU" altLang="ru-RU" sz="900" b="1">
                    <a:solidFill>
                      <a:srgbClr val="000066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АХЛОРГИДРИЯ</a:t>
                </a:r>
              </a:p>
            </p:txBody>
          </p:sp>
          <p:sp>
            <p:nvSpPr>
              <p:cNvPr id="36" name="Line 45"/>
              <p:cNvSpPr>
                <a:spLocks noChangeShapeType="1"/>
              </p:cNvSpPr>
              <p:nvPr/>
            </p:nvSpPr>
            <p:spPr bwMode="auto">
              <a:xfrm>
                <a:off x="2976" y="1279"/>
                <a:ext cx="0" cy="624"/>
              </a:xfrm>
              <a:prstGeom prst="line">
                <a:avLst/>
              </a:prstGeom>
              <a:noFill/>
              <a:ln w="38100">
                <a:solidFill>
                  <a:srgbClr val="003366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21" name="Group 46"/>
            <p:cNvGrpSpPr>
              <a:grpSpLocks/>
            </p:cNvGrpSpPr>
            <p:nvPr/>
          </p:nvGrpSpPr>
          <p:grpSpPr bwMode="auto">
            <a:xfrm>
              <a:off x="5181" y="1279"/>
              <a:ext cx="1191" cy="1200"/>
              <a:chOff x="4605" y="1279"/>
              <a:chExt cx="1059" cy="1200"/>
            </a:xfrm>
          </p:grpSpPr>
          <p:sp>
            <p:nvSpPr>
              <p:cNvPr id="33" name="Rectangle 47"/>
              <p:cNvSpPr>
                <a:spLocks noChangeArrowheads="1"/>
              </p:cNvSpPr>
              <p:nvPr/>
            </p:nvSpPr>
            <p:spPr bwMode="auto">
              <a:xfrm>
                <a:off x="4605" y="2249"/>
                <a:ext cx="1059" cy="230"/>
              </a:xfrm>
              <a:prstGeom prst="rect">
                <a:avLst/>
              </a:prstGeom>
              <a:gradFill rotWithShape="0">
                <a:gsLst>
                  <a:gs pos="0">
                    <a:srgbClr val="CCFFFF"/>
                  </a:gs>
                  <a:gs pos="100000">
                    <a:srgbClr val="88AAAA"/>
                  </a:gs>
                </a:gsLst>
                <a:lin ang="5400000" scaled="1"/>
              </a:gradFill>
              <a:ln w="9525">
                <a:solidFill>
                  <a:srgbClr val="003366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>
                  <a:lnSpc>
                    <a:spcPct val="140000"/>
                  </a:lnSpc>
                </a:pPr>
                <a:r>
                  <a:rPr lang="ru-RU" altLang="ru-RU" sz="900" b="1">
                    <a:solidFill>
                      <a:srgbClr val="000066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ПРЕКРАЩЕНИЕ</a:t>
                </a:r>
              </a:p>
            </p:txBody>
          </p:sp>
          <p:sp>
            <p:nvSpPr>
              <p:cNvPr id="34" name="Line 48"/>
              <p:cNvSpPr>
                <a:spLocks noChangeShapeType="1"/>
              </p:cNvSpPr>
              <p:nvPr/>
            </p:nvSpPr>
            <p:spPr bwMode="auto">
              <a:xfrm>
                <a:off x="5568" y="1279"/>
                <a:ext cx="0" cy="960"/>
              </a:xfrm>
              <a:prstGeom prst="line">
                <a:avLst/>
              </a:prstGeom>
              <a:noFill/>
              <a:ln w="38100">
                <a:solidFill>
                  <a:srgbClr val="003366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22" name="Group 49"/>
            <p:cNvGrpSpPr>
              <a:grpSpLocks/>
            </p:cNvGrpSpPr>
            <p:nvPr/>
          </p:nvGrpSpPr>
          <p:grpSpPr bwMode="auto">
            <a:xfrm>
              <a:off x="3888" y="1279"/>
              <a:ext cx="1188" cy="1200"/>
              <a:chOff x="3456" y="1279"/>
              <a:chExt cx="1056" cy="1200"/>
            </a:xfrm>
          </p:grpSpPr>
          <p:sp>
            <p:nvSpPr>
              <p:cNvPr id="31" name="Rectangle 50"/>
              <p:cNvSpPr>
                <a:spLocks noChangeArrowheads="1"/>
              </p:cNvSpPr>
              <p:nvPr/>
            </p:nvSpPr>
            <p:spPr bwMode="auto">
              <a:xfrm>
                <a:off x="3456" y="2239"/>
                <a:ext cx="1056" cy="240"/>
              </a:xfrm>
              <a:prstGeom prst="rect">
                <a:avLst/>
              </a:prstGeom>
              <a:gradFill rotWithShape="0">
                <a:gsLst>
                  <a:gs pos="0">
                    <a:srgbClr val="CCFFFF"/>
                  </a:gs>
                  <a:gs pos="100000">
                    <a:srgbClr val="88AAAA"/>
                  </a:gs>
                </a:gsLst>
                <a:lin ang="5400000" scaled="1"/>
              </a:gradFill>
              <a:ln w="9525">
                <a:solidFill>
                  <a:srgbClr val="003366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>
                  <a:lnSpc>
                    <a:spcPct val="140000"/>
                  </a:lnSpc>
                </a:pPr>
                <a:r>
                  <a:rPr lang="ru-RU" altLang="ru-RU" sz="900" b="1">
                    <a:solidFill>
                      <a:srgbClr val="000066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ПРЕКРАЩЕНИЕ</a:t>
                </a:r>
              </a:p>
            </p:txBody>
          </p:sp>
          <p:sp>
            <p:nvSpPr>
              <p:cNvPr id="32" name="Line 51"/>
              <p:cNvSpPr>
                <a:spLocks noChangeShapeType="1"/>
              </p:cNvSpPr>
              <p:nvPr/>
            </p:nvSpPr>
            <p:spPr bwMode="auto">
              <a:xfrm>
                <a:off x="4416" y="1279"/>
                <a:ext cx="0" cy="960"/>
              </a:xfrm>
              <a:prstGeom prst="line">
                <a:avLst/>
              </a:prstGeom>
              <a:noFill/>
              <a:ln w="38100">
                <a:solidFill>
                  <a:srgbClr val="003366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23" name="Group 52"/>
            <p:cNvGrpSpPr>
              <a:grpSpLocks/>
            </p:cNvGrpSpPr>
            <p:nvPr/>
          </p:nvGrpSpPr>
          <p:grpSpPr bwMode="auto">
            <a:xfrm>
              <a:off x="2376" y="1279"/>
              <a:ext cx="1350" cy="1200"/>
              <a:chOff x="2112" y="1279"/>
              <a:chExt cx="1200" cy="1200"/>
            </a:xfrm>
          </p:grpSpPr>
          <p:sp>
            <p:nvSpPr>
              <p:cNvPr id="29" name="Rectangle 53"/>
              <p:cNvSpPr>
                <a:spLocks noChangeArrowheads="1"/>
              </p:cNvSpPr>
              <p:nvPr/>
            </p:nvSpPr>
            <p:spPr bwMode="auto">
              <a:xfrm>
                <a:off x="2112" y="2239"/>
                <a:ext cx="1200" cy="240"/>
              </a:xfrm>
              <a:prstGeom prst="rect">
                <a:avLst/>
              </a:prstGeom>
              <a:gradFill rotWithShape="0">
                <a:gsLst>
                  <a:gs pos="0">
                    <a:srgbClr val="CCFFFF"/>
                  </a:gs>
                  <a:gs pos="100000">
                    <a:srgbClr val="88AAAA"/>
                  </a:gs>
                </a:gsLst>
                <a:lin ang="5400000" scaled="1"/>
              </a:gradFill>
              <a:ln w="9525">
                <a:solidFill>
                  <a:srgbClr val="003366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>
                  <a:lnSpc>
                    <a:spcPct val="150000"/>
                  </a:lnSpc>
                </a:pPr>
                <a:r>
                  <a:rPr lang="ru-RU" altLang="ru-RU" sz="900" b="1">
                    <a:solidFill>
                      <a:srgbClr val="000066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ГИПОХЛОРГИДРИЯ</a:t>
                </a:r>
              </a:p>
            </p:txBody>
          </p:sp>
          <p:sp>
            <p:nvSpPr>
              <p:cNvPr id="30" name="Line 54"/>
              <p:cNvSpPr>
                <a:spLocks noChangeShapeType="1"/>
              </p:cNvSpPr>
              <p:nvPr/>
            </p:nvSpPr>
            <p:spPr bwMode="auto">
              <a:xfrm>
                <a:off x="3216" y="1279"/>
                <a:ext cx="0" cy="960"/>
              </a:xfrm>
              <a:prstGeom prst="line">
                <a:avLst/>
              </a:prstGeom>
              <a:noFill/>
              <a:ln w="38100">
                <a:solidFill>
                  <a:srgbClr val="003366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24" name="Group 55"/>
            <p:cNvGrpSpPr>
              <a:grpSpLocks/>
            </p:cNvGrpSpPr>
            <p:nvPr/>
          </p:nvGrpSpPr>
          <p:grpSpPr bwMode="auto">
            <a:xfrm>
              <a:off x="594" y="1279"/>
              <a:ext cx="972" cy="1440"/>
              <a:chOff x="528" y="1279"/>
              <a:chExt cx="864" cy="1440"/>
            </a:xfrm>
          </p:grpSpPr>
          <p:sp>
            <p:nvSpPr>
              <p:cNvPr id="25" name="Line 56"/>
              <p:cNvSpPr>
                <a:spLocks noChangeShapeType="1"/>
              </p:cNvSpPr>
              <p:nvPr/>
            </p:nvSpPr>
            <p:spPr bwMode="auto">
              <a:xfrm>
                <a:off x="528" y="1279"/>
                <a:ext cx="0" cy="1440"/>
              </a:xfrm>
              <a:prstGeom prst="line">
                <a:avLst/>
              </a:prstGeom>
              <a:noFill/>
              <a:ln w="38100">
                <a:solidFill>
                  <a:srgbClr val="003366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6" name="Line 57"/>
              <p:cNvSpPr>
                <a:spLocks noChangeShapeType="1"/>
              </p:cNvSpPr>
              <p:nvPr/>
            </p:nvSpPr>
            <p:spPr bwMode="auto">
              <a:xfrm>
                <a:off x="912" y="1807"/>
                <a:ext cx="0" cy="912"/>
              </a:xfrm>
              <a:prstGeom prst="line">
                <a:avLst/>
              </a:prstGeom>
              <a:noFill/>
              <a:ln w="38100">
                <a:solidFill>
                  <a:srgbClr val="003366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7" name="Line 58"/>
              <p:cNvSpPr>
                <a:spLocks noChangeShapeType="1"/>
              </p:cNvSpPr>
              <p:nvPr/>
            </p:nvSpPr>
            <p:spPr bwMode="auto">
              <a:xfrm>
                <a:off x="1152" y="2143"/>
                <a:ext cx="0" cy="576"/>
              </a:xfrm>
              <a:prstGeom prst="line">
                <a:avLst/>
              </a:prstGeom>
              <a:noFill/>
              <a:ln w="38100">
                <a:solidFill>
                  <a:srgbClr val="003366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8" name="Line 59"/>
              <p:cNvSpPr>
                <a:spLocks noChangeShapeType="1"/>
              </p:cNvSpPr>
              <p:nvPr/>
            </p:nvSpPr>
            <p:spPr bwMode="auto">
              <a:xfrm>
                <a:off x="1392" y="2479"/>
                <a:ext cx="0" cy="240"/>
              </a:xfrm>
              <a:prstGeom prst="line">
                <a:avLst/>
              </a:prstGeom>
              <a:noFill/>
              <a:ln w="38100">
                <a:solidFill>
                  <a:srgbClr val="003366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3009680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332656"/>
            <a:ext cx="8964488" cy="1054394"/>
          </a:xfrm>
        </p:spPr>
        <p:txBody>
          <a:bodyPr/>
          <a:lstStyle/>
          <a:p>
            <a:r>
              <a:rPr lang="ru-RU" sz="2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Типовые формы нарушений секреторной </a:t>
            </a:r>
            <a:br>
              <a:rPr lang="ru-RU" sz="2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функции желудка</a:t>
            </a:r>
            <a:endParaRPr lang="ru-RU" sz="2800" b="1" dirty="0"/>
          </a:p>
        </p:txBody>
      </p:sp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323528" y="1772816"/>
            <a:ext cx="8407893" cy="4824536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q"/>
              <a:defRPr/>
            </a:pPr>
            <a:r>
              <a:rPr lang="ru-RU" sz="1600" dirty="0" smtClean="0"/>
              <a:t> </a:t>
            </a:r>
            <a:r>
              <a:rPr lang="ru-RU" sz="1600" b="1" i="1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Количественные изменения секреции</a:t>
            </a:r>
          </a:p>
          <a:p>
            <a:pPr lvl="1">
              <a:buFont typeface="Wingdings" panose="05000000000000000000" pitchFamily="2" charset="2"/>
              <a:buChar char="Ø"/>
              <a:defRPr/>
            </a:pPr>
            <a:r>
              <a:rPr lang="ru-RU" sz="1400" dirty="0" smtClean="0">
                <a:cs typeface="Times New Roman" panose="02020603050405020304" pitchFamily="18" charset="0"/>
              </a:rPr>
              <a:t>Гиперсекреция ˃ 50 мл натощак</a:t>
            </a:r>
          </a:p>
          <a:p>
            <a:pPr lvl="1">
              <a:buFont typeface="Wingdings" panose="05000000000000000000" pitchFamily="2" charset="2"/>
              <a:buChar char="Ø"/>
              <a:defRPr/>
            </a:pPr>
            <a:r>
              <a:rPr lang="ru-RU" sz="1400" dirty="0" smtClean="0">
                <a:cs typeface="Times New Roman" panose="02020603050405020304" pitchFamily="18" charset="0"/>
              </a:rPr>
              <a:t>Гипосекреция ˂ 50мл натощак</a:t>
            </a:r>
          </a:p>
          <a:p>
            <a:pPr>
              <a:buFont typeface="Wingdings" panose="05000000000000000000" pitchFamily="2" charset="2"/>
              <a:buChar char="q"/>
              <a:defRPr/>
            </a:pPr>
            <a:r>
              <a:rPr lang="ru-RU" sz="1600" dirty="0">
                <a:cs typeface="Times New Roman" panose="02020603050405020304" pitchFamily="18" charset="0"/>
              </a:rPr>
              <a:t> </a:t>
            </a:r>
            <a:r>
              <a:rPr lang="ru-RU" sz="1600" b="1" i="1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Качественные изменения секреции</a:t>
            </a:r>
          </a:p>
          <a:p>
            <a:pPr lvl="1">
              <a:buFont typeface="Wingdings" panose="05000000000000000000" pitchFamily="2" charset="2"/>
              <a:buChar char="Ø"/>
              <a:defRPr/>
            </a:pPr>
            <a:r>
              <a:rPr lang="ru-RU" sz="1400" dirty="0" smtClean="0">
                <a:cs typeface="Times New Roman" panose="02020603050405020304" pitchFamily="18" charset="0"/>
              </a:rPr>
              <a:t>Гиперхлоргидрия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[HCl] </a:t>
            </a:r>
            <a:r>
              <a:rPr lang="ru-RU" sz="1400" dirty="0" smtClean="0">
                <a:cs typeface="Times New Roman" panose="02020603050405020304" pitchFamily="18" charset="0"/>
              </a:rPr>
              <a:t>до 40 ммоль </a:t>
            </a:r>
          </a:p>
          <a:p>
            <a:pPr lvl="1">
              <a:buFont typeface="Wingdings" panose="05000000000000000000" pitchFamily="2" charset="2"/>
              <a:buChar char="Ø"/>
              <a:defRPr/>
            </a:pPr>
            <a:r>
              <a:rPr lang="ru-RU" sz="1400" dirty="0" smtClean="0">
                <a:cs typeface="Times New Roman" panose="02020603050405020304" pitchFamily="18" charset="0"/>
              </a:rPr>
              <a:t>Гипохлоргидрия/Ахлоргидрия</a:t>
            </a:r>
          </a:p>
          <a:p>
            <a:pPr lvl="1">
              <a:buFont typeface="Wingdings" panose="05000000000000000000" pitchFamily="2" charset="2"/>
              <a:buChar char="Ø"/>
              <a:defRPr/>
            </a:pPr>
            <a:r>
              <a:rPr lang="ru-RU" sz="1400" dirty="0" smtClean="0">
                <a:cs typeface="Times New Roman" panose="02020603050405020304" pitchFamily="18" charset="0"/>
              </a:rPr>
              <a:t>Ахилия</a:t>
            </a:r>
          </a:p>
          <a:p>
            <a:pPr>
              <a:buFont typeface="Wingdings" panose="05000000000000000000" pitchFamily="2" charset="2"/>
              <a:buChar char="q"/>
              <a:defRPr/>
            </a:pPr>
            <a:r>
              <a:rPr lang="ru-RU" sz="1600" dirty="0" smtClean="0">
                <a:cs typeface="Times New Roman" panose="02020603050405020304" pitchFamily="18" charset="0"/>
              </a:rPr>
              <a:t> </a:t>
            </a:r>
            <a:r>
              <a:rPr lang="ru-RU" sz="1600" b="1" i="1" dirty="0" smtClean="0">
                <a:solidFill>
                  <a:srgbClr val="0070C0"/>
                </a:solidFill>
                <a:cs typeface="Times New Roman" panose="02020603050405020304" pitchFamily="18" charset="0"/>
              </a:rPr>
              <a:t>Пищеварение при:</a:t>
            </a:r>
          </a:p>
          <a:p>
            <a:pPr lvl="1">
              <a:buFont typeface="Wingdings" panose="05000000000000000000" pitchFamily="2" charset="2"/>
              <a:buChar char="Ø"/>
              <a:defRPr/>
            </a:pPr>
            <a:r>
              <a:rPr lang="ru-RU" sz="1400" b="1" dirty="0" smtClean="0">
                <a:solidFill>
                  <a:srgbClr val="00B050"/>
                </a:solidFill>
                <a:cs typeface="Times New Roman" panose="02020603050405020304" pitchFamily="18" charset="0"/>
              </a:rPr>
              <a:t>Гиперсекреции и Гиперхлоргидрии </a:t>
            </a:r>
            <a:r>
              <a:rPr lang="ru-RU" sz="1400" dirty="0">
                <a:cs typeface="Times New Roman" panose="02020603050405020304" pitchFamily="18" charset="0"/>
              </a:rPr>
              <a:t>→ стойкий спазм </a:t>
            </a:r>
            <a:r>
              <a:rPr lang="ru-RU" sz="1400" dirty="0" smtClean="0">
                <a:cs typeface="Times New Roman" panose="02020603050405020304" pitchFamily="18" charset="0"/>
              </a:rPr>
              <a:t>привратника</a:t>
            </a:r>
            <a:endParaRPr lang="en-US" sz="1400" dirty="0" smtClean="0">
              <a:cs typeface="Times New Roman" panose="02020603050405020304" pitchFamily="18" charset="0"/>
            </a:endParaRPr>
          </a:p>
          <a:p>
            <a:pPr marL="365760" lvl="1" indent="0">
              <a:buNone/>
              <a:defRPr/>
            </a:pPr>
            <a:r>
              <a:rPr lang="en-US" sz="1400" dirty="0">
                <a:cs typeface="Times New Roman" panose="02020603050405020304" pitchFamily="18" charset="0"/>
              </a:rPr>
              <a:t> </a:t>
            </a:r>
            <a:r>
              <a:rPr lang="en-US" sz="1400" dirty="0" smtClean="0">
                <a:cs typeface="Times New Roman" panose="02020603050405020304" pitchFamily="18" charset="0"/>
              </a:rPr>
              <a:t>   </a:t>
            </a:r>
            <a:r>
              <a:rPr lang="ru-RU" sz="1400" dirty="0" smtClean="0">
                <a:cs typeface="Times New Roman" panose="02020603050405020304" pitchFamily="18" charset="0"/>
              </a:rPr>
              <a:t>→</a:t>
            </a:r>
            <a:r>
              <a:rPr lang="ru-RU" sz="1400" dirty="0">
                <a:cs typeface="Times New Roman" panose="02020603050405020304" pitchFamily="18" charset="0"/>
              </a:rPr>
              <a:t>снижение перистальтики кишечника→аутоинтоксикация, </a:t>
            </a:r>
            <a:r>
              <a:rPr lang="ru-RU" sz="1400" dirty="0" smtClean="0">
                <a:cs typeface="Times New Roman" panose="02020603050405020304" pitchFamily="18" charset="0"/>
              </a:rPr>
              <a:t> </a:t>
            </a:r>
            <a:endParaRPr lang="en-US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0">
              <a:buFont typeface="Wingdings 2" pitchFamily="18" charset="2"/>
              <a:buNone/>
              <a:defRPr/>
            </a:pP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1400" dirty="0" smtClean="0">
                <a:cs typeface="Times New Roman" panose="02020603050405020304" pitchFamily="18" charset="0"/>
              </a:rPr>
              <a:t>склонность </a:t>
            </a:r>
            <a:r>
              <a:rPr lang="ru-RU" sz="1400" dirty="0">
                <a:cs typeface="Times New Roman" panose="02020603050405020304" pitchFamily="18" charset="0"/>
              </a:rPr>
              <a:t>к </a:t>
            </a:r>
            <a:r>
              <a:rPr lang="ru-RU" sz="1400" dirty="0" smtClean="0">
                <a:cs typeface="Times New Roman" panose="02020603050405020304" pitchFamily="18" charset="0"/>
              </a:rPr>
              <a:t>обстипации*</a:t>
            </a:r>
            <a:endParaRPr lang="ru-RU" sz="1400" dirty="0">
              <a:cs typeface="Times New Roman" panose="02020603050405020304" pitchFamily="18" charset="0"/>
            </a:endParaRPr>
          </a:p>
          <a:p>
            <a:pPr lvl="1">
              <a:buFont typeface="Wingdings" panose="05000000000000000000" pitchFamily="2" charset="2"/>
              <a:buChar char="Ø"/>
              <a:defRPr/>
            </a:pPr>
            <a:r>
              <a:rPr lang="ru-RU" sz="1400" b="1" dirty="0" smtClean="0">
                <a:solidFill>
                  <a:srgbClr val="00B050"/>
                </a:solidFill>
                <a:cs typeface="Times New Roman" panose="02020603050405020304" pitchFamily="18" charset="0"/>
              </a:rPr>
              <a:t>Гипосекреции и Гипохлоргидрии/Ахлоргидрии</a:t>
            </a:r>
            <a:r>
              <a:rPr lang="en-US" sz="14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457200" lvl="1" indent="0">
              <a:buFont typeface="Wingdings 2" pitchFamily="18" charset="2"/>
              <a:buNone/>
              <a:defRPr/>
            </a:pPr>
            <a:r>
              <a:rPr lang="ru-RU" sz="1400" dirty="0" smtClean="0">
                <a:cs typeface="Times New Roman" panose="02020603050405020304" pitchFamily="18" charset="0"/>
              </a:rPr>
              <a:t>→зияние привратника→усиление перистальтики</a:t>
            </a:r>
            <a:endParaRPr lang="en-US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0">
              <a:buFont typeface="Wingdings 2" pitchFamily="18" charset="2"/>
              <a:buNone/>
              <a:defRPr/>
            </a:pPr>
            <a:r>
              <a:rPr lang="ru-RU" sz="1400" dirty="0" smtClean="0">
                <a:cs typeface="Times New Roman" panose="02020603050405020304" pitchFamily="18" charset="0"/>
              </a:rPr>
              <a:t>→склонность к диарее→с-м мальдигестии и мальабсорбции</a:t>
            </a:r>
          </a:p>
          <a:p>
            <a:pPr lvl="1">
              <a:buFont typeface="Wingdings" panose="05000000000000000000" pitchFamily="2" charset="2"/>
              <a:buChar char="Ø"/>
              <a:defRPr/>
            </a:pPr>
            <a:r>
              <a:rPr lang="ru-RU" sz="1400" b="1" dirty="0" smtClean="0">
                <a:solidFill>
                  <a:srgbClr val="00B050"/>
                </a:solidFill>
                <a:cs typeface="Times New Roman" panose="02020603050405020304" pitchFamily="18" charset="0"/>
              </a:rPr>
              <a:t>Ахилия: функциональная</a:t>
            </a:r>
          </a:p>
          <a:p>
            <a:pPr marL="457200" lvl="1" indent="0">
              <a:buFont typeface="Wingdings 2" pitchFamily="18" charset="2"/>
              <a:buNone/>
              <a:defRPr/>
            </a:pPr>
            <a:r>
              <a:rPr lang="ru-RU" sz="1400" b="1" dirty="0" smtClean="0">
                <a:solidFill>
                  <a:srgbClr val="00B050"/>
                </a:solidFill>
                <a:cs typeface="Times New Roman" panose="02020603050405020304" pitchFamily="18" charset="0"/>
              </a:rPr>
              <a:t>                    органическая- </a:t>
            </a:r>
            <a:r>
              <a:rPr lang="ru-RU" sz="1400" dirty="0" smtClean="0">
                <a:cs typeface="Times New Roman" panose="02020603050405020304" pitchFamily="18" charset="0"/>
              </a:rPr>
              <a:t>атрофичекий гастрит 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→</a:t>
            </a:r>
            <a:r>
              <a:rPr lang="ru-RU" sz="1400" dirty="0" smtClean="0">
                <a:cs typeface="Times New Roman" panose="02020603050405020304" pitchFamily="18" charset="0"/>
              </a:rPr>
              <a:t>с-м мальдигестии,</a:t>
            </a:r>
          </a:p>
          <a:p>
            <a:pPr marL="457200" lvl="1" indent="0">
              <a:buFont typeface="Wingdings 2" pitchFamily="18" charset="2"/>
              <a:buNone/>
              <a:defRPr/>
            </a:pPr>
            <a:r>
              <a:rPr lang="ru-RU" sz="1400" dirty="0" smtClean="0">
                <a:cs typeface="Times New Roman" panose="02020603050405020304" pitchFamily="18" charset="0"/>
              </a:rPr>
              <a:t>(В</a:t>
            </a:r>
            <a:r>
              <a:rPr lang="ru-RU" sz="1200" dirty="0" smtClean="0">
                <a:cs typeface="Times New Roman" panose="02020603050405020304" pitchFamily="18" charset="0"/>
              </a:rPr>
              <a:t>12 </a:t>
            </a:r>
            <a:r>
              <a:rPr lang="ru-RU" sz="2400" dirty="0" smtClean="0">
                <a:cs typeface="Times New Roman" panose="02020603050405020304" pitchFamily="18" charset="0"/>
              </a:rPr>
              <a:t>–</a:t>
            </a:r>
            <a:r>
              <a:rPr lang="ru-RU" sz="2000" dirty="0" smtClean="0">
                <a:cs typeface="Times New Roman" panose="02020603050405020304" pitchFamily="18" charset="0"/>
              </a:rPr>
              <a:t>дефицитная анемия)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2" descr="http://www.nkj.ru/upload/iblock/025314185f4c1c88a40dbc7b84907a75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607568"/>
            <a:ext cx="2376488" cy="2948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5822012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4913" y="0"/>
            <a:ext cx="917472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257134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5424" y="0"/>
            <a:ext cx="913431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6294027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етка">
  <a:themeElements>
    <a:clrScheme name="Сетка">
      <a:dk1>
        <a:sysClr val="windowText" lastClr="000000"/>
      </a:dk1>
      <a:lt1>
        <a:sysClr val="window" lastClr="FFFFFF"/>
      </a:lt1>
      <a:dk2>
        <a:srgbClr val="534949"/>
      </a:dk2>
      <a:lt2>
        <a:srgbClr val="CCD1B9"/>
      </a:lt2>
      <a:accent1>
        <a:srgbClr val="C66951"/>
      </a:accent1>
      <a:accent2>
        <a:srgbClr val="BF974D"/>
      </a:accent2>
      <a:accent3>
        <a:srgbClr val="928B70"/>
      </a:accent3>
      <a:accent4>
        <a:srgbClr val="87706B"/>
      </a:accent4>
      <a:accent5>
        <a:srgbClr val="94734E"/>
      </a:accent5>
      <a:accent6>
        <a:srgbClr val="6F777D"/>
      </a:accent6>
      <a:hlink>
        <a:srgbClr val="CC9900"/>
      </a:hlink>
      <a:folHlink>
        <a:srgbClr val="C0C0C0"/>
      </a:folHlink>
    </a:clrScheme>
    <a:fontScheme name="Сетка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Сетка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Grid</Template>
  <TotalTime>82</TotalTime>
  <Words>168</Words>
  <Application>Microsoft Office PowerPoint</Application>
  <PresentationFormat>Экран (4:3)</PresentationFormat>
  <Paragraphs>76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Сетка</vt:lpstr>
      <vt:lpstr>Типы желудочной секреции</vt:lpstr>
      <vt:lpstr>Стадии желудочной секреции</vt:lpstr>
      <vt:lpstr>Типы желудочной секреции.</vt:lpstr>
      <vt:lpstr>Типы желудочной секреции.</vt:lpstr>
      <vt:lpstr>Слайд 5</vt:lpstr>
      <vt:lpstr>Типовые формы нарушений секреторной  функции желудка</vt:lpstr>
      <vt:lpstr>Слайд 7</vt:lpstr>
      <vt:lpstr>Слайд 8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Aziza</dc:creator>
  <cp:lastModifiedBy>user</cp:lastModifiedBy>
  <cp:revision>8</cp:revision>
  <dcterms:created xsi:type="dcterms:W3CDTF">2019-04-08T03:25:04Z</dcterms:created>
  <dcterms:modified xsi:type="dcterms:W3CDTF">2020-03-23T02:52:16Z</dcterms:modified>
</cp:coreProperties>
</file>