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44" autoAdjust="0"/>
    <p:restoredTop sz="94660"/>
  </p:normalViewPr>
  <p:slideViewPr>
    <p:cSldViewPr snapToGrid="0">
      <p:cViewPr>
        <p:scale>
          <a:sx n="70" d="100"/>
          <a:sy n="70" d="100"/>
        </p:scale>
        <p:origin x="-2154" y="-11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240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7877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9192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43144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9515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00199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43889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19120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4563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9585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98938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17429-BA69-4514-B18D-97737D7294ED}" type="datetimeFigureOut">
              <a:rPr lang="ru-RU" smtClean="0"/>
              <a:pPr/>
              <a:t>23.03.2020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E29409-9D62-435E-8926-ACEDAF7558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86223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112386"/>
            <a:ext cx="10515600" cy="2852737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Язвенная болезнь желудка и двенадцатиперстной кишки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57292" y="4589463"/>
            <a:ext cx="4290157" cy="1500187"/>
          </a:xfrm>
        </p:spPr>
        <p:txBody>
          <a:bodyPr>
            <a:normAutofit/>
          </a:bodyPr>
          <a:lstStyle/>
          <a:p>
            <a:pPr algn="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39679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679212"/>
            <a:ext cx="10515600" cy="5162029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Международной классификации болезней Х пересмотра отсутствует язвенная болезнь, как нозологическая форма, а выделяются только язва желудка и язва двенадцатиперстной кишки.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Отечественная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медицинская школа, всегда ратовавшая за нозологический подход к патологии, рассматривает язвенную болезнь как заболевание с очень сложными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этиопатогенетическими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взаимоотношениями и определяет ее как "хроническое рецидивирующее заболевание, характеризующееся формированием язвенного дефекта в желудке или двенадцатиперстной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кишки".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8162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Этиология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настоящее время принято считать, что этиологическая структура язвенной болезни базируется на трех "китах":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1) наследственно-конституциональный фактор;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2) экзогенные факторы;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3) эндогенные факторы.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038783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Наследственность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Наследственная предрасположенность является одной из важнейших причин развития язвенной болезни. По разным данным, от 20% до 70% детей с язвенной болезнью двенадцатиперстной кишки имеют родителей или ближайших родственников, страдающих этим же заболеванием. К сожалению, ведущий механизм реализации язвенного диатеза удается выявить далеко не всегда.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26983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57200"/>
            <a:ext cx="10515600" cy="618423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      </a:t>
            </a:r>
            <a:r>
              <a:rPr lang="ru-RU" u="sng" dirty="0" smtClean="0"/>
              <a:t>Современная </a:t>
            </a:r>
            <a:r>
              <a:rPr lang="ru-RU" u="sng" dirty="0"/>
              <a:t>наука располагает данными о многочисленных генетических маркерах язвенной болезни, важнейшими из которых являются:</a:t>
            </a:r>
          </a:p>
          <a:p>
            <a:endParaRPr lang="ru-RU" dirty="0"/>
          </a:p>
          <a:p>
            <a:r>
              <a:rPr lang="ru-RU" dirty="0"/>
              <a:t>1) принадлежность к 0 (I) группе крови и сопутствующая ей гиперплазия обкладочных клеток;</a:t>
            </a:r>
          </a:p>
          <a:p>
            <a:endParaRPr lang="ru-RU" dirty="0"/>
          </a:p>
          <a:p>
            <a:r>
              <a:rPr lang="ru-RU" dirty="0"/>
              <a:t>2) так называемый </a:t>
            </a:r>
            <a:r>
              <a:rPr lang="ru-RU" dirty="0" err="1"/>
              <a:t>несекреторный</a:t>
            </a:r>
            <a:r>
              <a:rPr lang="ru-RU" dirty="0"/>
              <a:t> статус (неспособность выделять со слюной и желудочным соком антигены системы АВН, которые отвечают за выработку гликопротеинов слизистой оболочки желудка);</a:t>
            </a:r>
          </a:p>
          <a:p>
            <a:endParaRPr lang="ru-RU" dirty="0"/>
          </a:p>
          <a:p>
            <a:r>
              <a:rPr lang="ru-RU" dirty="0"/>
              <a:t>3) недостаток </a:t>
            </a:r>
            <a:r>
              <a:rPr lang="ru-RU" dirty="0" err="1"/>
              <a:t>фукогликопротеинов</a:t>
            </a:r>
            <a:r>
              <a:rPr lang="ru-RU" dirty="0"/>
              <a:t> в желудочной слизи;</a:t>
            </a:r>
          </a:p>
          <a:p>
            <a:endParaRPr lang="ru-RU" dirty="0"/>
          </a:p>
          <a:p>
            <a:r>
              <a:rPr lang="ru-RU" dirty="0"/>
              <a:t>4) высокое содержание </a:t>
            </a:r>
            <a:r>
              <a:rPr lang="ru-RU" dirty="0" err="1"/>
              <a:t>пепсиногена</a:t>
            </a:r>
            <a:r>
              <a:rPr lang="ru-RU" dirty="0"/>
              <a:t> 1 в крови;</a:t>
            </a:r>
          </a:p>
          <a:p>
            <a:endParaRPr lang="ru-RU" dirty="0"/>
          </a:p>
          <a:p>
            <a:r>
              <a:rPr lang="ru-RU" dirty="0"/>
              <a:t>5) высокие показатели содержания ацетилхолина и </a:t>
            </a:r>
            <a:r>
              <a:rPr lang="ru-RU" dirty="0" err="1"/>
              <a:t>холинэстеразы</a:t>
            </a:r>
            <a:r>
              <a:rPr lang="ru-RU" dirty="0"/>
              <a:t> в сыворотке крови;</a:t>
            </a:r>
          </a:p>
          <a:p>
            <a:endParaRPr lang="ru-RU" dirty="0"/>
          </a:p>
          <a:p>
            <a:r>
              <a:rPr lang="ru-RU" dirty="0"/>
              <a:t>6) гиперплазия G-клеток </a:t>
            </a:r>
            <a:r>
              <a:rPr lang="ru-RU" dirty="0" err="1"/>
              <a:t>антрального</a:t>
            </a:r>
            <a:r>
              <a:rPr lang="ru-RU" dirty="0"/>
              <a:t> отдела желудка с </a:t>
            </a:r>
            <a:r>
              <a:rPr lang="ru-RU" dirty="0" err="1"/>
              <a:t>гиперпродукцией</a:t>
            </a:r>
            <a:r>
              <a:rPr lang="ru-RU" dirty="0"/>
              <a:t> </a:t>
            </a:r>
            <a:r>
              <a:rPr lang="ru-RU" dirty="0" err="1"/>
              <a:t>гастрина</a:t>
            </a:r>
            <a:r>
              <a:rPr lang="ru-RU" dirty="0"/>
              <a:t>;</a:t>
            </a:r>
          </a:p>
          <a:p>
            <a:endParaRPr lang="ru-RU" dirty="0"/>
          </a:p>
          <a:p>
            <a:r>
              <a:rPr lang="ru-RU" dirty="0"/>
              <a:t>7) выявление антигенов системы НLА - В5, В15, В35 и др.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837671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Наследственная предрасположенность реализуется чаще по отцовской линии (Волков А.И., 1999), однако имеются данные о том, что некоторые формы язвенной болезни, в частности, вариант, протекающий с высоким содержанием </a:t>
            </a:r>
            <a:r>
              <a:rPr lang="ru-RU" dirty="0" err="1"/>
              <a:t>пепсиногена</a:t>
            </a:r>
            <a:r>
              <a:rPr lang="ru-RU" dirty="0"/>
              <a:t> 1 в сыворотке крови, сцеплен с Х-хромосомой и передается по материнской линии (Новик А.В., 1992).</a:t>
            </a:r>
          </a:p>
        </p:txBody>
      </p:sp>
    </p:spTree>
    <p:extLst>
      <p:ext uri="{BB962C8B-B14F-4D97-AF65-F5344CB8AC3E}">
        <p14:creationId xmlns:p14="http://schemas.microsoft.com/office/powerpoint/2010/main" xmlns="" val="24983639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Экзогенные факторы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К ним принято относить "фоновые" ситуации, нередко сопровождающие жизнь </a:t>
            </a:r>
            <a:r>
              <a:rPr lang="ru-RU" dirty="0" smtClean="0"/>
              <a:t>человека: </a:t>
            </a:r>
            <a:r>
              <a:rPr lang="ru-RU" dirty="0"/>
              <a:t>нервно-эмоциональное напряжение, нарушение режима дня и питания, грубые алиментарные погрешности, употребление рафинированных продуктов, не обладающих достаточной буферной способностью, еда всухомятку, быстрая еда и т.д.</a:t>
            </a:r>
          </a:p>
          <a:p>
            <a:endParaRPr lang="ru-RU" dirty="0"/>
          </a:p>
          <a:p>
            <a:r>
              <a:rPr lang="ru-RU" dirty="0"/>
              <a:t>Немаловажную роль играет недостаток в пище микроэлементов, витаминов, белка. Негативную роль в развитии язвенного дефекта играет длительный и беспорядочный прием медикаментов (</a:t>
            </a:r>
            <a:r>
              <a:rPr lang="ru-RU" dirty="0" smtClean="0"/>
              <a:t>нестероидных противовоспалительных </a:t>
            </a:r>
            <a:r>
              <a:rPr lang="ru-RU" dirty="0"/>
              <a:t>препаратов, салицилатов, некоторых </a:t>
            </a:r>
            <a:r>
              <a:rPr lang="ru-RU" dirty="0" err="1"/>
              <a:t>антибиотиюв</a:t>
            </a:r>
            <a:r>
              <a:rPr lang="ru-RU" dirty="0"/>
              <a:t>, сульфаниламидов). Не следует сбрасывать со счетов и такие этиологические факторы, как снижение сопротивляемости </a:t>
            </a:r>
            <a:r>
              <a:rPr lang="ru-RU" dirty="0" smtClean="0"/>
              <a:t>организма </a:t>
            </a:r>
            <a:r>
              <a:rPr lang="ru-RU" dirty="0"/>
              <a:t>после перенесенных заболеваний, наличие очагов хронической инфекции, </a:t>
            </a:r>
            <a:r>
              <a:rPr lang="ru-RU" dirty="0" err="1"/>
              <a:t>глистно</a:t>
            </a:r>
            <a:r>
              <a:rPr lang="ru-RU" dirty="0"/>
              <a:t>-паразитарная инвазия.</a:t>
            </a:r>
          </a:p>
        </p:txBody>
      </p:sp>
    </p:spTree>
    <p:extLst>
      <p:ext uri="{BB962C8B-B14F-4D97-AF65-F5344CB8AC3E}">
        <p14:creationId xmlns:p14="http://schemas.microsoft.com/office/powerpoint/2010/main" xmlns="" val="1971230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Эндогенные факторы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Наибольшее значение имеет нервно-рефлекторное воздействие на желудок и двенадцатиперстную кишку со стороны других пораженных органов ЖКТ (печени, желчного пузыря, поджелудочной железы, кишечника), а также сердечно-сосудистой, мочевыделительной, эндокринной систем. Формирующиеся при этом патологические висцеро-висцеральные рефлексы нарушают регуляцию </a:t>
            </a:r>
            <a:r>
              <a:rPr lang="ru-RU" dirty="0" err="1"/>
              <a:t>гастродуоденальной</a:t>
            </a:r>
            <a:r>
              <a:rPr lang="ru-RU" dirty="0"/>
              <a:t> зоны, вызывают </a:t>
            </a:r>
            <a:r>
              <a:rPr lang="ru-RU" dirty="0" err="1"/>
              <a:t>дискоординацию</a:t>
            </a:r>
            <a:r>
              <a:rPr lang="ru-RU" dirty="0"/>
              <a:t> секреторной и моторной функций желудка и двенадцатиперстной кишки.</a:t>
            </a:r>
          </a:p>
        </p:txBody>
      </p:sp>
    </p:spTree>
    <p:extLst>
      <p:ext uri="{BB962C8B-B14F-4D97-AF65-F5344CB8AC3E}">
        <p14:creationId xmlns:p14="http://schemas.microsoft.com/office/powerpoint/2010/main" xmlns="" val="4025878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38463"/>
            <a:ext cx="10515600" cy="5238500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из важнейших эндогенных (инфекционных) факторов в настоящее время считается НР. По данным С.В.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Бельмера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1999), он обнаруживается у 87%, а по данным Е.А. Корниенко (1999)- у 99,8% детей, страдающих язвенной болезнью. Вместе с тем результаты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мультицентровых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исследований, проведенных в последние годы в разных странах мира, показали, что на долю язвенной болезни, ассоциированной с НР, у взрослых пациенте приходится 56% дуоденальных язв и 38% язв желудка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Cloud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1999). Исследования, выполненные в нашей стране, также указывают на рост, НР-негативных вариантов язвенной болезни у взрослых - до 30% по данным Ю.П. Успенского (2000).</a:t>
            </a:r>
          </a:p>
        </p:txBody>
      </p:sp>
    </p:spTree>
    <p:extLst>
      <p:ext uri="{BB962C8B-B14F-4D97-AF65-F5344CB8AC3E}">
        <p14:creationId xmlns:p14="http://schemas.microsoft.com/office/powerpoint/2010/main" xmlns="" val="20786417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6168" y="115185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На характер и выраженность воспалительных изменений в </a:t>
            </a:r>
            <a:r>
              <a:rPr lang="ru-RU" dirty="0" err="1"/>
              <a:t>гастродуоденальной</a:t>
            </a:r>
            <a:r>
              <a:rPr lang="ru-RU" dirty="0"/>
              <a:t> зоне влияет не столько сам факт инфицирования НР, сколько следующие составляющие:</a:t>
            </a:r>
          </a:p>
          <a:p>
            <a:endParaRPr lang="ru-RU" dirty="0"/>
          </a:p>
          <a:p>
            <a:r>
              <a:rPr lang="ru-RU" dirty="0"/>
              <a:t>1) характер штамма;</a:t>
            </a:r>
          </a:p>
          <a:p>
            <a:r>
              <a:rPr lang="ru-RU" dirty="0"/>
              <a:t>2) характер иммунного ответа </a:t>
            </a:r>
            <a:r>
              <a:rPr lang="ru-RU" dirty="0" err="1"/>
              <a:t>макроорганизма</a:t>
            </a:r>
            <a:r>
              <a:rPr lang="ru-RU" dirty="0"/>
              <a:t>;</a:t>
            </a:r>
          </a:p>
          <a:p>
            <a:r>
              <a:rPr lang="ru-RU" dirty="0"/>
              <a:t>3) степень обсемененности слизистой оболочки бактериями;</a:t>
            </a:r>
          </a:p>
          <a:p>
            <a:r>
              <a:rPr lang="ru-RU" dirty="0"/>
              <a:t>4) длительность инфицирования;</a:t>
            </a:r>
          </a:p>
          <a:p>
            <a:r>
              <a:rPr lang="ru-RU" dirty="0"/>
              <a:t>5) генетическая предрасположенность</a:t>
            </a:r>
          </a:p>
        </p:txBody>
      </p:sp>
    </p:spTree>
    <p:extLst>
      <p:ext uri="{BB962C8B-B14F-4D97-AF65-F5344CB8AC3E}">
        <p14:creationId xmlns:p14="http://schemas.microsoft.com/office/powerpoint/2010/main" xmlns="" val="31262952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Патогенез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60816" y="2346158"/>
            <a:ext cx="3811603" cy="274319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00790" y="1955130"/>
            <a:ext cx="3080084" cy="352525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u="sng" dirty="0" smtClean="0"/>
              <a:t>Факторы агрессии</a:t>
            </a:r>
          </a:p>
          <a:p>
            <a:r>
              <a:rPr lang="ru-RU" sz="2000" dirty="0" smtClean="0"/>
              <a:t>1. Кислотно-пептический фактор.</a:t>
            </a:r>
          </a:p>
          <a:p>
            <a:r>
              <a:rPr lang="ru-RU" sz="2000" dirty="0" smtClean="0"/>
              <a:t>2. </a:t>
            </a:r>
            <a:r>
              <a:rPr lang="ru-RU" sz="2000" dirty="0" err="1" smtClean="0"/>
              <a:t>Травматизация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3. </a:t>
            </a:r>
            <a:r>
              <a:rPr lang="ru-RU" sz="2000" dirty="0" err="1" smtClean="0"/>
              <a:t>Гастродуоденальная</a:t>
            </a:r>
            <a:r>
              <a:rPr lang="ru-RU" sz="2000" dirty="0" smtClean="0"/>
              <a:t> </a:t>
            </a:r>
            <a:r>
              <a:rPr lang="ru-RU" sz="2000" dirty="0" err="1" smtClean="0"/>
              <a:t>дисмоторика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4. Литическое действие желчных кислот.</a:t>
            </a:r>
          </a:p>
          <a:p>
            <a:r>
              <a:rPr lang="ru-RU" sz="2000" dirty="0" smtClean="0"/>
              <a:t>5. НР-инфекция.</a:t>
            </a:r>
          </a:p>
          <a:p>
            <a:r>
              <a:rPr lang="ru-RU" sz="2000" dirty="0" smtClean="0"/>
              <a:t>6. Лекарственные препараты.</a:t>
            </a:r>
            <a:endParaRPr lang="ru-RU" sz="2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109284" y="1955130"/>
            <a:ext cx="3477127" cy="352525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u="sng" dirty="0" smtClean="0"/>
              <a:t>Факторы защиты</a:t>
            </a:r>
          </a:p>
          <a:p>
            <a:r>
              <a:rPr lang="ru-RU" sz="2000" dirty="0" smtClean="0"/>
              <a:t>1. Слизистый гель.</a:t>
            </a:r>
          </a:p>
          <a:p>
            <a:r>
              <a:rPr lang="ru-RU" sz="2000" dirty="0" smtClean="0"/>
              <a:t>2. Активная регенерация.</a:t>
            </a:r>
          </a:p>
          <a:p>
            <a:r>
              <a:rPr lang="ru-RU" sz="2000" dirty="0" smtClean="0"/>
              <a:t>3. Достаточное кровоснабжение.</a:t>
            </a:r>
          </a:p>
          <a:p>
            <a:r>
              <a:rPr lang="ru-RU" sz="2000" dirty="0" smtClean="0"/>
              <a:t>4. </a:t>
            </a:r>
            <a:r>
              <a:rPr lang="ru-RU" sz="2000" dirty="0" err="1" smtClean="0"/>
              <a:t>Антродуоденальный</a:t>
            </a:r>
            <a:r>
              <a:rPr lang="ru-RU" sz="2000" dirty="0" smtClean="0"/>
              <a:t> кислотный тормоз.</a:t>
            </a:r>
          </a:p>
          <a:p>
            <a:r>
              <a:rPr lang="ru-RU" sz="2000" dirty="0" smtClean="0"/>
              <a:t>5. Выработка бикарбонатных ионов.</a:t>
            </a:r>
            <a:endParaRPr lang="ru-RU" sz="2000" dirty="0"/>
          </a:p>
        </p:txBody>
      </p:sp>
      <p:sp>
        <p:nvSpPr>
          <p:cNvPr id="8" name="TextBox 7"/>
          <p:cNvSpPr txBox="1"/>
          <p:nvPr/>
        </p:nvSpPr>
        <p:spPr>
          <a:xfrm>
            <a:off x="4511842" y="5744827"/>
            <a:ext cx="2322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Весы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Shey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26379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29387"/>
            <a:ext cx="10515600" cy="6533149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en-US" sz="3100" dirty="0" smtClean="0"/>
              <a:t>     </a:t>
            </a:r>
            <a:r>
              <a:rPr lang="ru-RU" sz="3100" b="1" dirty="0" smtClean="0"/>
              <a:t>В </a:t>
            </a:r>
            <a:r>
              <a:rPr lang="ru-RU" sz="3100" b="1" dirty="0"/>
              <a:t>конце этого раздела приводим оригинальную схему возможных патогенетических механизмов язвенной болезни двенадцатиперстной </a:t>
            </a:r>
            <a:r>
              <a:rPr lang="ru-RU" sz="3100" b="1" dirty="0" smtClean="0"/>
              <a:t>кишки</a:t>
            </a:r>
            <a:endParaRPr lang="en-US" sz="3100" b="1" dirty="0" smtClean="0"/>
          </a:p>
          <a:p>
            <a:pPr marL="0" indent="0" algn="ctr">
              <a:buNone/>
            </a:pPr>
            <a:endParaRPr lang="ru-RU" sz="3100" b="1" dirty="0"/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Резидуально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-органический фон и (или) психотравмирующая ситуация и (или) депрессия --&gt; повышенный тонус парасимпатической нервной системы --&gt; желудочная гиперсекреция --&gt; формирование язвенного дефекта в двенадцатиперстной кишке. Длительное течение язвенной болезни двенадцатиперстной кишки &lt;--&gt;депрессия.</a:t>
            </a:r>
          </a:p>
          <a:p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G-клеточная гиперплазия как врожденная особенность пациента --&gt; желудочная гиперсекреция --&gt; формирование язвенного дефекта в двенадцатиперстной кишке.</a:t>
            </a:r>
          </a:p>
          <a:p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Колонизация НР в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антральном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отделе желудка у чувствительного к ней пациента --&gt; развитие G-клеточной гиперплазии --&gt; желудочная гиперсекреция --&gt; желудочная метаплазия в двенадцатиперстной кишке --&gt; колонизация НР в двенадцатиперстной кишке --&gt; формирование язвенного дефекта в двенадцатиперстной кишке.</a:t>
            </a:r>
          </a:p>
          <a:p>
            <a:endParaRPr lang="ru-RU" sz="2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Колонизация НР в </a:t>
            </a:r>
            <a:r>
              <a:rPr lang="ru-RU" sz="2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антральном</a:t>
            </a:r>
            <a:r>
              <a:rPr lang="ru-RU" sz="2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отделе желудка у чувствительного к ней пациента --&gt; желудочная гиперсекреция без G-клеточной гиперплазии --&gt; желудочная метаплазия в двенадцатиперстной кишке --&gt; колонизация НР в двенадцатиперстной кишке --&gt; формирование язвенного дефекта в двенадцатиперстной кишке.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92864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внимание!!!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3810" y="1606264"/>
            <a:ext cx="6937612" cy="462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07658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897</Words>
  <Application>Microsoft Office PowerPoint</Application>
  <PresentationFormat>Произвольный</PresentationFormat>
  <Paragraphs>67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Язвенная болезнь желудка и двенадцатиперстной кишки  </vt:lpstr>
      <vt:lpstr>Слайд 2</vt:lpstr>
      <vt:lpstr>Этиология </vt:lpstr>
      <vt:lpstr>Наследственность </vt:lpstr>
      <vt:lpstr>Слайд 5</vt:lpstr>
      <vt:lpstr>Слайд 6</vt:lpstr>
      <vt:lpstr>Экзогенные факторы</vt:lpstr>
      <vt:lpstr>Эндогенные факторы</vt:lpstr>
      <vt:lpstr>Слайд 9</vt:lpstr>
      <vt:lpstr>Слайд 10</vt:lpstr>
      <vt:lpstr>Патогенез </vt:lpstr>
      <vt:lpstr>Слайд 12</vt:lpstr>
      <vt:lpstr>Спасибо за внимание!!!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Язвенная болезнь желудка и ДПК</dc:title>
  <dc:creator>Наташа</dc:creator>
  <cp:lastModifiedBy>user</cp:lastModifiedBy>
  <cp:revision>6</cp:revision>
  <dcterms:created xsi:type="dcterms:W3CDTF">2019-11-02T11:02:43Z</dcterms:created>
  <dcterms:modified xsi:type="dcterms:W3CDTF">2020-03-23T02:52:30Z</dcterms:modified>
</cp:coreProperties>
</file>